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9"/>
  </p:notesMasterIdLst>
  <p:handoutMasterIdLst>
    <p:handoutMasterId r:id="rId20"/>
  </p:handoutMasterIdLst>
  <p:sldIdLst>
    <p:sldId id="548" r:id="rId2"/>
    <p:sldId id="588" r:id="rId3"/>
    <p:sldId id="527" r:id="rId4"/>
    <p:sldId id="579" r:id="rId5"/>
    <p:sldId id="528" r:id="rId6"/>
    <p:sldId id="529" r:id="rId7"/>
    <p:sldId id="596" r:id="rId8"/>
    <p:sldId id="589" r:id="rId9"/>
    <p:sldId id="590" r:id="rId10"/>
    <p:sldId id="591" r:id="rId11"/>
    <p:sldId id="598" r:id="rId12"/>
    <p:sldId id="599" r:id="rId13"/>
    <p:sldId id="593" r:id="rId14"/>
    <p:sldId id="583" r:id="rId15"/>
    <p:sldId id="584" r:id="rId16"/>
    <p:sldId id="597" r:id="rId17"/>
    <p:sldId id="59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85714"/>
  </p:normalViewPr>
  <p:slideViewPr>
    <p:cSldViewPr>
      <p:cViewPr varScale="1">
        <p:scale>
          <a:sx n="94" d="100"/>
          <a:sy n="94" d="100"/>
        </p:scale>
        <p:origin x="13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63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04CE31E7-75A8-D4B2-517E-45A84C0C79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125D2BC-56E0-3ABF-98B7-F26712166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F0E2BE8-F5C8-550A-6779-05C5A117A8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2740BA-E881-4CD4-B917-8B7517F7B5D5}" type="slidenum">
              <a:rPr lang="en-GB" altLang="en-US" sz="1200" b="0"/>
              <a:pPr/>
              <a:t>11</a:t>
            </a:fld>
            <a:endParaRPr lang="en-GB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CA23BCBA-AECE-7657-7677-3775407109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17A90978-B9AD-9D1F-DDC5-1A9BF14D2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CFFD35C4-EF91-0133-E6D1-EBA0CE6C0B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D655FB-9904-4BD0-97D8-0A64C2E0F112}" type="slidenum">
              <a:rPr lang="en-GB" altLang="en-US" sz="1200" b="0"/>
              <a:pPr/>
              <a:t>12</a:t>
            </a:fld>
            <a:endParaRPr lang="en-GB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2916E5-336C-927C-0754-A00E6AB3E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C7900B2-F7E2-35DD-65EF-FDFFECBF2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91CE03-8ED2-EF41-92D1-66DE2B46A1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8726-C884-4E47-B55D-C49F9C60CA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308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  <p:sldLayoutId id="2147484051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A0F6719D-1537-43CB-AAC7-2B8B808149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2362200"/>
            <a:ext cx="6705600" cy="3810000"/>
          </a:xfrm>
        </p:spPr>
        <p:txBody>
          <a:bodyPr/>
          <a:lstStyle/>
          <a:p>
            <a:pPr marL="609600" indent="-609600" algn="ctr">
              <a:defRPr/>
            </a:pPr>
            <a:r>
              <a:rPr lang="en-US" sz="4400" b="1" dirty="0">
                <a:solidFill>
                  <a:schemeClr val="accent3"/>
                </a:solidFill>
              </a:rPr>
              <a:t>Search Algorithms</a:t>
            </a:r>
          </a:p>
          <a:p>
            <a:pPr marL="609600" indent="-609600" algn="ctr">
              <a:defRPr/>
            </a:pPr>
            <a:endParaRPr lang="en-US" sz="1800" b="1" dirty="0">
              <a:solidFill>
                <a:schemeClr val="accent3"/>
              </a:solidFill>
            </a:endParaRPr>
          </a:p>
          <a:p>
            <a:pPr marL="609600" indent="-609600" algn="ctr">
              <a:defRPr/>
            </a:pPr>
            <a:r>
              <a:rPr lang="en-US" sz="1800" b="1" dirty="0">
                <a:solidFill>
                  <a:schemeClr val="accent3"/>
                </a:solidFill>
              </a:rPr>
              <a:t>Sequential Search (Linear Search)</a:t>
            </a:r>
          </a:p>
          <a:p>
            <a:pPr marL="609600" indent="-609600" algn="ctr">
              <a:defRPr/>
            </a:pPr>
            <a:r>
              <a:rPr lang="en-US" sz="1800" b="1" dirty="0">
                <a:solidFill>
                  <a:schemeClr val="accent3"/>
                </a:solidFill>
              </a:rPr>
              <a:t>Binary Search</a:t>
            </a:r>
          </a:p>
        </p:txBody>
      </p:sp>
    </p:spTree>
    <p:extLst>
      <p:ext uri="{BB962C8B-B14F-4D97-AF65-F5344CB8AC3E}">
        <p14:creationId xmlns:p14="http://schemas.microsoft.com/office/powerpoint/2010/main" val="2316240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2F96E-9D69-DEC0-746B-8204686AC3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9D4AAD-2D25-40AD-B8C5-36869E588BF1}" type="slidenum">
              <a:rPr lang="zh-TW" altLang="en-US" sz="1000">
                <a:latin typeface="Tahoma" panose="020B0604030504040204" pitchFamily="34" charset="0"/>
              </a:rPr>
              <a:pPr/>
              <a:t>10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436DEEF-DC16-1081-2E46-18C26ADCA1B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762000" y="15240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Binary Search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E5148C0-51D3-D041-2080-41AFA4DC975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143000"/>
            <a:ext cx="7772400" cy="5334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40000"/>
              </a:spcBef>
            </a:pPr>
            <a:r>
              <a:rPr lang="en-US" altLang="en-US" sz="2500"/>
              <a:t>Binary search algorithm assumes that the items in the array being searched are </a:t>
            </a:r>
            <a:r>
              <a:rPr lang="en-US" altLang="en-US" sz="2500" b="1">
                <a:solidFill>
                  <a:schemeClr val="tx2"/>
                </a:solidFill>
              </a:rPr>
              <a:t>sorted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2500"/>
              <a:t>The algorithm </a:t>
            </a:r>
            <a:r>
              <a:rPr lang="en-US" altLang="en-US" sz="2500" b="1">
                <a:solidFill>
                  <a:schemeClr val="tx2"/>
                </a:solidFill>
              </a:rPr>
              <a:t>begins at the middle</a:t>
            </a:r>
            <a:r>
              <a:rPr lang="en-US" altLang="en-US" sz="2500"/>
              <a:t> of the array in a binary search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2500"/>
              <a:t>If the item for which we are searching </a:t>
            </a:r>
            <a:r>
              <a:rPr lang="en-US" altLang="en-US" sz="2500" b="1">
                <a:solidFill>
                  <a:schemeClr val="tx2"/>
                </a:solidFill>
              </a:rPr>
              <a:t>is less than the item in the middle</a:t>
            </a:r>
            <a:r>
              <a:rPr lang="en-US" altLang="en-US" sz="2500"/>
              <a:t>, we know that the item won’t be in the second half of the array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2500" b="1">
                <a:solidFill>
                  <a:schemeClr val="hlink"/>
                </a:solidFill>
              </a:rPr>
              <a:t>Once again</a:t>
            </a:r>
            <a:r>
              <a:rPr lang="en-US" altLang="en-US" sz="2500"/>
              <a:t> we examine the “middle” element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altLang="en-US" sz="2500"/>
              <a:t>The process continues with each comparison cutting in half the portion of the array where the item might be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B6B7BA55-351D-7690-6C80-EC15C8DF3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3950"/>
            <a:ext cx="845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>
                <a:solidFill>
                  <a:schemeClr val="folHlink"/>
                </a:solidFill>
              </a:rPr>
              <a:t>  Determine whether </a:t>
            </a:r>
            <a:r>
              <a:rPr lang="en-US" altLang="en-US" sz="3200" i="1" dirty="0"/>
              <a:t>75</a:t>
            </a:r>
            <a:r>
              <a:rPr lang="en-US" altLang="en-US" sz="3200" dirty="0">
                <a:solidFill>
                  <a:schemeClr val="folHlink"/>
                </a:solidFill>
              </a:rPr>
              <a:t> is in the list </a:t>
            </a: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03D13075-BB1F-2DD0-0653-614BD1CFF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285750"/>
            <a:ext cx="90678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/>
              <a:t>Binary Search Algorithm (Cont’d)</a:t>
            </a:r>
          </a:p>
        </p:txBody>
      </p:sp>
      <p:sp>
        <p:nvSpPr>
          <p:cNvPr id="15364" name="Line 8">
            <a:extLst>
              <a:ext uri="{FF2B5EF4-FFF2-40B4-BE49-F238E27FC236}">
                <a16:creationId xmlns:a16="http://schemas.microsoft.com/office/drawing/2014/main" id="{A6BD3F23-0E69-E498-79CB-B9B8D7B89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47750"/>
            <a:ext cx="9144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5" name="Picture 9">
            <a:extLst>
              <a:ext uri="{FF2B5EF4-FFF2-40B4-BE49-F238E27FC236}">
                <a16:creationId xmlns:a16="http://schemas.microsoft.com/office/drawing/2014/main" id="{56908172-77F9-378D-5CE6-C852A7861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9750"/>
            <a:ext cx="8382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 Box 10">
            <a:extLst>
              <a:ext uri="{FF2B5EF4-FFF2-40B4-BE49-F238E27FC236}">
                <a16:creationId xmlns:a16="http://schemas.microsoft.com/office/drawing/2014/main" id="{A627CB5F-47B6-C5C6-45BA-256F78D96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714750"/>
            <a:ext cx="4841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Array list with twelve (12) elements</a:t>
            </a:r>
          </a:p>
        </p:txBody>
      </p:sp>
      <p:pic>
        <p:nvPicPr>
          <p:cNvPr id="15367" name="Picture 11">
            <a:extLst>
              <a:ext uri="{FF2B5EF4-FFF2-40B4-BE49-F238E27FC236}">
                <a16:creationId xmlns:a16="http://schemas.microsoft.com/office/drawing/2014/main" id="{37653E58-3E84-ECE3-3521-3E9C299B2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2435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Text Box 12">
            <a:extLst>
              <a:ext uri="{FF2B5EF4-FFF2-40B4-BE49-F238E27FC236}">
                <a16:creationId xmlns:a16="http://schemas.microsoft.com/office/drawing/2014/main" id="{8513B457-1DC4-089A-75AC-9430DF11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6319838"/>
            <a:ext cx="3810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Search list, list[0] … list[11]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E71C39-F7F0-29EE-38E4-9DC750292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171950"/>
            <a:ext cx="8229600" cy="1981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CA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>
            <a:extLst>
              <a:ext uri="{FF2B5EF4-FFF2-40B4-BE49-F238E27FC236}">
                <a16:creationId xmlns:a16="http://schemas.microsoft.com/office/drawing/2014/main" id="{0E744AC8-6D39-95E8-820E-69BFBB9C6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" y="528637"/>
            <a:ext cx="9067800" cy="79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en-US"/>
              <a:t>Binary Search Algorithm (Cont’d)</a:t>
            </a:r>
          </a:p>
        </p:txBody>
      </p:sp>
      <p:sp>
        <p:nvSpPr>
          <p:cNvPr id="16387" name="Line 6">
            <a:extLst>
              <a:ext uri="{FF2B5EF4-FFF2-40B4-BE49-F238E27FC236}">
                <a16:creationId xmlns:a16="http://schemas.microsoft.com/office/drawing/2014/main" id="{805394B4-FF5A-6931-A3C8-AEDC5A266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90637"/>
            <a:ext cx="91440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88" name="Picture 7">
            <a:extLst>
              <a:ext uri="{FF2B5EF4-FFF2-40B4-BE49-F238E27FC236}">
                <a16:creationId xmlns:a16="http://schemas.microsoft.com/office/drawing/2014/main" id="{FA85447F-CFF0-E615-FDF1-012F8DB7A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5037"/>
            <a:ext cx="83058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8">
            <a:extLst>
              <a:ext uri="{FF2B5EF4-FFF2-40B4-BE49-F238E27FC236}">
                <a16:creationId xmlns:a16="http://schemas.microsoft.com/office/drawing/2014/main" id="{D5C8E9DF-C8D7-AA96-803B-F7EEF5E86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4262437"/>
            <a:ext cx="381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Search list, list[6] … list[11]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52D72A25-954A-595B-745C-2563D4C7B5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7D6637-987D-4DCD-8A14-642697DD17F9}" type="slidenum">
              <a:rPr lang="zh-TW" altLang="en-US" sz="1000">
                <a:latin typeface="Tahoma" panose="020B0604030504040204" pitchFamily="34" charset="0"/>
              </a:rPr>
              <a:pPr/>
              <a:t>13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1A9A919-226A-DDF1-A174-A53AAF3D2E2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Binary Search: middle element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3E2E3FFE-EE94-C073-40B7-CFECA442088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9500" y="3124200"/>
            <a:ext cx="2095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A9371333-9D10-0DD3-3476-E0A77B6FA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908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left + right</a:t>
            </a: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6FBB1CB3-75FA-D26A-DC95-09CB7CD5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200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8E1A7229-B780-1BA8-5418-B158C5376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895600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mid =</a:t>
            </a:r>
            <a:r>
              <a:rPr lang="en-US" altLang="en-US" b="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06DE57A7-3DDF-441D-7E30-AFC81F1255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A7E15F-7DBC-4536-8B4E-42AB7DF13454}" type="slidenum">
              <a:rPr lang="zh-TW" altLang="en-US" sz="1000">
                <a:latin typeface="Tahoma" panose="020B0604030504040204" pitchFamily="34" charset="0"/>
              </a:rPr>
              <a:pPr/>
              <a:t>14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C76A05B5-6628-6913-D634-8B2FCD956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9075"/>
            <a:ext cx="5008563" cy="633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4">
            <a:extLst>
              <a:ext uri="{FF2B5EF4-FFF2-40B4-BE49-F238E27FC236}">
                <a16:creationId xmlns:a16="http://schemas.microsoft.com/office/drawing/2014/main" id="{3876A571-7E46-89FC-60B7-9A6B96CD2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1981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  <a:t>Binary search example</a:t>
            </a:r>
          </a:p>
        </p:txBody>
      </p:sp>
      <p:sp>
        <p:nvSpPr>
          <p:cNvPr id="1030" name="Text Box 5">
            <a:extLst>
              <a:ext uri="{FF2B5EF4-FFF2-40B4-BE49-F238E27FC236}">
                <a16:creationId xmlns:a16="http://schemas.microsoft.com/office/drawing/2014/main" id="{52962111-AC12-0F13-066A-FE64A5352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622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zh-TW" altLang="en-US">
              <a:ea typeface="新細明體" panose="02020500000000000000" pitchFamily="18" charset="-120"/>
            </a:endParaRPr>
          </a:p>
        </p:txBody>
      </p:sp>
      <p:graphicFrame>
        <p:nvGraphicFramePr>
          <p:cNvPr id="1026" name="Object 6">
            <a:extLst>
              <a:ext uri="{FF2B5EF4-FFF2-40B4-BE49-F238E27FC236}">
                <a16:creationId xmlns:a16="http://schemas.microsoft.com/office/drawing/2014/main" id="{E35651AA-414D-B7A3-D91B-CB907C90B142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81000" y="3125788"/>
          <a:ext cx="2800350" cy="19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方程式" r:id="rId3" imgW="1307880" imgH="888840" progId="Equation.3">
                  <p:embed/>
                </p:oleObj>
              </mc:Choice>
              <mc:Fallback>
                <p:oleObj name="方程式" r:id="rId3" imgW="1307880" imgH="888840" progId="Equation.3">
                  <p:embed/>
                  <p:pic>
                    <p:nvPicPr>
                      <p:cNvPr id="1026" name="Object 6">
                        <a:extLst>
                          <a:ext uri="{FF2B5EF4-FFF2-40B4-BE49-F238E27FC236}">
                            <a16:creationId xmlns:a16="http://schemas.microsoft.com/office/drawing/2014/main" id="{E35651AA-414D-B7A3-D91B-CB907C90B142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125788"/>
                        <a:ext cx="2800350" cy="190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4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BAC0CC-7774-4918-EE60-1DB4339ED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6D5B97-7288-4339-BC64-4E6D6DE333D2}" type="slidenum">
              <a:rPr lang="zh-TW" altLang="en-US" sz="1000">
                <a:latin typeface="Tahoma" panose="020B0604030504040204" pitchFamily="34" charset="0"/>
              </a:rPr>
              <a:pPr/>
              <a:t>15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pic>
        <p:nvPicPr>
          <p:cNvPr id="18435" name="Picture 3">
            <a:extLst>
              <a:ext uri="{FF2B5EF4-FFF2-40B4-BE49-F238E27FC236}">
                <a16:creationId xmlns:a16="http://schemas.microsoft.com/office/drawing/2014/main" id="{099C395C-7677-2DBF-EDAD-4B303B068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0" y="228600"/>
            <a:ext cx="4197350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>
            <a:extLst>
              <a:ext uri="{FF2B5EF4-FFF2-40B4-BE49-F238E27FC236}">
                <a16:creationId xmlns:a16="http://schemas.microsoft.com/office/drawing/2014/main" id="{4B7F055D-3FF2-20FF-4D1C-6EDDD5513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3200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  <a:t>Unsuccessful binary </a:t>
            </a:r>
            <a:b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</a:br>
            <a: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  <a:t>search </a:t>
            </a:r>
            <a:b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</a:br>
            <a:r>
              <a:rPr lang="en-US" altLang="zh-TW" sz="3600">
                <a:solidFill>
                  <a:srgbClr val="CC0000"/>
                </a:solidFill>
                <a:ea typeface="新細明體" panose="02020500000000000000" pitchFamily="18" charset="-120"/>
              </a:rPr>
              <a:t>example</a:t>
            </a:r>
            <a:endParaRPr lang="zh-TW" altLang="en-US" sz="3600">
              <a:solidFill>
                <a:srgbClr val="CC0000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advTm="4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06E8948-DB2B-2D58-CBD0-5207042B9A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40A5CF-A951-47CD-9DBB-902E63CDE960}" type="slidenum">
              <a:rPr lang="ar-JO" altLang="en-US" sz="1000">
                <a:latin typeface="Tahoma" panose="020B0604030504040204" pitchFamily="34" charset="0"/>
              </a:rPr>
              <a:pPr/>
              <a:t>16</a:t>
            </a:fld>
            <a:endParaRPr lang="en-AU" altLang="en-US" sz="1000">
              <a:latin typeface="Tahom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62632C6-1B31-A79E-43A5-1DE081A85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/>
              <a:t>Binary Search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5810F949-FBB4-736A-4316-6E3D32A79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24000"/>
            <a:ext cx="8077200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 err="1"/>
              <a:t>boolean</a:t>
            </a:r>
            <a:r>
              <a:rPr lang="en-US" altLang="en-US" sz="1400" b="1" dirty="0"/>
              <a:t> </a:t>
            </a:r>
            <a:r>
              <a:rPr lang="en-US" altLang="en-US" sz="1400" b="1" dirty="0" err="1"/>
              <a:t>BinSearch</a:t>
            </a:r>
            <a:r>
              <a:rPr lang="en-US" altLang="en-US" sz="1400" b="1" dirty="0"/>
              <a:t>(int list[ ], int n, int item, int index){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int left=0; int right=n-1; int mid;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while(left&lt;=right){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       		mid=(</a:t>
            </a:r>
            <a:r>
              <a:rPr lang="en-US" altLang="en-US" sz="1400" b="1" dirty="0" err="1"/>
              <a:t>left+right</a:t>
            </a:r>
            <a:r>
              <a:rPr lang="en-US" altLang="en-US" sz="1400" b="1" dirty="0"/>
              <a:t>)/2;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if(item&gt; list [mid])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	{ left=mid+1; 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else if(item&lt; list [mid])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	{right=mid-1;}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else{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	Item= list [mid];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	index=mid;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	return true;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		       }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       	 }// while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     return false;     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400" b="1" dirty="0"/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03454E-3ED5-9B52-2751-2AAC7012FA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4EC222-4FCF-4A75-894F-FDB0D16B85C0}" type="slidenum">
              <a:rPr lang="zh-TW" altLang="en-US" sz="1000">
                <a:latin typeface="Tahoma" panose="020B0604030504040204" pitchFamily="34" charset="0"/>
              </a:rPr>
              <a:pPr/>
              <a:t>17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0CDF544-D0C0-DE25-E407-33831657B9D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Binary Search</a:t>
            </a:r>
          </a:p>
        </p:txBody>
      </p:sp>
      <p:pic>
        <p:nvPicPr>
          <p:cNvPr id="20484" name="Picture 3">
            <a:extLst>
              <a:ext uri="{FF2B5EF4-FFF2-40B4-BE49-F238E27FC236}">
                <a16:creationId xmlns:a16="http://schemas.microsoft.com/office/drawing/2014/main" id="{565B0159-B0A5-CADC-6B8A-EDA1770B96D2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305800" cy="4522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C8E08A-83FB-D982-BC77-5543766CB9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AB3DC6F-C97D-42FE-90B1-72220ED9EBE5}" type="slidenum">
              <a:rPr lang="zh-TW" altLang="en-US" sz="1000">
                <a:latin typeface="Tahoma" panose="020B0604030504040204" pitchFamily="34" charset="0"/>
              </a:rPr>
              <a:pPr/>
              <a:t>2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03A17E8-419C-1127-5A9E-622EB90879D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1"/>
              <a:t>Sequential Search</a:t>
            </a:r>
            <a:endParaRPr lang="en-US" altLang="en-US" sz="40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517C99C-1841-6AC9-B088-665D2CD48F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A </a:t>
            </a:r>
            <a:r>
              <a:rPr lang="en-US" altLang="en-US" b="1">
                <a:solidFill>
                  <a:schemeClr val="hlink"/>
                </a:solidFill>
              </a:rPr>
              <a:t>sequential search</a:t>
            </a:r>
            <a:r>
              <a:rPr lang="en-US" altLang="en-US"/>
              <a:t> of a list/array begins at the beginning of the list/array  and continues until the item is found or the entire list/array has been searched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80C4F-4EAD-470F-5A78-A9D518EE57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DEE6B2E-769F-4757-B243-55C1F74A3561}" type="slidenum">
              <a:rPr lang="zh-TW" altLang="en-US" sz="1000">
                <a:latin typeface="Tahoma" panose="020B0604030504040204" pitchFamily="34" charset="0"/>
              </a:rPr>
              <a:pPr/>
              <a:t>3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7171" name="Rectangle 20">
            <a:extLst>
              <a:ext uri="{FF2B5EF4-FFF2-40B4-BE49-F238E27FC236}">
                <a16:creationId xmlns:a16="http://schemas.microsoft.com/office/drawing/2014/main" id="{A2F087D8-651C-EC78-5A17-4C756B1BA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Sequential search</a:t>
            </a:r>
          </a:p>
        </p:txBody>
      </p:sp>
      <p:sp>
        <p:nvSpPr>
          <p:cNvPr id="7172" name="Rectangle 21">
            <a:extLst>
              <a:ext uri="{FF2B5EF4-FFF2-40B4-BE49-F238E27FC236}">
                <a16:creationId xmlns:a16="http://schemas.microsoft.com/office/drawing/2014/main" id="{3AA8164C-A098-877B-2AC3-31080E7AD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The sequential search is used whenever the list is not ordered.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B986B91-88D6-7892-EC2D-606153F0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C7BE03-56FE-4064-B43C-21CF8A3F527F}" type="slidenum">
              <a:rPr lang="zh-TW" altLang="en-US" sz="1000">
                <a:latin typeface="Tahoma" panose="020B0604030504040204" pitchFamily="34" charset="0"/>
              </a:rPr>
              <a:pPr/>
              <a:t>4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8633A90-9C07-3AA5-DF62-4990EE180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Searching 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6ACAF82-A688-78CB-419C-372A6BAC3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>
                <a:ea typeface="新細明體" panose="02020500000000000000" pitchFamily="18" charset="-120"/>
              </a:rPr>
              <a:t>The process used to find the location of a target among a list of objects.</a:t>
            </a:r>
          </a:p>
        </p:txBody>
      </p:sp>
      <p:pic>
        <p:nvPicPr>
          <p:cNvPr id="8197" name="Picture 4">
            <a:extLst>
              <a:ext uri="{FF2B5EF4-FFF2-40B4-BE49-F238E27FC236}">
                <a16:creationId xmlns:a16="http://schemas.microsoft.com/office/drawing/2014/main" id="{FBEF30BF-BF61-7833-A378-5321F4A51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288" y="3200400"/>
            <a:ext cx="6742112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6">
            <a:extLst>
              <a:ext uri="{FF2B5EF4-FFF2-40B4-BE49-F238E27FC236}">
                <a16:creationId xmlns:a16="http://schemas.microsoft.com/office/drawing/2014/main" id="{B3F3C4C8-DAFF-5F85-7E17-564EF31A0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00400"/>
            <a:ext cx="2400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e.g., where is 14?</a:t>
            </a:r>
            <a:endParaRPr lang="en-CA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D828EE-B36F-9561-07F3-02DEB801E2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3A9EA5-22AA-44C7-8A09-6573388F4B8D}" type="slidenum">
              <a:rPr lang="zh-TW" altLang="en-US" sz="1000">
                <a:latin typeface="Tahoma" panose="020B0604030504040204" pitchFamily="34" charset="0"/>
              </a:rPr>
              <a:pPr/>
              <a:t>5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pic>
        <p:nvPicPr>
          <p:cNvPr id="9219" name="Picture 12">
            <a:extLst>
              <a:ext uri="{FF2B5EF4-FFF2-40B4-BE49-F238E27FC236}">
                <a16:creationId xmlns:a16="http://schemas.microsoft.com/office/drawing/2014/main" id="{84FD54E2-23E7-4337-AA65-544F9B6C3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988"/>
            <a:ext cx="5951537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13">
            <a:extLst>
              <a:ext uri="{FF2B5EF4-FFF2-40B4-BE49-F238E27FC236}">
                <a16:creationId xmlns:a16="http://schemas.microsoft.com/office/drawing/2014/main" id="{2E99E570-2FE1-D178-1A65-2DC7EA628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2819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200">
                <a:ea typeface="新細明體" panose="02020500000000000000" pitchFamily="18" charset="-120"/>
              </a:rPr>
              <a:t>Successful search of an unordered list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6384B5A-71E5-9911-9B7B-8CDD6DD934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3932BC9-DCDB-41AA-9063-4ABB41008503}" type="slidenum">
              <a:rPr lang="zh-TW" altLang="en-US" sz="1000">
                <a:latin typeface="Tahoma" panose="020B0604030504040204" pitchFamily="34" charset="0"/>
              </a:rPr>
              <a:pPr/>
              <a:t>6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pic>
        <p:nvPicPr>
          <p:cNvPr id="10243" name="Picture 12">
            <a:extLst>
              <a:ext uri="{FF2B5EF4-FFF2-40B4-BE49-F238E27FC236}">
                <a16:creationId xmlns:a16="http://schemas.microsoft.com/office/drawing/2014/main" id="{8CDACAA7-3D25-8B41-8F93-FA00CB760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663" y="666750"/>
            <a:ext cx="5392737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13">
            <a:extLst>
              <a:ext uri="{FF2B5EF4-FFF2-40B4-BE49-F238E27FC236}">
                <a16:creationId xmlns:a16="http://schemas.microsoft.com/office/drawing/2014/main" id="{A67300AC-A315-1A76-D2B4-693C23E581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914400"/>
            <a:ext cx="2667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200" dirty="0">
                <a:solidFill>
                  <a:srgbClr val="CC0000"/>
                </a:solidFill>
                <a:ea typeface="新細明體" panose="02020500000000000000" pitchFamily="18" charset="-120"/>
              </a:rPr>
              <a:t>Unsuccessful search in unordered list</a:t>
            </a:r>
            <a:endParaRPr lang="zh-TW" altLang="en-US" sz="3200" dirty="0">
              <a:solidFill>
                <a:srgbClr val="CC0000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C4F9CA8-3338-3F81-77EF-732B5B73A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Sequential Search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46EAD479-44DC-96CA-EDAF-2B4CFB6A9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86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int LinSearch(int x[ ], int n, int item){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	for(int i=0;i&lt;n;i++){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		if(x[i]==item) return i;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		else return -1;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	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}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541FD-9AEE-61BB-87EF-6153D0AB0F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A4F15D-D73A-4700-8556-1CF3B484C5EF}" type="slidenum">
              <a:rPr lang="zh-TW" altLang="en-US" sz="1000">
                <a:latin typeface="Tahoma" panose="020B0604030504040204" pitchFamily="34" charset="0"/>
              </a:rPr>
              <a:pPr/>
              <a:t>8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CD73384-1DF9-F352-C9CF-AFBBF1642EA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381000" y="304800"/>
            <a:ext cx="7772400" cy="1143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Search Algorithms</a:t>
            </a:r>
          </a:p>
        </p:txBody>
      </p:sp>
      <p:pic>
        <p:nvPicPr>
          <p:cNvPr id="12292" name="Picture 3">
            <a:extLst>
              <a:ext uri="{FF2B5EF4-FFF2-40B4-BE49-F238E27FC236}">
                <a16:creationId xmlns:a16="http://schemas.microsoft.com/office/drawing/2014/main" id="{B724AD1C-C7C8-A3BB-E7A0-D68A89A536D2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60525"/>
            <a:ext cx="7391400" cy="4664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A34A8D-5600-4161-42F0-CB21ACA86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1F8938E-3D1A-4CDB-89DF-D354DD7F3E42}" type="slidenum">
              <a:rPr lang="zh-TW" altLang="en-US" sz="1000">
                <a:latin typeface="Tahoma" panose="020B0604030504040204" pitchFamily="34" charset="0"/>
              </a:rPr>
              <a:pPr/>
              <a:t>9</a:t>
            </a:fld>
            <a:endParaRPr lang="en-US" altLang="zh-TW" sz="1000">
              <a:latin typeface="Tahoma" panose="020B060403050404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45BC109-BC6A-ACDC-ACFD-09E65989265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/>
              <a:t>Binary Search O(log2 n)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6E6915B-6439-C0E5-0247-EBE0E56444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/>
              <a:t>A </a:t>
            </a:r>
            <a:r>
              <a:rPr lang="en-US" altLang="en-US" sz="4400" b="1">
                <a:solidFill>
                  <a:schemeClr val="hlink"/>
                </a:solidFill>
              </a:rPr>
              <a:t>binary search</a:t>
            </a:r>
            <a:r>
              <a:rPr lang="en-US" altLang="en-US" sz="4400"/>
              <a:t> looks for an item in a list using a divide-and-conquer strategy</a:t>
            </a:r>
          </a:p>
          <a:p>
            <a:pPr eaLnBrk="1" hangingPunct="1"/>
            <a:endParaRPr lang="en-US" altLang="en-US"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14337</TotalTime>
  <Words>502</Words>
  <Application>Microsoft Office PowerPoint</Application>
  <PresentationFormat>On-screen Show (4:3)</PresentationFormat>
  <Paragraphs>78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 Black</vt:lpstr>
      <vt:lpstr>Courier New</vt:lpstr>
      <vt:lpstr>Tahoma</vt:lpstr>
      <vt:lpstr>Times New Roman</vt:lpstr>
      <vt:lpstr>Wingdings</vt:lpstr>
      <vt:lpstr>Pixel</vt:lpstr>
      <vt:lpstr>Microsoft 方程式編輯器 3.0</vt:lpstr>
      <vt:lpstr>PowerPoint Presentation</vt:lpstr>
      <vt:lpstr>Sequential Search</vt:lpstr>
      <vt:lpstr>Sequential search</vt:lpstr>
      <vt:lpstr>Searching </vt:lpstr>
      <vt:lpstr>Successful search of an unordered list</vt:lpstr>
      <vt:lpstr>Unsuccessful search in unordered list</vt:lpstr>
      <vt:lpstr>Sequential Search</vt:lpstr>
      <vt:lpstr>Search Algorithms</vt:lpstr>
      <vt:lpstr>Binary Search O(log2 n) </vt:lpstr>
      <vt:lpstr>Binary Search</vt:lpstr>
      <vt:lpstr>Binary Search Algorithm (Cont’d)</vt:lpstr>
      <vt:lpstr>Binary Search Algorithm (Cont’d)</vt:lpstr>
      <vt:lpstr>Binary Search: middle element</vt:lpstr>
      <vt:lpstr>Binary search example</vt:lpstr>
      <vt:lpstr>Unsuccessful binary  search  example</vt:lpstr>
      <vt:lpstr>Binary Search</vt:lpstr>
      <vt:lpstr>Binary 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Emad Saad Alsuwat</cp:lastModifiedBy>
  <cp:revision>87</cp:revision>
  <cp:lastPrinted>2022-02-20T14:00:32Z</cp:lastPrinted>
  <dcterms:created xsi:type="dcterms:W3CDTF">2020-02-13T19:25:53Z</dcterms:created>
  <dcterms:modified xsi:type="dcterms:W3CDTF">2022-11-01T09:12:19Z</dcterms:modified>
</cp:coreProperties>
</file>