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548" r:id="rId2"/>
    <p:sldId id="257" r:id="rId3"/>
    <p:sldId id="258" r:id="rId4"/>
    <p:sldId id="262" r:id="rId5"/>
    <p:sldId id="266" r:id="rId6"/>
    <p:sldId id="267" r:id="rId7"/>
    <p:sldId id="259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85714"/>
  </p:normalViewPr>
  <p:slideViewPr>
    <p:cSldViewPr>
      <p:cViewPr varScale="1">
        <p:scale>
          <a:sx n="94" d="100"/>
          <a:sy n="94" d="100"/>
        </p:scale>
        <p:origin x="13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DF0BC-EEB1-4DDB-8444-C973487A21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A844B-8004-4BE9-AD79-C7D60B516D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AE648-B48C-49B7-9B0C-C96BA6521C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4F515-A9C2-4BCB-98FF-745F6C842E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AA719-4AFC-4B92-B281-BD4A69ED67B6}" type="slidenum">
              <a:rPr lang="en-US" smtClean="0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00AAE-6004-4517-990F-7B5396656500}" type="slidenum">
              <a:rPr lang="en-US" smtClean="0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362200"/>
            <a:ext cx="6705600" cy="3810000"/>
          </a:xfrm>
        </p:spPr>
        <p:txBody>
          <a:bodyPr/>
          <a:lstStyle/>
          <a:p>
            <a:pPr marL="609600" indent="-609600" algn="ctr">
              <a:defRPr/>
            </a:pPr>
            <a:r>
              <a:rPr lang="en-US" sz="4400" b="1" dirty="0">
                <a:solidFill>
                  <a:schemeClr val="accent3"/>
                </a:solidFill>
              </a:rPr>
              <a:t>Complexity Examples</a:t>
            </a:r>
            <a:endParaRPr lang="en-US" sz="1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/>
              <a:t>Complexity of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2000" dirty="0"/>
              <a:t>At each step of the loop, there are two comparisons.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2000" dirty="0"/>
              <a:t>Outside the loop, there is one more comparison.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2000" dirty="0"/>
          </a:p>
          <a:p>
            <a:pPr marL="609600" indent="-609600" eaLnBrk="1" hangingPunct="1">
              <a:defRPr/>
            </a:pPr>
            <a:r>
              <a:rPr lang="en-US" sz="2000" dirty="0"/>
              <a:t>Therefore, if the list has n elements, we will have</a:t>
            </a:r>
            <a:r>
              <a:rPr lang="en-US" sz="2000" b="1" dirty="0"/>
              <a:t> 2 n + 1 </a:t>
            </a:r>
            <a:r>
              <a:rPr lang="en-US" sz="2000" dirty="0"/>
              <a:t>comparisons.     </a:t>
            </a:r>
          </a:p>
          <a:p>
            <a:pPr marL="609600" indent="-609600" eaLnBrk="1" hangingPunct="1">
              <a:defRPr/>
            </a:pPr>
            <a:endParaRPr lang="en-US" sz="2000" dirty="0"/>
          </a:p>
          <a:p>
            <a:pPr marL="609600" indent="-609600" eaLnBrk="1" hangingPunct="1">
              <a:defRPr/>
            </a:pPr>
            <a:r>
              <a:rPr lang="en-US" sz="2000" dirty="0"/>
              <a:t>Total = 1+2n+1 + 1= 2n+3</a:t>
            </a:r>
          </a:p>
          <a:p>
            <a:pPr marL="609600" indent="-609600" eaLnBrk="1" hangingPunct="1">
              <a:defRPr/>
            </a:pPr>
            <a:r>
              <a:rPr lang="en-US" sz="2000" dirty="0"/>
              <a:t>The complexity (in this case) is denote as </a:t>
            </a:r>
            <a:r>
              <a:rPr lang="en-US" sz="2000" b="1" i="1" dirty="0"/>
              <a:t>O</a:t>
            </a:r>
            <a:r>
              <a:rPr lang="en-US" sz="2000" dirty="0"/>
              <a:t>(n)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Complexity Examples</a:t>
            </a:r>
            <a:endParaRPr lang="en-CA" sz="360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410200"/>
          </a:xfrm>
        </p:spPr>
        <p:txBody>
          <a:bodyPr/>
          <a:lstStyle/>
          <a:p>
            <a:pPr marL="0" indent="0" eaLnBrk="1" hangingPunct="1">
              <a:defRPr/>
            </a:pPr>
            <a:endParaRPr lang="en-US" sz="800" dirty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b="1" dirty="0">
                <a:sym typeface="Symbol" pitchFamily="18" charset="2"/>
              </a:rPr>
              <a:t>procedure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max_diff</a:t>
            </a:r>
            <a:r>
              <a:rPr lang="en-US" sz="2800" dirty="0">
                <a:sym typeface="Symbol" pitchFamily="18" charset="2"/>
              </a:rPr>
              <a:t>(a</a:t>
            </a:r>
            <a:r>
              <a:rPr lang="en-US" sz="2800" baseline="-25000" dirty="0">
                <a:sym typeface="Symbol" pitchFamily="18" charset="2"/>
              </a:rPr>
              <a:t>1</a:t>
            </a:r>
            <a:r>
              <a:rPr lang="en-US" sz="2800" dirty="0">
                <a:sym typeface="Symbol" pitchFamily="18" charset="2"/>
              </a:rPr>
              <a:t>, a</a:t>
            </a:r>
            <a:r>
              <a:rPr lang="en-US" sz="2800" baseline="-25000" dirty="0"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, …, a</a:t>
            </a:r>
            <a:r>
              <a:rPr lang="en-US" sz="2800" baseline="-25000" dirty="0"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: integers)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dirty="0">
                <a:sym typeface="Symbol" pitchFamily="18" charset="2"/>
              </a:rPr>
              <a:t>min := a1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dirty="0">
                <a:sym typeface="Symbol" pitchFamily="18" charset="2"/>
              </a:rPr>
              <a:t>max := a1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b="1" dirty="0">
                <a:sym typeface="Symbol" pitchFamily="18" charset="2"/>
              </a:rPr>
              <a:t>for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i</a:t>
            </a:r>
            <a:r>
              <a:rPr lang="en-US" sz="2800" dirty="0">
                <a:sym typeface="Symbol" pitchFamily="18" charset="2"/>
              </a:rPr>
              <a:t> := 2 to n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dirty="0">
                <a:sym typeface="Symbol" pitchFamily="18" charset="2"/>
              </a:rPr>
              <a:t>	</a:t>
            </a:r>
            <a:r>
              <a:rPr lang="en-US" sz="2800" b="1" dirty="0">
                <a:sym typeface="Symbol" pitchFamily="18" charset="2"/>
              </a:rPr>
              <a:t>if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a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dirty="0">
                <a:sym typeface="Symbol" pitchFamily="18" charset="2"/>
              </a:rPr>
              <a:t> &lt; min </a:t>
            </a:r>
            <a:r>
              <a:rPr lang="en-US" sz="2800" b="1" dirty="0">
                <a:sym typeface="Symbol" pitchFamily="18" charset="2"/>
              </a:rPr>
              <a:t>then</a:t>
            </a:r>
            <a:r>
              <a:rPr lang="en-US" sz="2800" dirty="0">
                <a:sym typeface="Symbol" pitchFamily="18" charset="2"/>
              </a:rPr>
              <a:t> min := </a:t>
            </a:r>
            <a:r>
              <a:rPr lang="en-US" sz="2800" dirty="0" err="1">
                <a:sym typeface="Symbol" pitchFamily="18" charset="2"/>
              </a:rPr>
              <a:t>a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endParaRPr lang="en-US" sz="2800" dirty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dirty="0">
                <a:sym typeface="Symbol" pitchFamily="18" charset="2"/>
              </a:rPr>
              <a:t>	</a:t>
            </a:r>
            <a:r>
              <a:rPr lang="en-US" sz="2800" b="1" dirty="0">
                <a:sym typeface="Symbol" pitchFamily="18" charset="2"/>
              </a:rPr>
              <a:t>else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dirty="0">
                <a:sym typeface="Symbol" pitchFamily="18" charset="2"/>
              </a:rPr>
              <a:t>	if </a:t>
            </a:r>
            <a:r>
              <a:rPr lang="en-US" sz="2800" dirty="0" err="1">
                <a:sym typeface="Symbol" pitchFamily="18" charset="2"/>
              </a:rPr>
              <a:t>a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dirty="0">
                <a:sym typeface="Symbol" pitchFamily="18" charset="2"/>
              </a:rPr>
              <a:t> &gt; max </a:t>
            </a:r>
            <a:r>
              <a:rPr lang="en-US" sz="2800" b="1" dirty="0">
                <a:sym typeface="Symbol" pitchFamily="18" charset="2"/>
              </a:rPr>
              <a:t>then</a:t>
            </a:r>
            <a:r>
              <a:rPr lang="en-US" sz="2800" dirty="0">
                <a:sym typeface="Symbol" pitchFamily="18" charset="2"/>
              </a:rPr>
              <a:t> max := </a:t>
            </a:r>
            <a:r>
              <a:rPr lang="en-US" sz="2800" dirty="0" err="1">
                <a:sym typeface="Symbol" pitchFamily="18" charset="2"/>
              </a:rPr>
              <a:t>a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endParaRPr lang="en-US" sz="2800" dirty="0">
              <a:sym typeface="Symbol" pitchFamily="18" charset="2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800" dirty="0">
                <a:sym typeface="Symbol" pitchFamily="18" charset="2"/>
              </a:rPr>
              <a:t>m := max - min</a:t>
            </a:r>
          </a:p>
          <a:p>
            <a:pPr marL="0" indent="0">
              <a:buNone/>
              <a:defRPr/>
            </a:pPr>
            <a:r>
              <a:rPr lang="en-US" sz="2800" dirty="0">
                <a:sym typeface="Symbol" pitchFamily="18" charset="2"/>
              </a:rPr>
              <a:t>Comparisons: </a:t>
            </a:r>
            <a:endParaRPr lang="en-US" sz="800" dirty="0">
              <a:sym typeface="Symbol" pitchFamily="18" charset="2"/>
            </a:endParaRPr>
          </a:p>
          <a:p>
            <a:pPr marL="0" indent="0" eaLnBrk="1" hangingPunct="1">
              <a:buNone/>
              <a:defRPr/>
            </a:pPr>
            <a:r>
              <a:rPr lang="en-US" sz="2800" dirty="0">
                <a:sym typeface="Symbol" pitchFamily="18" charset="2"/>
              </a:rPr>
              <a:t>Time complexity is O(n).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en-US" dirty="0"/>
              <a:t>Analyzing Running Time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1520" y="1141512"/>
            <a:ext cx="712879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err="1">
                <a:latin typeface="Arial" charset="0"/>
              </a:rPr>
              <a:t>int</a:t>
            </a:r>
            <a:r>
              <a:rPr lang="en-US" sz="1600" dirty="0">
                <a:latin typeface="Arial" charset="0"/>
              </a:rPr>
              <a:t> sum = 0;</a:t>
            </a:r>
          </a:p>
          <a:p>
            <a:pPr>
              <a:defRPr/>
            </a:pPr>
            <a:r>
              <a:rPr lang="en-US" sz="1600" dirty="0" err="1">
                <a:latin typeface="Arial" charset="0"/>
              </a:rPr>
              <a:t>int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= 0;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for(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=2;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&lt; n;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++)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{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cin</a:t>
            </a:r>
            <a:r>
              <a:rPr lang="en-US" sz="1600" dirty="0">
                <a:latin typeface="Arial" charset="0"/>
              </a:rPr>
              <a:t>&gt;&gt;x;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sum = sum + x;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}</a:t>
            </a:r>
          </a:p>
          <a:p>
            <a:pPr>
              <a:defRPr/>
            </a:pPr>
            <a:r>
              <a:rPr lang="en-US" sz="1600" dirty="0" err="1">
                <a:latin typeface="Arial" charset="0"/>
              </a:rPr>
              <a:t>avg</a:t>
            </a:r>
            <a:r>
              <a:rPr lang="en-US" sz="1600" dirty="0">
                <a:latin typeface="Arial" charset="0"/>
              </a:rPr>
              <a:t> = sum / n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-324544" y="4197965"/>
            <a:ext cx="804934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1600" b="1" u="sng" dirty="0">
                <a:latin typeface="Arial" charset="0"/>
              </a:rPr>
              <a:t>Statement		Number of times executed</a:t>
            </a:r>
            <a:endParaRPr lang="en-US" sz="1600" b="1" dirty="0">
              <a:latin typeface="Arial" charset="0"/>
            </a:endParaRP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1				1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2				1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3				1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4				n+1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5				n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6				n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7				n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	8				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85800" y="5867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23528" y="3704456"/>
            <a:ext cx="8820472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charset="0"/>
              </a:rPr>
              <a:t>The computing time for this algorithm in terms on input size n is: T(n) = 4n + 5 = O(n).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Example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04800" y="1289953"/>
            <a:ext cx="871296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latin typeface="Arial" charset="0"/>
              </a:rPr>
              <a:t>Compute the big-Oh running time of the following C++ code segment: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>
                <a:latin typeface="Arial" charset="0"/>
              </a:rPr>
              <a:t>for (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= 2;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&lt;= n;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++) {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sum +=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;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}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>
                <a:latin typeface="Arial" charset="0"/>
              </a:rPr>
              <a:t>The number of iterations of a for loop is equal to the </a:t>
            </a: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top index of the loop - the bottom index + one more instruction to account for the final conditional test.  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(if </a:t>
            </a:r>
            <a:r>
              <a:rPr lang="en-US" sz="1600" b="1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&lt;n)</a:t>
            </a:r>
          </a:p>
          <a:p>
            <a:pPr>
              <a:defRPr/>
            </a:pPr>
            <a:endParaRPr lang="en-US" sz="1600" b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>
                <a:latin typeface="Arial" charset="0"/>
              </a:rPr>
              <a:t>Note: </a:t>
            </a:r>
            <a:r>
              <a:rPr lang="en-US" sz="1600" dirty="0">
                <a:latin typeface="Arial" charset="0"/>
              </a:rPr>
              <a:t>if the for loop terminating condition is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&lt;= n, rather than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&lt; n, then the number of times the conditional test is performed is: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>
                <a:latin typeface="Arial" charset="0"/>
              </a:rPr>
              <a:t>((</a:t>
            </a:r>
            <a:r>
              <a:rPr lang="en-US" sz="1600" dirty="0" err="1">
                <a:latin typeface="Arial" charset="0"/>
              </a:rPr>
              <a:t>top_index</a:t>
            </a:r>
            <a:r>
              <a:rPr lang="en-US" sz="1600" dirty="0">
                <a:latin typeface="Arial" charset="0"/>
              </a:rPr>
              <a:t>  – </a:t>
            </a:r>
            <a:r>
              <a:rPr lang="en-US" sz="1600" dirty="0" err="1">
                <a:latin typeface="Arial" charset="0"/>
              </a:rPr>
              <a:t>bottom_index</a:t>
            </a:r>
            <a:r>
              <a:rPr lang="en-US" sz="1600" dirty="0">
                <a:latin typeface="Arial" charset="0"/>
              </a:rPr>
              <a:t>) + 2)</a:t>
            </a:r>
          </a:p>
          <a:p>
            <a:pPr>
              <a:defRPr/>
            </a:pP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US" sz="1600" dirty="0">
                <a:latin typeface="Arial" charset="0"/>
              </a:rPr>
              <a:t>In this case, we have n - 2 + 2 = n compares. The assignment in the loop is executed 2(n-1) times.   So, we have (1+ n + n-1 + 2n-2)= (4n+2) = O(n).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examine a piece of code and predict the number of instructions to be executed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10375" y="385445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95600" y="3429000"/>
            <a:ext cx="266700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/>
              <a:t>Code</a:t>
            </a:r>
            <a:endParaRPr lang="en-US" sz="2000"/>
          </a:p>
          <a:p>
            <a:pPr>
              <a:spcBef>
                <a:spcPct val="50000"/>
              </a:spcBef>
              <a:defRPr/>
            </a:pPr>
            <a:r>
              <a:rPr lang="en-US" sz="2000"/>
              <a:t>for (int i=0; i&lt; n ; i++)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  {  cout &lt;&lt; i;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      p = p + i;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   }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600200" y="3429000"/>
            <a:ext cx="762000" cy="207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/>
              <a:t>Inst #</a:t>
            </a:r>
            <a:endParaRPr lang="en-US" sz="2000"/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1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2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Another example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28800" y="1752600"/>
            <a:ext cx="2667000" cy="2682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/>
              <a:t>Code</a:t>
            </a:r>
            <a:endParaRPr lang="en-US" sz="2000"/>
          </a:p>
          <a:p>
            <a:pPr>
              <a:spcBef>
                <a:spcPct val="50000"/>
              </a:spcBef>
              <a:defRPr/>
            </a:pPr>
            <a:r>
              <a:rPr lang="en-US" sz="2000"/>
              <a:t>for (int i=0; i&lt; n ; i++)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for int j=0 ; j &lt; n; j++) 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   {  cout &lt;&lt; i;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       p = p + i;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      }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953000" y="1676400"/>
            <a:ext cx="91440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/>
              <a:t>F.C.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n+1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n(n+1)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n*n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n*n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762000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/>
              <a:t>Inst #</a:t>
            </a:r>
            <a:endParaRPr lang="en-US" sz="2000"/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1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2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3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/>
              <a:t>4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1676400"/>
            <a:ext cx="1600200" cy="314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/>
              <a:t>F.C.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n+1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</a:t>
            </a:r>
            <a:r>
              <a:rPr lang="en-US" sz="2000" baseline="30000"/>
              <a:t>2</a:t>
            </a:r>
            <a:r>
              <a:rPr lang="en-US" sz="2000"/>
              <a:t>+n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n</a:t>
            </a:r>
            <a:r>
              <a:rPr lang="en-US" sz="2000" baseline="30000"/>
              <a:t>2</a:t>
            </a:r>
            <a:endParaRPr lang="en-US" sz="2000"/>
          </a:p>
          <a:p>
            <a:pPr>
              <a:spcBef>
                <a:spcPct val="50000"/>
              </a:spcBef>
              <a:defRPr/>
            </a:pPr>
            <a:r>
              <a:rPr lang="en-US" sz="2000"/>
              <a:t>n</a:t>
            </a:r>
            <a:r>
              <a:rPr lang="en-US" sz="2000" baseline="30000"/>
              <a:t>2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____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3</a:t>
            </a:r>
            <a:r>
              <a:rPr lang="en-US" sz="2000">
                <a:solidFill>
                  <a:schemeClr val="accent2"/>
                </a:solidFill>
              </a:rPr>
              <a:t>n</a:t>
            </a:r>
            <a:r>
              <a:rPr lang="en-US" sz="2000" baseline="30000">
                <a:solidFill>
                  <a:schemeClr val="accent2"/>
                </a:solidFill>
              </a:rPr>
              <a:t>2</a:t>
            </a:r>
            <a:r>
              <a:rPr lang="en-US" sz="2000"/>
              <a:t>+2n+1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426720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discarding constant terms produces :    3n</a:t>
            </a:r>
            <a:r>
              <a:rPr lang="en-US" sz="2000" baseline="30000"/>
              <a:t>2</a:t>
            </a:r>
            <a:r>
              <a:rPr lang="en-US" sz="2000"/>
              <a:t>+2n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clearing coefficients :     n</a:t>
            </a:r>
            <a:r>
              <a:rPr lang="en-US" sz="2000" baseline="30000"/>
              <a:t>2</a:t>
            </a:r>
            <a:r>
              <a:rPr lang="en-US" sz="2000"/>
              <a:t>+n</a:t>
            </a:r>
          </a:p>
          <a:p>
            <a:pPr>
              <a:spcBef>
                <a:spcPct val="50000"/>
              </a:spcBef>
              <a:defRPr/>
            </a:pPr>
            <a:r>
              <a:rPr lang="en-US" sz="2000"/>
              <a:t>picking the most significant term:  n</a:t>
            </a:r>
            <a:r>
              <a:rPr lang="en-US" sz="2000" baseline="30000"/>
              <a:t>2</a:t>
            </a:r>
            <a:endParaRPr lang="en-US" sz="20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248400" y="5029200"/>
            <a:ext cx="19050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accent2"/>
                </a:solidFill>
              </a:rPr>
              <a:t>Big O = O(n</a:t>
            </a:r>
            <a:r>
              <a:rPr lang="en-US" sz="2000" baseline="30000">
                <a:solidFill>
                  <a:schemeClr val="accent2"/>
                </a:solidFill>
              </a:rPr>
              <a:t>2</a:t>
            </a:r>
            <a:r>
              <a:rPr lang="en-US" sz="2000">
                <a:solidFill>
                  <a:schemeClr val="accent2"/>
                </a:solidFill>
              </a:rPr>
              <a:t>)</a:t>
            </a:r>
          </a:p>
          <a:p>
            <a:pPr>
              <a:spcBef>
                <a:spcPct val="50000"/>
              </a:spcBef>
              <a:defRPr/>
            </a:pP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26720" y="1905000"/>
            <a:ext cx="8077200" cy="92333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latin typeface="Arial" charset="0"/>
              </a:rPr>
              <a:t>Suppose f(n) = n</a:t>
            </a:r>
            <a:r>
              <a:rPr lang="en-US" i="1" baseline="30000" dirty="0">
                <a:latin typeface="Arial" charset="0"/>
              </a:rPr>
              <a:t>2</a:t>
            </a:r>
            <a:r>
              <a:rPr lang="en-US" i="1" dirty="0">
                <a:latin typeface="Arial" charset="0"/>
              </a:rPr>
              <a:t>  + 3n - 1.  We want to show that f(n) = O(n</a:t>
            </a:r>
            <a:r>
              <a:rPr lang="en-US" i="1" baseline="30000" dirty="0">
                <a:latin typeface="Arial" charset="0"/>
              </a:rPr>
              <a:t>2</a:t>
            </a:r>
            <a:r>
              <a:rPr lang="en-US" i="1" dirty="0">
                <a:latin typeface="Arial" charset="0"/>
              </a:rPr>
              <a:t>).</a:t>
            </a:r>
          </a:p>
          <a:p>
            <a:pPr>
              <a:defRPr/>
            </a:pPr>
            <a:r>
              <a:rPr lang="en-US" i="1" dirty="0">
                <a:latin typeface="Arial" charset="0"/>
              </a:rPr>
              <a:t>                        f(n) 	= n</a:t>
            </a:r>
            <a:r>
              <a:rPr lang="en-US" i="1" baseline="30000" dirty="0">
                <a:latin typeface="Arial" charset="0"/>
              </a:rPr>
              <a:t>2</a:t>
            </a:r>
            <a:r>
              <a:rPr lang="en-US" i="1" dirty="0">
                <a:latin typeface="Arial" charset="0"/>
              </a:rPr>
              <a:t> + 3n - 1		</a:t>
            </a:r>
          </a:p>
          <a:p>
            <a:pPr>
              <a:defRPr/>
            </a:pPr>
            <a:r>
              <a:rPr lang="en-US" i="1" dirty="0">
                <a:latin typeface="Arial" charset="0"/>
              </a:rPr>
              <a:t>	          g(n) = n</a:t>
            </a:r>
            <a:r>
              <a:rPr lang="en-US" i="1" baseline="30000" dirty="0">
                <a:latin typeface="Arial" charset="0"/>
              </a:rPr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14400" y="2057400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	</a:t>
            </a:r>
            <a:r>
              <a:rPr lang="en-US" i="1" dirty="0">
                <a:latin typeface="Arial" charset="0"/>
              </a:rPr>
              <a:t>f(n) = 2n</a:t>
            </a:r>
            <a:r>
              <a:rPr lang="en-US" i="1" baseline="30000" dirty="0">
                <a:latin typeface="Arial" charset="0"/>
              </a:rPr>
              <a:t>7</a:t>
            </a:r>
            <a:r>
              <a:rPr lang="en-US" i="1" dirty="0">
                <a:latin typeface="Arial" charset="0"/>
              </a:rPr>
              <a:t> - 6n</a:t>
            </a:r>
            <a:r>
              <a:rPr lang="en-US" i="1" baseline="30000" dirty="0">
                <a:latin typeface="Arial" charset="0"/>
              </a:rPr>
              <a:t>5</a:t>
            </a:r>
            <a:r>
              <a:rPr lang="en-US" i="1" dirty="0">
                <a:latin typeface="Arial" charset="0"/>
              </a:rPr>
              <a:t> + 10n</a:t>
            </a:r>
            <a:r>
              <a:rPr lang="en-US" i="1" baseline="30000" dirty="0">
                <a:latin typeface="Arial" charset="0"/>
              </a:rPr>
              <a:t>2</a:t>
            </a:r>
            <a:r>
              <a:rPr lang="en-US" i="1" dirty="0">
                <a:latin typeface="Arial" charset="0"/>
              </a:rPr>
              <a:t> – 5 = O(n</a:t>
            </a:r>
            <a:r>
              <a:rPr lang="en-US" i="1" baseline="30000" dirty="0">
                <a:latin typeface="Arial" charset="0"/>
              </a:rPr>
              <a:t>7</a:t>
            </a:r>
            <a:r>
              <a:rPr lang="en-US" i="1" dirty="0">
                <a:latin typeface="Arial" charset="0"/>
              </a:rPr>
              <a:t>)</a:t>
            </a:r>
          </a:p>
          <a:p>
            <a:pPr>
              <a:defRPr/>
            </a:pPr>
            <a:r>
              <a:rPr lang="en-US" i="1" dirty="0">
                <a:latin typeface="Arial" charset="0"/>
              </a:rPr>
              <a:t>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/>
              <a:t>Complexity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Describe the (worst-case) time complexity of the linear search algorithm.</a:t>
            </a:r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339752" y="2276872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Procedure </a:t>
            </a:r>
            <a:r>
              <a:rPr lang="en-US" sz="2000" b="1" i="1" dirty="0"/>
              <a:t>linear search</a:t>
            </a:r>
            <a:r>
              <a:rPr lang="en-US" sz="2000" b="1" dirty="0"/>
              <a:t> (x: integer a</a:t>
            </a:r>
            <a:r>
              <a:rPr lang="en-US" sz="2000" b="1" baseline="-25000" dirty="0"/>
              <a:t>1</a:t>
            </a:r>
            <a:r>
              <a:rPr lang="en-US" sz="2000" b="1" dirty="0"/>
              <a:t>, a</a:t>
            </a:r>
            <a:r>
              <a:rPr lang="en-US" sz="2000" b="1" baseline="-25000" dirty="0"/>
              <a:t>2</a:t>
            </a:r>
            <a:r>
              <a:rPr lang="en-US" sz="2000" b="1" dirty="0"/>
              <a:t>, . . . , a</a:t>
            </a:r>
            <a:r>
              <a:rPr lang="en-US" sz="2000" b="1" baseline="-25000" dirty="0"/>
              <a:t>n</a:t>
            </a:r>
            <a:r>
              <a:rPr lang="en-US" sz="2000" b="1" dirty="0"/>
              <a:t> )</a:t>
            </a:r>
          </a:p>
          <a:p>
            <a:pPr>
              <a:defRPr/>
            </a:pPr>
            <a:r>
              <a:rPr lang="en-US" sz="2000" b="1" dirty="0"/>
              <a:t>    </a:t>
            </a:r>
            <a:r>
              <a:rPr lang="en-US" sz="2000" b="1" dirty="0" err="1"/>
              <a:t>i</a:t>
            </a:r>
            <a:r>
              <a:rPr lang="en-US" sz="2000" b="1" dirty="0"/>
              <a:t>=1;</a:t>
            </a:r>
          </a:p>
          <a:p>
            <a:pPr>
              <a:defRPr/>
            </a:pPr>
            <a:r>
              <a:rPr lang="en-US" sz="2000" b="1" dirty="0"/>
              <a:t>    while ( </a:t>
            </a:r>
            <a:r>
              <a:rPr lang="en-US" sz="2000" b="1" dirty="0" err="1"/>
              <a:t>i</a:t>
            </a:r>
            <a:r>
              <a:rPr lang="en-US" sz="2000" b="1" dirty="0"/>
              <a:t> &lt;= n and x !=</a:t>
            </a:r>
            <a:r>
              <a:rPr lang="en-US" sz="2000" b="1" dirty="0" err="1"/>
              <a:t>a</a:t>
            </a:r>
            <a:r>
              <a:rPr lang="en-US" sz="2000" b="1" baseline="-25000" dirty="0" err="1"/>
              <a:t>i</a:t>
            </a:r>
            <a:r>
              <a:rPr lang="en-US" sz="2000" b="1" baseline="-25000" dirty="0"/>
              <a:t> </a:t>
            </a:r>
            <a:r>
              <a:rPr lang="en-US" sz="2000" b="1" dirty="0"/>
              <a:t>)</a:t>
            </a:r>
          </a:p>
          <a:p>
            <a:pPr>
              <a:defRPr/>
            </a:pPr>
            <a:r>
              <a:rPr lang="en-US" sz="2000" b="1" dirty="0"/>
              <a:t>    {    </a:t>
            </a:r>
          </a:p>
          <a:p>
            <a:pPr>
              <a:defRPr/>
            </a:pPr>
            <a:r>
              <a:rPr lang="en-US" sz="2000" b="1" dirty="0"/>
              <a:t>        </a:t>
            </a:r>
            <a:r>
              <a:rPr lang="en-US" sz="2000" b="1" dirty="0" err="1"/>
              <a:t>i</a:t>
            </a:r>
            <a:r>
              <a:rPr lang="en-US" sz="2000" b="1" dirty="0"/>
              <a:t> := i+1</a:t>
            </a:r>
          </a:p>
          <a:p>
            <a:pPr>
              <a:defRPr/>
            </a:pPr>
            <a:r>
              <a:rPr lang="en-US" sz="2000" b="1" dirty="0"/>
              <a:t>     }    </a:t>
            </a:r>
          </a:p>
          <a:p>
            <a:pPr>
              <a:defRPr/>
            </a:pPr>
            <a:r>
              <a:rPr lang="en-US" sz="2000" b="1" dirty="0"/>
              <a:t>if    </a:t>
            </a:r>
            <a:r>
              <a:rPr lang="en-US" sz="2000" b="1" dirty="0" err="1"/>
              <a:t>i</a:t>
            </a:r>
            <a:r>
              <a:rPr lang="en-US" sz="2000" b="1" dirty="0"/>
              <a:t> &lt;= n, then </a:t>
            </a:r>
            <a:r>
              <a:rPr lang="en-US" sz="2000" b="1" i="1" dirty="0"/>
              <a:t>location</a:t>
            </a:r>
            <a:r>
              <a:rPr lang="en-US" sz="2000" b="1" dirty="0"/>
              <a:t> := </a:t>
            </a:r>
            <a:r>
              <a:rPr lang="en-US" sz="2000" b="1" dirty="0" err="1"/>
              <a:t>i</a:t>
            </a:r>
            <a:endParaRPr lang="en-US" sz="2000" b="1" dirty="0"/>
          </a:p>
          <a:p>
            <a:pPr>
              <a:defRPr/>
            </a:pPr>
            <a:r>
              <a:rPr lang="en-US" sz="2000" b="1" dirty="0"/>
              <a:t> else</a:t>
            </a:r>
            <a:r>
              <a:rPr lang="en-US" sz="2000" b="1" i="1" dirty="0"/>
              <a:t>    location</a:t>
            </a:r>
            <a:r>
              <a:rPr lang="en-US" sz="2000" b="1" dirty="0"/>
              <a:t> := 0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7584" y="5013176"/>
            <a:ext cx="7696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The time complexity depends on the number of comparisons because they are the basic operations used.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/>
              <a:t>So how many comparisons are there if (in the worst-case) you have to go to the end of the list?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14338</TotalTime>
  <Words>785</Words>
  <Application>Microsoft Office PowerPoint</Application>
  <PresentationFormat>On-screen Show (4:3)</PresentationFormat>
  <Paragraphs>120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Pixel</vt:lpstr>
      <vt:lpstr>PowerPoint Presentation</vt:lpstr>
      <vt:lpstr>Complexity Examples</vt:lpstr>
      <vt:lpstr>Analyzing Running Time</vt:lpstr>
      <vt:lpstr>Example  </vt:lpstr>
      <vt:lpstr>Example</vt:lpstr>
      <vt:lpstr>Another example</vt:lpstr>
      <vt:lpstr>Example </vt:lpstr>
      <vt:lpstr>Example</vt:lpstr>
      <vt:lpstr>Complexity of Algorithms</vt:lpstr>
      <vt:lpstr>Complexity of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Emad Saad Alsuwat</cp:lastModifiedBy>
  <cp:revision>88</cp:revision>
  <cp:lastPrinted>2022-02-20T14:00:32Z</cp:lastPrinted>
  <dcterms:created xsi:type="dcterms:W3CDTF">2020-02-13T19:25:53Z</dcterms:created>
  <dcterms:modified xsi:type="dcterms:W3CDTF">2022-11-01T09:15:08Z</dcterms:modified>
</cp:coreProperties>
</file>