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7" r:id="rId3"/>
    <p:sldId id="278" r:id="rId4"/>
    <p:sldId id="279" r:id="rId5"/>
    <p:sldId id="283" r:id="rId6"/>
    <p:sldId id="322" r:id="rId7"/>
    <p:sldId id="280" r:id="rId8"/>
    <p:sldId id="281" r:id="rId9"/>
    <p:sldId id="282" r:id="rId10"/>
    <p:sldId id="290" r:id="rId11"/>
    <p:sldId id="313" r:id="rId12"/>
    <p:sldId id="296" r:id="rId13"/>
    <p:sldId id="285" r:id="rId14"/>
    <p:sldId id="286" r:id="rId15"/>
    <p:sldId id="289" r:id="rId16"/>
    <p:sldId id="287" r:id="rId17"/>
    <p:sldId id="316" r:id="rId18"/>
    <p:sldId id="288" r:id="rId19"/>
    <p:sldId id="314" r:id="rId20"/>
    <p:sldId id="295" r:id="rId21"/>
    <p:sldId id="292" r:id="rId22"/>
    <p:sldId id="323" r:id="rId23"/>
    <p:sldId id="293" r:id="rId24"/>
    <p:sldId id="312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8000"/>
    <a:srgbClr val="CC34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67" autoAdjust="0"/>
  </p:normalViewPr>
  <p:slideViewPr>
    <p:cSldViewPr>
      <p:cViewPr varScale="1">
        <p:scale>
          <a:sx n="70" d="100"/>
          <a:sy n="70" d="100"/>
        </p:scale>
        <p:origin x="148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488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d Alsuwat" userId="4d685af158c72bc1" providerId="LiveId" clId="{923E3472-4856-46A5-A215-5DB28FDF05D7}"/>
    <pc:docChg chg="delSld modSld">
      <pc:chgData name="Emad Alsuwat" userId="4d685af158c72bc1" providerId="LiveId" clId="{923E3472-4856-46A5-A215-5DB28FDF05D7}" dt="2025-10-15T22:00:33.366" v="2" actId="20577"/>
      <pc:docMkLst>
        <pc:docMk/>
      </pc:docMkLst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297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298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299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00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01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02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05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06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07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10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11"/>
        </pc:sldMkLst>
      </pc:sldChg>
      <pc:sldChg chg="modSp mod">
        <pc:chgData name="Emad Alsuwat" userId="4d685af158c72bc1" providerId="LiveId" clId="{923E3472-4856-46A5-A215-5DB28FDF05D7}" dt="2025-10-15T22:00:33.366" v="2" actId="20577"/>
        <pc:sldMkLst>
          <pc:docMk/>
          <pc:sldMk cId="0" sldId="312"/>
        </pc:sldMkLst>
        <pc:spChg chg="mod">
          <ac:chgData name="Emad Alsuwat" userId="4d685af158c72bc1" providerId="LiveId" clId="{923E3472-4856-46A5-A215-5DB28FDF05D7}" dt="2025-10-15T22:00:33.366" v="2" actId="20577"/>
          <ac:spMkLst>
            <pc:docMk/>
            <pc:sldMk cId="0" sldId="312"/>
            <ac:spMk id="43012" creationId="{00000000-0000-0000-0000-000000000000}"/>
          </ac:spMkLst>
        </pc:spChg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15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17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18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19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20"/>
        </pc:sldMkLst>
      </pc:sldChg>
      <pc:sldChg chg="del">
        <pc:chgData name="Emad Alsuwat" userId="4d685af158c72bc1" providerId="LiveId" clId="{923E3472-4856-46A5-A215-5DB28FDF05D7}" dt="2025-10-15T22:00:23.637" v="0" actId="47"/>
        <pc:sldMkLst>
          <pc:docMk/>
          <pc:sldMk cId="0" sldId="3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Cpt S 317: Spring 2009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School of EECS, WSU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4AE973B-0377-4451-A2DF-533322CAF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Cpt S 317: Spring 2009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School of EECS, WSU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E0BA555B-282E-485F-A77C-9BAF363D8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91108-3184-47D8-A83A-21E983D5F7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39011-DB21-46B9-BC2F-6A39352E1C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42606-C946-4C6B-B725-F2998B42500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F37BD-84F6-4182-AE15-0503454E57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91614-12B2-4407-B41A-BFB109014DF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C6E44-AFDF-454E-BEBD-924EF3B5E66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2C239-4A64-4EEC-8747-521ED96F47C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2DA78-EC2B-44B1-BECD-E0293B4597B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5D14F-0331-4EF0-A730-81881D9D7A8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15827-9558-40BE-8158-183BF6D8A0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76BF3-3F03-4D4A-BDF9-D2A15FB63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7D1A9-095E-4C53-814A-53143943BB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E9B6C-C561-47E5-8C4E-070C8EC4589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C6C37-0BF6-468C-9152-DAE36E10963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92A6E-C2C0-452E-8B8E-F009BB5CE12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B4E61-19E0-46E6-94B5-C6C3100C0D9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DD7EC-B9E6-4A84-AB67-923F94221D8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29549-C0B7-40C1-B7CD-CDD02C4E4E4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3AF52-BFB3-4AD8-99AB-91357DE3A74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6ACA4-38A1-45BD-8702-5FC33A0A458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B050F-742E-4A1C-8F49-3136A43E3C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A4F93-4378-48BC-AECB-1571F67AE20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Cpt S 317: Spring 2009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School of EECS, WSU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46A7D-6F6F-4CA5-AE28-5F3211E320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CB0EAA8-47DF-419E-A3F8-C4691CE14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6A344-033C-46C0-8980-B9EC6465B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E8CA-37C0-4137-AFED-FD2A166A5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E058-F757-4588-BC2F-782E0DD4C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6436-394B-4D7A-A36A-5FE242289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CA52E-33C9-45ED-A83D-384BCC550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A934-7FFC-4074-83A2-29BB25222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DCEAA-E668-4164-89E8-C38A13886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D9A68-9E93-4CE4-BF60-830A5A7CE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A5A2-8727-41EB-91BA-AD36E28FB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92867-67A2-4027-AE3A-4CB6DDA33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73CD-7D57-41B7-9267-A88E38610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B85A-8FCC-4B4C-A598-AED62856C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F33514-CFC3-4696-A3F3-020F97877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8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8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8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icronautomata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9C0D00-A90E-4491-8B8A-316D35EF5C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Finite Automata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/>
              <a:t>Reading: Chapter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7EA52A-3282-49CB-88E4-CF59462962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#3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Build a DFA for the following language:</a:t>
            </a:r>
            <a:br>
              <a:rPr lang="en-US" sz="2800"/>
            </a:br>
            <a:r>
              <a:rPr lang="en-US" sz="2800"/>
              <a:t>	</a:t>
            </a:r>
            <a:r>
              <a:rPr lang="en-US" sz="2800">
                <a:solidFill>
                  <a:schemeClr val="tx2"/>
                </a:solidFill>
              </a:rPr>
              <a:t>L = { w | w is a binary string that has even number of 1s and even number of 0s}</a:t>
            </a:r>
          </a:p>
          <a:p>
            <a:pPr eaLnBrk="1" hangingPunct="1"/>
            <a:r>
              <a:rPr lang="en-US" sz="2800"/>
              <a:t>?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2DD441-0C5C-4C07-9735-18E1615EB9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Extension of transitions (</a:t>
            </a:r>
            <a:r>
              <a:rPr lang="el-GR"/>
              <a:t>δ</a:t>
            </a:r>
            <a:r>
              <a:rPr lang="en-US"/>
              <a:t>) to Paths (</a:t>
            </a:r>
            <a:r>
              <a:rPr lang="el-GR"/>
              <a:t>δ</a:t>
            </a:r>
            <a:r>
              <a:rPr lang="en-US"/>
              <a:t>)</a:t>
            </a:r>
            <a:endParaRPr lang="el-GR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i="1" dirty="0"/>
              <a:t> (</a:t>
            </a:r>
            <a:r>
              <a:rPr lang="en-US" i="1" dirty="0" err="1"/>
              <a:t>q,w</a:t>
            </a:r>
            <a:r>
              <a:rPr lang="en-US" i="1" dirty="0"/>
              <a:t>) = destination state </a:t>
            </a:r>
            <a:r>
              <a:rPr lang="en-US" dirty="0"/>
              <a:t>from state </a:t>
            </a:r>
            <a:r>
              <a:rPr lang="en-US" i="1" dirty="0"/>
              <a:t>q</a:t>
            </a:r>
            <a:r>
              <a:rPr lang="en-US" dirty="0"/>
              <a:t> on input </a:t>
            </a:r>
            <a:r>
              <a:rPr lang="en-US" u="sng" dirty="0"/>
              <a:t>string </a:t>
            </a:r>
            <a:r>
              <a:rPr lang="en-US" i="1" dirty="0"/>
              <a:t>w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l-GR" dirty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i="1" dirty="0"/>
              <a:t> (</a:t>
            </a:r>
            <a:r>
              <a:rPr lang="en-US" i="1" dirty="0" err="1"/>
              <a:t>q,wa</a:t>
            </a:r>
            <a:r>
              <a:rPr lang="en-US" i="1" dirty="0"/>
              <a:t>) = </a:t>
            </a:r>
            <a:r>
              <a:rPr lang="el-GR" dirty="0">
                <a:latin typeface="Lucida Grande" pitchFamily="28" charset="0"/>
                <a:cs typeface="Tahoma" pitchFamily="28" charset="0"/>
              </a:rPr>
              <a:t>δ (δ</a:t>
            </a:r>
            <a:r>
              <a:rPr lang="en-US" i="1" dirty="0"/>
              <a:t>(</a:t>
            </a:r>
            <a:r>
              <a:rPr lang="en-US" i="1" dirty="0" err="1"/>
              <a:t>q,w</a:t>
            </a:r>
            <a:r>
              <a:rPr lang="en-US" i="1" dirty="0"/>
              <a:t>), a)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Work out example #3 using the input sequence w=10010, a=1:</a:t>
            </a:r>
          </a:p>
          <a:p>
            <a:pPr lvl="2" eaLnBrk="1" hangingPunct="1">
              <a:lnSpc>
                <a:spcPct val="90000"/>
              </a:lnSpc>
            </a:pPr>
            <a:endParaRPr lang="en-US" dirty="0">
              <a:latin typeface="Lucida Grande" pitchFamily="28" charset="0"/>
              <a:cs typeface="Tahoma" pitchFamily="2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l-GR" dirty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i="1" dirty="0"/>
              <a:t> (q</a:t>
            </a:r>
            <a:r>
              <a:rPr lang="en-US" i="1" baseline="-25000" dirty="0"/>
              <a:t>0</a:t>
            </a:r>
            <a:r>
              <a:rPr lang="en-US" i="1" dirty="0"/>
              <a:t>,wa) = ?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1676400" y="1981200"/>
            <a:ext cx="152400" cy="76200"/>
            <a:chOff x="144" y="2784"/>
            <a:chExt cx="96" cy="48"/>
          </a:xfrm>
        </p:grpSpPr>
        <p:sp>
          <p:nvSpPr>
            <p:cNvPr id="13330" name="Line 8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9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8" name="Group 10"/>
          <p:cNvGrpSpPr>
            <a:grpSpLocks/>
          </p:cNvGrpSpPr>
          <p:nvPr/>
        </p:nvGrpSpPr>
        <p:grpSpPr bwMode="auto">
          <a:xfrm>
            <a:off x="4038600" y="3429000"/>
            <a:ext cx="152400" cy="76200"/>
            <a:chOff x="144" y="2784"/>
            <a:chExt cx="96" cy="48"/>
          </a:xfrm>
        </p:grpSpPr>
        <p:sp>
          <p:nvSpPr>
            <p:cNvPr id="13328" name="Line 11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Line 12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9" name="Group 10"/>
          <p:cNvGrpSpPr>
            <a:grpSpLocks/>
          </p:cNvGrpSpPr>
          <p:nvPr/>
        </p:nvGrpSpPr>
        <p:grpSpPr bwMode="auto">
          <a:xfrm>
            <a:off x="1676400" y="3505200"/>
            <a:ext cx="152400" cy="76200"/>
            <a:chOff x="144" y="2784"/>
            <a:chExt cx="96" cy="48"/>
          </a:xfrm>
        </p:grpSpPr>
        <p:sp>
          <p:nvSpPr>
            <p:cNvPr id="13326" name="Line 11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Line 12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0" name="Group 13"/>
          <p:cNvGrpSpPr>
            <a:grpSpLocks/>
          </p:cNvGrpSpPr>
          <p:nvPr/>
        </p:nvGrpSpPr>
        <p:grpSpPr bwMode="auto">
          <a:xfrm>
            <a:off x="2438400" y="5791200"/>
            <a:ext cx="152400" cy="76200"/>
            <a:chOff x="144" y="2784"/>
            <a:chExt cx="96" cy="48"/>
          </a:xfrm>
        </p:grpSpPr>
        <p:sp>
          <p:nvSpPr>
            <p:cNvPr id="13324" name="Line 11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Line 12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1" name="Group 7"/>
          <p:cNvGrpSpPr>
            <a:grpSpLocks/>
          </p:cNvGrpSpPr>
          <p:nvPr/>
        </p:nvGrpSpPr>
        <p:grpSpPr bwMode="auto">
          <a:xfrm>
            <a:off x="3048000" y="1066800"/>
            <a:ext cx="152400" cy="76200"/>
            <a:chOff x="144" y="2784"/>
            <a:chExt cx="96" cy="48"/>
          </a:xfrm>
        </p:grpSpPr>
        <p:sp>
          <p:nvSpPr>
            <p:cNvPr id="13322" name="Line 8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Line 9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7CB02E-8309-4E7B-AC4C-62820B557BF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Language of a DFA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dirty="0"/>
              <a:t>A DFA A accepts string </a:t>
            </a:r>
            <a:r>
              <a:rPr lang="en-US" i="1" dirty="0"/>
              <a:t>w </a:t>
            </a:r>
            <a:r>
              <a:rPr lang="en-US" dirty="0"/>
              <a:t>if there is a path from </a:t>
            </a:r>
            <a:r>
              <a:rPr lang="en-US" i="1" dirty="0"/>
              <a:t>q</a:t>
            </a:r>
            <a:r>
              <a:rPr lang="en-US" i="1" baseline="-25000" dirty="0"/>
              <a:t>0</a:t>
            </a:r>
            <a:r>
              <a:rPr lang="en-US" dirty="0"/>
              <a:t> to an accepting (or final) state that is labeled by </a:t>
            </a:r>
            <a:r>
              <a:rPr lang="en-US" i="1" dirty="0"/>
              <a:t>w</a:t>
            </a:r>
          </a:p>
          <a:p>
            <a:pPr eaLnBrk="1" hangingPunct="1">
              <a:lnSpc>
                <a:spcPct val="90000"/>
              </a:lnSpc>
            </a:pPr>
            <a:endParaRPr lang="en-US" i="1" dirty="0"/>
          </a:p>
          <a:p>
            <a:pPr eaLnBrk="1" hangingPunct="1">
              <a:lnSpc>
                <a:spcPct val="90000"/>
              </a:lnSpc>
            </a:pPr>
            <a:r>
              <a:rPr lang="en-US" i="1" dirty="0"/>
              <a:t>i.e., L(A) = { w |  </a:t>
            </a:r>
            <a:r>
              <a:rPr lang="el-GR" dirty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i="1" dirty="0"/>
              <a:t>(q</a:t>
            </a:r>
            <a:r>
              <a:rPr lang="en-US" i="1" baseline="-25000" dirty="0"/>
              <a:t>0</a:t>
            </a:r>
            <a:r>
              <a:rPr lang="en-US" i="1" dirty="0"/>
              <a:t>,w) </a:t>
            </a:r>
            <a:r>
              <a:rPr lang="ru-RU" i="1" dirty="0">
                <a:cs typeface="Arial" charset="0"/>
                <a:sym typeface="Symbol" pitchFamily="28" charset="2"/>
              </a:rPr>
              <a:t></a:t>
            </a:r>
            <a:r>
              <a:rPr lang="ru-RU" i="1" dirty="0">
                <a:cs typeface="Arial" charset="0"/>
              </a:rPr>
              <a:t> </a:t>
            </a:r>
            <a:r>
              <a:rPr lang="en-US" i="1" dirty="0">
                <a:cs typeface="Arial" charset="0"/>
              </a:rPr>
              <a:t>F </a:t>
            </a:r>
            <a:r>
              <a:rPr lang="en-US" i="1" dirty="0"/>
              <a:t>}</a:t>
            </a:r>
          </a:p>
          <a:p>
            <a:pPr eaLnBrk="1" hangingPunct="1">
              <a:lnSpc>
                <a:spcPct val="90000"/>
              </a:lnSpc>
            </a:pPr>
            <a:endParaRPr lang="en-US" i="1" dirty="0"/>
          </a:p>
          <a:p>
            <a:pPr eaLnBrk="1" hangingPunct="1">
              <a:lnSpc>
                <a:spcPct val="90000"/>
              </a:lnSpc>
            </a:pPr>
            <a:r>
              <a:rPr lang="en-US" i="1" dirty="0"/>
              <a:t>I.e., L(A) = all strings that lead to an accepting state from q</a:t>
            </a:r>
            <a:r>
              <a:rPr lang="en-US" i="1" baseline="-25000" dirty="0"/>
              <a:t>0</a:t>
            </a: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4648200" y="3886200"/>
            <a:ext cx="152400" cy="76200"/>
            <a:chOff x="144" y="2784"/>
            <a:chExt cx="96" cy="48"/>
          </a:xfrm>
        </p:grpSpPr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BEA120-1F3A-4337-92AB-186943507B1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</a:rPr>
              <a:t>Non-deterministic</a:t>
            </a:r>
            <a:r>
              <a:rPr lang="en-US"/>
              <a:t> Finite Automata (NFA)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</a:t>
            </a:r>
            <a:r>
              <a:rPr lang="en-US">
                <a:solidFill>
                  <a:srgbClr val="006600"/>
                </a:solidFill>
              </a:rPr>
              <a:t>Non-deterministic Finite Automaton (NFA) </a:t>
            </a:r>
          </a:p>
          <a:p>
            <a:pPr lvl="1" eaLnBrk="1" hangingPunct="1"/>
            <a:r>
              <a:rPr lang="en-US"/>
              <a:t> is of course “non-deterministic”</a:t>
            </a:r>
          </a:p>
          <a:p>
            <a:pPr lvl="2" eaLnBrk="1" hangingPunct="1"/>
            <a:r>
              <a:rPr lang="en-US"/>
              <a:t>Implying that the machine can exist in more than one state at the same time</a:t>
            </a:r>
          </a:p>
          <a:p>
            <a:pPr lvl="2" eaLnBrk="1" hangingPunct="1"/>
            <a:r>
              <a:rPr lang="en-US"/>
              <a:t>Transitions could be non-deterministic	</a:t>
            </a:r>
          </a:p>
          <a:p>
            <a:pPr lvl="1" eaLnBrk="1" hangingPunct="1"/>
            <a:endParaRPr lang="en-US"/>
          </a:p>
        </p:txBody>
      </p:sp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2971800" y="5257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i</a:t>
            </a:r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23622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 flipV="1">
            <a:off x="3429000" y="52578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3429000" y="5562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3641725" y="4992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3657600" y="5638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5371" name="Oval 14"/>
          <p:cNvSpPr>
            <a:spLocks noChangeArrowheads="1"/>
          </p:cNvSpPr>
          <p:nvPr/>
        </p:nvSpPr>
        <p:spPr bwMode="auto">
          <a:xfrm>
            <a:off x="4419600" y="5029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j</a:t>
            </a:r>
          </a:p>
        </p:txBody>
      </p:sp>
      <p:sp>
        <p:nvSpPr>
          <p:cNvPr id="15372" name="Oval 15"/>
          <p:cNvSpPr>
            <a:spLocks noChangeArrowheads="1"/>
          </p:cNvSpPr>
          <p:nvPr/>
        </p:nvSpPr>
        <p:spPr bwMode="auto">
          <a:xfrm>
            <a:off x="4419600" y="5791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k</a:t>
            </a:r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4479925" y="53736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5334000" y="5330825"/>
            <a:ext cx="3744913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Each transition function therefore </a:t>
            </a:r>
            <a:br>
              <a:rPr lang="en-US" sz="1800"/>
            </a:br>
            <a:r>
              <a:rPr lang="en-US" sz="1800"/>
              <a:t>maps to a </a:t>
            </a:r>
            <a:r>
              <a:rPr lang="en-US" sz="1800" u="sng"/>
              <a:t>set</a:t>
            </a:r>
            <a:r>
              <a:rPr lang="en-US" sz="1800"/>
              <a:t> of states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9DE729-44B7-4856-9348-18F9ADFCEA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</a:rPr>
              <a:t>Non-deterministic</a:t>
            </a:r>
            <a:r>
              <a:rPr lang="en-US"/>
              <a:t> Finite Automata (</a:t>
            </a:r>
            <a:r>
              <a:rPr lang="en-US">
                <a:solidFill>
                  <a:srgbClr val="006600"/>
                </a:solidFill>
              </a:rPr>
              <a:t>NFA</a:t>
            </a:r>
            <a:r>
              <a:rPr lang="en-US"/>
              <a:t>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006600"/>
                </a:solidFill>
              </a:rPr>
              <a:t>Non-deterministic </a:t>
            </a:r>
            <a:r>
              <a:rPr lang="en-US" sz="2800" dirty="0">
                <a:solidFill>
                  <a:schemeClr val="tx2"/>
                </a:solidFill>
              </a:rPr>
              <a:t>Finite Automaton (</a:t>
            </a:r>
            <a:r>
              <a:rPr lang="en-US" sz="2800" dirty="0">
                <a:solidFill>
                  <a:srgbClr val="006600"/>
                </a:solidFill>
              </a:rPr>
              <a:t>NFA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Q ==&gt; a finite set of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∑ ==&gt; a finite set of input symbols (alphabet)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q</a:t>
            </a:r>
            <a:r>
              <a:rPr lang="en-US" sz="2400" baseline="-25000" dirty="0"/>
              <a:t>0</a:t>
            </a:r>
            <a:r>
              <a:rPr lang="en-US" sz="2400" dirty="0"/>
              <a:t> ==&gt; a start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 ==&gt; set of accepting states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dirty="0">
                <a:latin typeface="Lucida Grande" pitchFamily="28" charset="0"/>
                <a:cs typeface="Tahoma" pitchFamily="28" charset="0"/>
              </a:rPr>
              <a:t> </a:t>
            </a:r>
            <a:r>
              <a:rPr lang="en-US" sz="2400" dirty="0"/>
              <a:t>==&gt; a transition function, which is a mapping between Q x ∑ ==&gt; </a:t>
            </a:r>
            <a:r>
              <a:rPr lang="en-US" sz="2400" dirty="0">
                <a:solidFill>
                  <a:schemeClr val="hlink"/>
                </a:solidFill>
              </a:rPr>
              <a:t>subset of</a:t>
            </a:r>
            <a:r>
              <a:rPr lang="en-US" sz="2400" dirty="0"/>
              <a:t> Q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An NFA is also defined by the 5-tuple: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{Q, ∑ , q</a:t>
            </a:r>
            <a:r>
              <a:rPr lang="en-US" sz="2400" baseline="-25000" dirty="0">
                <a:solidFill>
                  <a:schemeClr val="tx2"/>
                </a:solidFill>
              </a:rPr>
              <a:t>0</a:t>
            </a:r>
            <a:r>
              <a:rPr lang="en-US" sz="2400" dirty="0">
                <a:solidFill>
                  <a:schemeClr val="tx2"/>
                </a:solidFill>
              </a:rPr>
              <a:t>,F, </a:t>
            </a:r>
            <a:r>
              <a:rPr lang="el-GR" sz="2400" dirty="0">
                <a:solidFill>
                  <a:schemeClr val="folHlink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dirty="0">
                <a:solidFill>
                  <a:schemeClr val="tx2"/>
                </a:solidFill>
              </a:rPr>
              <a:t> }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23945-F6B1-46ED-BCA2-D82F21F76E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use an NFA?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/>
              <a:t>Input:</a:t>
            </a:r>
            <a:r>
              <a:rPr lang="en-US" sz="2400"/>
              <a:t> a word w in ∑*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/>
              <a:t>Question:</a:t>
            </a:r>
            <a:r>
              <a:rPr lang="en-US" sz="2400"/>
              <a:t> Is w acceptable by the NFA?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/>
              <a:t>Steps:</a:t>
            </a:r>
            <a:endParaRPr lang="en-US" sz="2400"/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Start at the “start state” q</a:t>
            </a:r>
            <a:r>
              <a:rPr lang="en-US" sz="2000" baseline="-25000"/>
              <a:t>0</a:t>
            </a:r>
            <a:endParaRPr lang="en-US" sz="2000"/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For every input symbol in the sequence w do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Determine </a:t>
            </a:r>
            <a:r>
              <a:rPr lang="en-US" sz="1800">
                <a:solidFill>
                  <a:srgbClr val="FF0000"/>
                </a:solidFill>
              </a:rPr>
              <a:t>all possible next states from all current states</a:t>
            </a:r>
            <a:r>
              <a:rPr lang="en-US" sz="1800"/>
              <a:t>, given the current input symbol in w and the transition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If after all symbols in w are consumed </a:t>
            </a:r>
            <a:r>
              <a:rPr lang="en-US" sz="2000" u="sng"/>
              <a:t>and</a:t>
            </a:r>
            <a:r>
              <a:rPr lang="en-US" sz="2000"/>
              <a:t> if at least </a:t>
            </a:r>
            <a:r>
              <a:rPr lang="en-US" sz="2000">
                <a:solidFill>
                  <a:srgbClr val="006600"/>
                </a:solidFill>
              </a:rPr>
              <a:t>one of</a:t>
            </a:r>
            <a:r>
              <a:rPr lang="en-US" sz="2000"/>
              <a:t> the current states is a final state then </a:t>
            </a:r>
            <a:r>
              <a:rPr lang="en-US" sz="2000" i="1"/>
              <a:t>accept w;</a:t>
            </a:r>
            <a:endParaRPr lang="en-US" sz="2000"/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Otherwise, </a:t>
            </a:r>
            <a:r>
              <a:rPr lang="en-US" sz="2000" i="1"/>
              <a:t>reject w.</a:t>
            </a:r>
            <a:endParaRPr 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77B3DF-5520-4DE6-875C-97FE9183EC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</a:rPr>
              <a:t>NFA</a:t>
            </a:r>
            <a:r>
              <a:rPr lang="en-US"/>
              <a:t> for strings containing 01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3733800"/>
            <a:ext cx="1371600" cy="609600"/>
            <a:chOff x="624" y="2352"/>
            <a:chExt cx="864" cy="384"/>
          </a:xfrm>
        </p:grpSpPr>
        <p:sp>
          <p:nvSpPr>
            <p:cNvPr id="18490" name="Oval 4"/>
            <p:cNvSpPr>
              <a:spLocks noChangeArrowheads="1"/>
            </p:cNvSpPr>
            <p:nvPr/>
          </p:nvSpPr>
          <p:spPr bwMode="auto">
            <a:xfrm>
              <a:off x="1200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0</a:t>
              </a:r>
            </a:p>
          </p:txBody>
        </p:sp>
        <p:sp>
          <p:nvSpPr>
            <p:cNvPr id="18491" name="Line 5"/>
            <p:cNvSpPr>
              <a:spLocks noChangeShapeType="1"/>
            </p:cNvSpPr>
            <p:nvPr/>
          </p:nvSpPr>
          <p:spPr bwMode="auto">
            <a:xfrm>
              <a:off x="816" y="25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Text Box 6"/>
            <p:cNvSpPr txBox="1">
              <a:spLocks noChangeArrowheads="1"/>
            </p:cNvSpPr>
            <p:nvPr/>
          </p:nvSpPr>
          <p:spPr bwMode="auto">
            <a:xfrm>
              <a:off x="624" y="235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3697288"/>
            <a:ext cx="990600" cy="646112"/>
            <a:chOff x="2016" y="2329"/>
            <a:chExt cx="624" cy="407"/>
          </a:xfrm>
        </p:grpSpPr>
        <p:sp>
          <p:nvSpPr>
            <p:cNvPr id="18487" name="Line 8"/>
            <p:cNvSpPr>
              <a:spLocks noChangeShapeType="1"/>
            </p:cNvSpPr>
            <p:nvPr/>
          </p:nvSpPr>
          <p:spPr bwMode="auto">
            <a:xfrm>
              <a:off x="2016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Oval 9"/>
            <p:cNvSpPr>
              <a:spLocks noChangeArrowheads="1"/>
            </p:cNvSpPr>
            <p:nvPr/>
          </p:nvSpPr>
          <p:spPr bwMode="auto">
            <a:xfrm>
              <a:off x="2352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1</a:t>
              </a:r>
            </a:p>
          </p:txBody>
        </p:sp>
        <p:sp>
          <p:nvSpPr>
            <p:cNvPr id="18489" name="Text Box 10"/>
            <p:cNvSpPr txBox="1">
              <a:spLocks noChangeArrowheads="1"/>
            </p:cNvSpPr>
            <p:nvPr/>
          </p:nvSpPr>
          <p:spPr bwMode="auto">
            <a:xfrm>
              <a:off x="2054" y="232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0</a:t>
              </a: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752600" y="3163888"/>
            <a:ext cx="608013" cy="722312"/>
            <a:chOff x="1752600" y="3163888"/>
            <a:chExt cx="608013" cy="722312"/>
          </a:xfrm>
        </p:grpSpPr>
        <p:sp>
          <p:nvSpPr>
            <p:cNvPr id="18485" name="Freeform 13"/>
            <p:cNvSpPr>
              <a:spLocks/>
            </p:cNvSpPr>
            <p:nvPr/>
          </p:nvSpPr>
          <p:spPr bwMode="auto">
            <a:xfrm>
              <a:off x="1879600" y="3568700"/>
              <a:ext cx="419100" cy="317500"/>
            </a:xfrm>
            <a:custGeom>
              <a:avLst/>
              <a:gdLst>
                <a:gd name="T0" fmla="*/ 2147483647 w 264"/>
                <a:gd name="T1" fmla="*/ 2147483647 h 200"/>
                <a:gd name="T2" fmla="*/ 2147483647 w 264"/>
                <a:gd name="T3" fmla="*/ 2147483647 h 200"/>
                <a:gd name="T4" fmla="*/ 2147483647 w 264"/>
                <a:gd name="T5" fmla="*/ 2147483647 h 200"/>
                <a:gd name="T6" fmla="*/ 2147483647 w 264"/>
                <a:gd name="T7" fmla="*/ 2147483647 h 200"/>
                <a:gd name="T8" fmla="*/ 2147483647 w 264"/>
                <a:gd name="T9" fmla="*/ 2147483647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Text Box 14"/>
            <p:cNvSpPr txBox="1">
              <a:spLocks noChangeArrowheads="1"/>
            </p:cNvSpPr>
            <p:nvPr/>
          </p:nvSpPr>
          <p:spPr bwMode="auto">
            <a:xfrm>
              <a:off x="1752600" y="3163888"/>
              <a:ext cx="608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0</a:t>
              </a:r>
              <a:r>
                <a:rPr lang="en-US"/>
                <a:t>,1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876675" y="3124200"/>
            <a:ext cx="693738" cy="722313"/>
            <a:chOff x="2970" y="1968"/>
            <a:chExt cx="437" cy="455"/>
          </a:xfrm>
        </p:grpSpPr>
        <p:sp>
          <p:nvSpPr>
            <p:cNvPr id="18483" name="Freeform 16"/>
            <p:cNvSpPr>
              <a:spLocks/>
            </p:cNvSpPr>
            <p:nvPr/>
          </p:nvSpPr>
          <p:spPr bwMode="auto">
            <a:xfrm>
              <a:off x="2970" y="2223"/>
              <a:ext cx="264" cy="200"/>
            </a:xfrm>
            <a:custGeom>
              <a:avLst/>
              <a:gdLst>
                <a:gd name="T0" fmla="*/ 64 w 264"/>
                <a:gd name="T1" fmla="*/ 200 h 200"/>
                <a:gd name="T2" fmla="*/ 16 w 264"/>
                <a:gd name="T3" fmla="*/ 56 h 200"/>
                <a:gd name="T4" fmla="*/ 160 w 264"/>
                <a:gd name="T5" fmla="*/ 8 h 200"/>
                <a:gd name="T6" fmla="*/ 256 w 264"/>
                <a:gd name="T7" fmla="*/ 104 h 200"/>
                <a:gd name="T8" fmla="*/ 208 w 264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Text Box 17"/>
            <p:cNvSpPr txBox="1">
              <a:spLocks noChangeArrowheads="1"/>
            </p:cNvSpPr>
            <p:nvPr/>
          </p:nvSpPr>
          <p:spPr bwMode="auto">
            <a:xfrm>
              <a:off x="3024" y="1968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0,1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352800" y="3657600"/>
            <a:ext cx="990600" cy="685800"/>
            <a:chOff x="2640" y="2304"/>
            <a:chExt cx="624" cy="432"/>
          </a:xfrm>
        </p:grpSpPr>
        <p:sp>
          <p:nvSpPr>
            <p:cNvPr id="18480" name="Text Box 22"/>
            <p:cNvSpPr txBox="1">
              <a:spLocks noChangeArrowheads="1"/>
            </p:cNvSpPr>
            <p:nvPr/>
          </p:nvSpPr>
          <p:spPr bwMode="auto">
            <a:xfrm>
              <a:off x="2688" y="230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8481" name="Oval 23"/>
            <p:cNvSpPr>
              <a:spLocks noChangeArrowheads="1"/>
            </p:cNvSpPr>
            <p:nvPr/>
          </p:nvSpPr>
          <p:spPr bwMode="auto">
            <a:xfrm>
              <a:off x="2976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2</a:t>
              </a:r>
            </a:p>
          </p:txBody>
        </p:sp>
        <p:sp>
          <p:nvSpPr>
            <p:cNvPr id="18482" name="Line 24"/>
            <p:cNvSpPr>
              <a:spLocks noChangeShapeType="1"/>
            </p:cNvSpPr>
            <p:nvPr/>
          </p:nvSpPr>
          <p:spPr bwMode="auto">
            <a:xfrm>
              <a:off x="2640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717925" y="3810000"/>
            <a:ext cx="844550" cy="1319213"/>
            <a:chOff x="2342" y="2400"/>
            <a:chExt cx="532" cy="831"/>
          </a:xfrm>
        </p:grpSpPr>
        <p:sp>
          <p:nvSpPr>
            <p:cNvPr id="18478" name="Oval 26"/>
            <p:cNvSpPr>
              <a:spLocks noChangeArrowheads="1"/>
            </p:cNvSpPr>
            <p:nvPr/>
          </p:nvSpPr>
          <p:spPr bwMode="auto">
            <a:xfrm>
              <a:off x="2400" y="2400"/>
              <a:ext cx="384" cy="384"/>
            </a:xfrm>
            <a:prstGeom prst="ellipse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Text Box 27"/>
            <p:cNvSpPr txBox="1">
              <a:spLocks noChangeArrowheads="1"/>
            </p:cNvSpPr>
            <p:nvPr/>
          </p:nvSpPr>
          <p:spPr bwMode="auto">
            <a:xfrm>
              <a:off x="2342" y="2713"/>
              <a:ext cx="5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Final</a:t>
              </a:r>
            </a:p>
            <a:p>
              <a:r>
                <a:rPr lang="en-US"/>
                <a:t>state</a:t>
              </a:r>
            </a:p>
          </p:txBody>
        </p:sp>
      </p:grpSp>
      <p:sp>
        <p:nvSpPr>
          <p:cNvPr id="18442" name="Line 46"/>
          <p:cNvSpPr>
            <a:spLocks noChangeShapeType="1"/>
          </p:cNvSpPr>
          <p:nvPr/>
        </p:nvSpPr>
        <p:spPr bwMode="auto">
          <a:xfrm>
            <a:off x="5105400" y="4984750"/>
            <a:ext cx="9906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50"/>
          <p:cNvSpPr>
            <a:spLocks noChangeShapeType="1"/>
          </p:cNvSpPr>
          <p:nvPr/>
        </p:nvSpPr>
        <p:spPr bwMode="auto">
          <a:xfrm>
            <a:off x="5105400" y="4984750"/>
            <a:ext cx="0" cy="33496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53"/>
          <p:cNvSpPr>
            <a:spLocks noChangeShapeType="1"/>
          </p:cNvSpPr>
          <p:nvPr/>
        </p:nvSpPr>
        <p:spPr bwMode="auto">
          <a:xfrm>
            <a:off x="6096000" y="4984750"/>
            <a:ext cx="9906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54"/>
          <p:cNvSpPr>
            <a:spLocks noChangeShapeType="1"/>
          </p:cNvSpPr>
          <p:nvPr/>
        </p:nvSpPr>
        <p:spPr bwMode="auto">
          <a:xfrm>
            <a:off x="5105400" y="5319713"/>
            <a:ext cx="0" cy="3349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57"/>
          <p:cNvSpPr>
            <a:spLocks noChangeShapeType="1"/>
          </p:cNvSpPr>
          <p:nvPr/>
        </p:nvSpPr>
        <p:spPr bwMode="auto">
          <a:xfrm>
            <a:off x="7086600" y="4984750"/>
            <a:ext cx="9906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58"/>
          <p:cNvSpPr>
            <a:spLocks noChangeShapeType="1"/>
          </p:cNvSpPr>
          <p:nvPr/>
        </p:nvSpPr>
        <p:spPr bwMode="auto">
          <a:xfrm>
            <a:off x="5105400" y="5654675"/>
            <a:ext cx="0" cy="3349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59"/>
          <p:cNvSpPr>
            <a:spLocks noChangeShapeType="1"/>
          </p:cNvSpPr>
          <p:nvPr/>
        </p:nvSpPr>
        <p:spPr bwMode="auto">
          <a:xfrm>
            <a:off x="5105400" y="5989638"/>
            <a:ext cx="0" cy="3349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4572000" y="2667000"/>
            <a:ext cx="3733800" cy="3657600"/>
            <a:chOff x="2880" y="1680"/>
            <a:chExt cx="2352" cy="2304"/>
          </a:xfrm>
        </p:grpSpPr>
        <p:sp>
          <p:nvSpPr>
            <p:cNvPr id="18453" name="Line 31"/>
            <p:cNvSpPr>
              <a:spLocks noChangeShapeType="1"/>
            </p:cNvSpPr>
            <p:nvPr/>
          </p:nvSpPr>
          <p:spPr bwMode="auto">
            <a:xfrm>
              <a:off x="2880" y="1728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Text Box 32"/>
            <p:cNvSpPr txBox="1">
              <a:spLocks noChangeArrowheads="1"/>
            </p:cNvSpPr>
            <p:nvPr/>
          </p:nvSpPr>
          <p:spPr bwMode="auto">
            <a:xfrm>
              <a:off x="3216" y="1680"/>
              <a:ext cx="2016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 </a:t>
              </a:r>
              <a:r>
                <a:rPr lang="en-US" sz="1800"/>
                <a:t>Q = {q</a:t>
              </a:r>
              <a:r>
                <a:rPr lang="en-US" sz="1800" baseline="-25000"/>
                <a:t>0</a:t>
              </a:r>
              <a:r>
                <a:rPr lang="en-US" sz="1800"/>
                <a:t>,q</a:t>
              </a:r>
              <a:r>
                <a:rPr lang="en-US" sz="1800" baseline="-25000"/>
                <a:t>1</a:t>
              </a:r>
              <a:r>
                <a:rPr lang="en-US" sz="1800"/>
                <a:t>,q</a:t>
              </a:r>
              <a:r>
                <a:rPr lang="en-US" sz="1800" baseline="-25000"/>
                <a:t>2</a:t>
              </a:r>
              <a:r>
                <a:rPr lang="en-US" sz="1800"/>
                <a:t>}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</a:t>
              </a:r>
              <a:r>
                <a:rPr lang="en-US" sz="1800">
                  <a:sym typeface="Symbol" pitchFamily="28" charset="2"/>
                </a:rPr>
                <a:t> </a:t>
              </a:r>
              <a:r>
                <a:rPr lang="en-US" sz="1800"/>
                <a:t>= {0,1}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start state = q</a:t>
              </a:r>
              <a:r>
                <a:rPr lang="en-US" sz="1800" baseline="-25000"/>
                <a:t>0</a:t>
              </a:r>
              <a:r>
                <a:rPr lang="en-US" sz="1800"/>
                <a:t> 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F = {q</a:t>
              </a:r>
              <a:r>
                <a:rPr lang="en-US" sz="1800" baseline="-25000"/>
                <a:t>2</a:t>
              </a:r>
              <a:r>
                <a:rPr lang="en-US" sz="1800"/>
                <a:t>} </a:t>
              </a:r>
              <a:endParaRPr lang="el-GR" sz="1800">
                <a:cs typeface="Arial" charset="0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Transition table</a:t>
              </a:r>
            </a:p>
          </p:txBody>
        </p:sp>
        <p:pic>
          <p:nvPicPr>
            <p:cNvPr id="18455" name="Picture 33" descr="delt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3120"/>
              <a:ext cx="21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6" name="Rectangle 34"/>
            <p:cNvSpPr>
              <a:spLocks noChangeArrowheads="1"/>
            </p:cNvSpPr>
            <p:nvPr/>
          </p:nvSpPr>
          <p:spPr bwMode="auto">
            <a:xfrm>
              <a:off x="4464" y="3773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{q</a:t>
              </a:r>
              <a:r>
                <a:rPr lang="en-US" sz="1600" baseline="-25000"/>
                <a:t>2</a:t>
              </a:r>
              <a:r>
                <a:rPr lang="en-US" sz="1600"/>
                <a:t>}</a:t>
              </a:r>
              <a:endParaRPr lang="en-US" sz="1600" baseline="-25000"/>
            </a:p>
          </p:txBody>
        </p:sp>
        <p:sp>
          <p:nvSpPr>
            <p:cNvPr id="18457" name="Rectangle 35"/>
            <p:cNvSpPr>
              <a:spLocks noChangeArrowheads="1"/>
            </p:cNvSpPr>
            <p:nvPr/>
          </p:nvSpPr>
          <p:spPr bwMode="auto">
            <a:xfrm>
              <a:off x="3840" y="3773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{q</a:t>
              </a:r>
              <a:r>
                <a:rPr lang="en-US" sz="1600" baseline="-25000"/>
                <a:t>2</a:t>
              </a:r>
              <a:r>
                <a:rPr lang="en-US" sz="1600"/>
                <a:t>}</a:t>
              </a:r>
            </a:p>
          </p:txBody>
        </p:sp>
        <p:sp>
          <p:nvSpPr>
            <p:cNvPr id="18458" name="Rectangle 36"/>
            <p:cNvSpPr>
              <a:spLocks noChangeArrowheads="1"/>
            </p:cNvSpPr>
            <p:nvPr/>
          </p:nvSpPr>
          <p:spPr bwMode="auto">
            <a:xfrm>
              <a:off x="3216" y="3773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*q</a:t>
              </a:r>
              <a:r>
                <a:rPr lang="en-US" sz="1600" b="1" baseline="-25000">
                  <a:solidFill>
                    <a:schemeClr val="hlink"/>
                  </a:solidFill>
                </a:rPr>
                <a:t>2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18459" name="Rectangle 37"/>
            <p:cNvSpPr>
              <a:spLocks noChangeArrowheads="1"/>
            </p:cNvSpPr>
            <p:nvPr/>
          </p:nvSpPr>
          <p:spPr bwMode="auto">
            <a:xfrm>
              <a:off x="4464" y="3562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{q</a:t>
              </a:r>
              <a:r>
                <a:rPr lang="en-US" sz="1600" baseline="-25000"/>
                <a:t>2</a:t>
              </a:r>
              <a:r>
                <a:rPr lang="en-US" sz="1600"/>
                <a:t>}</a:t>
              </a:r>
              <a:endParaRPr lang="en-US" sz="1600" baseline="-25000"/>
            </a:p>
          </p:txBody>
        </p:sp>
        <p:sp>
          <p:nvSpPr>
            <p:cNvPr id="18460" name="Rectangle 38"/>
            <p:cNvSpPr>
              <a:spLocks noChangeArrowheads="1"/>
            </p:cNvSpPr>
            <p:nvPr/>
          </p:nvSpPr>
          <p:spPr bwMode="auto">
            <a:xfrm>
              <a:off x="3840" y="3562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l-GR" sz="1600">
                  <a:cs typeface="Arial" charset="0"/>
                </a:rPr>
                <a:t>Φ</a:t>
              </a:r>
            </a:p>
          </p:txBody>
        </p:sp>
        <p:sp>
          <p:nvSpPr>
            <p:cNvPr id="18461" name="Rectangle 39"/>
            <p:cNvSpPr>
              <a:spLocks noChangeArrowheads="1"/>
            </p:cNvSpPr>
            <p:nvPr/>
          </p:nvSpPr>
          <p:spPr bwMode="auto">
            <a:xfrm>
              <a:off x="3216" y="3562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q</a:t>
              </a:r>
              <a:r>
                <a:rPr lang="en-US" sz="1600" b="1" baseline="-25000">
                  <a:solidFill>
                    <a:schemeClr val="hlink"/>
                  </a:solidFill>
                </a:rPr>
                <a:t>1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18462" name="Rectangle 40"/>
            <p:cNvSpPr>
              <a:spLocks noChangeArrowheads="1"/>
            </p:cNvSpPr>
            <p:nvPr/>
          </p:nvSpPr>
          <p:spPr bwMode="auto">
            <a:xfrm>
              <a:off x="4464" y="3351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{q</a:t>
              </a:r>
              <a:r>
                <a:rPr lang="en-US" sz="1600" baseline="-25000"/>
                <a:t>0</a:t>
              </a:r>
              <a:r>
                <a:rPr lang="en-US" sz="1600"/>
                <a:t>}</a:t>
              </a:r>
            </a:p>
          </p:txBody>
        </p:sp>
        <p:sp>
          <p:nvSpPr>
            <p:cNvPr id="18463" name="Rectangle 41"/>
            <p:cNvSpPr>
              <a:spLocks noChangeArrowheads="1"/>
            </p:cNvSpPr>
            <p:nvPr/>
          </p:nvSpPr>
          <p:spPr bwMode="auto">
            <a:xfrm>
              <a:off x="3840" y="3351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{q</a:t>
              </a:r>
              <a:r>
                <a:rPr lang="en-US" sz="1600" baseline="-25000"/>
                <a:t>0</a:t>
              </a:r>
              <a:r>
                <a:rPr lang="en-US" sz="1600"/>
                <a:t>,q</a:t>
              </a:r>
              <a:r>
                <a:rPr lang="en-US" sz="1600" baseline="-25000"/>
                <a:t>1</a:t>
              </a:r>
              <a:r>
                <a:rPr lang="en-US" sz="1600"/>
                <a:t>}</a:t>
              </a:r>
            </a:p>
          </p:txBody>
        </p:sp>
        <p:sp>
          <p:nvSpPr>
            <p:cNvPr id="18464" name="Rectangle 42"/>
            <p:cNvSpPr>
              <a:spLocks noChangeArrowheads="1"/>
            </p:cNvSpPr>
            <p:nvPr/>
          </p:nvSpPr>
          <p:spPr bwMode="auto">
            <a:xfrm>
              <a:off x="3216" y="3351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q</a:t>
              </a:r>
              <a:r>
                <a:rPr lang="en-US" sz="1600" b="1" baseline="-25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18465" name="Rectangle 43"/>
            <p:cNvSpPr>
              <a:spLocks noChangeArrowheads="1"/>
            </p:cNvSpPr>
            <p:nvPr/>
          </p:nvSpPr>
          <p:spPr bwMode="auto">
            <a:xfrm>
              <a:off x="4464" y="3140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18466" name="Rectangle 44"/>
            <p:cNvSpPr>
              <a:spLocks noChangeArrowheads="1"/>
            </p:cNvSpPr>
            <p:nvPr/>
          </p:nvSpPr>
          <p:spPr bwMode="auto">
            <a:xfrm>
              <a:off x="3840" y="3140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18467" name="Rectangle 45"/>
            <p:cNvSpPr>
              <a:spLocks noChangeArrowheads="1"/>
            </p:cNvSpPr>
            <p:nvPr/>
          </p:nvSpPr>
          <p:spPr bwMode="auto">
            <a:xfrm>
              <a:off x="3216" y="3140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endParaRPr lang="en-US" sz="1600"/>
            </a:p>
          </p:txBody>
        </p:sp>
        <p:sp>
          <p:nvSpPr>
            <p:cNvPr id="18468" name="Line 47"/>
            <p:cNvSpPr>
              <a:spLocks noChangeShapeType="1"/>
            </p:cNvSpPr>
            <p:nvPr/>
          </p:nvSpPr>
          <p:spPr bwMode="auto">
            <a:xfrm>
              <a:off x="3216" y="356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48"/>
            <p:cNvSpPr>
              <a:spLocks noChangeShapeType="1"/>
            </p:cNvSpPr>
            <p:nvPr/>
          </p:nvSpPr>
          <p:spPr bwMode="auto">
            <a:xfrm>
              <a:off x="3216" y="37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49"/>
            <p:cNvSpPr>
              <a:spLocks noChangeShapeType="1"/>
            </p:cNvSpPr>
            <p:nvPr/>
          </p:nvSpPr>
          <p:spPr bwMode="auto">
            <a:xfrm>
              <a:off x="3216" y="3984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Line 51"/>
            <p:cNvSpPr>
              <a:spLocks noChangeShapeType="1"/>
            </p:cNvSpPr>
            <p:nvPr/>
          </p:nvSpPr>
          <p:spPr bwMode="auto">
            <a:xfrm>
              <a:off x="4464" y="3140"/>
              <a:ext cx="0" cy="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Line 52"/>
            <p:cNvSpPr>
              <a:spLocks noChangeShapeType="1"/>
            </p:cNvSpPr>
            <p:nvPr/>
          </p:nvSpPr>
          <p:spPr bwMode="auto">
            <a:xfrm>
              <a:off x="5088" y="3140"/>
              <a:ext cx="0" cy="8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55"/>
            <p:cNvSpPr>
              <a:spLocks noChangeShapeType="1"/>
            </p:cNvSpPr>
            <p:nvPr/>
          </p:nvSpPr>
          <p:spPr bwMode="auto">
            <a:xfrm>
              <a:off x="3840" y="3140"/>
              <a:ext cx="0" cy="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56"/>
            <p:cNvSpPr>
              <a:spLocks noChangeShapeType="1"/>
            </p:cNvSpPr>
            <p:nvPr/>
          </p:nvSpPr>
          <p:spPr bwMode="auto">
            <a:xfrm>
              <a:off x="3216" y="335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Text Box 61"/>
            <p:cNvSpPr txBox="1">
              <a:spLocks noChangeArrowheads="1"/>
            </p:cNvSpPr>
            <p:nvPr/>
          </p:nvSpPr>
          <p:spPr bwMode="auto">
            <a:xfrm rot="-5400000">
              <a:off x="2803" y="3572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states</a:t>
              </a:r>
            </a:p>
          </p:txBody>
        </p:sp>
        <p:sp>
          <p:nvSpPr>
            <p:cNvPr id="18476" name="Text Box 62"/>
            <p:cNvSpPr txBox="1">
              <a:spLocks noChangeArrowheads="1"/>
            </p:cNvSpPr>
            <p:nvPr/>
          </p:nvSpPr>
          <p:spPr bwMode="auto">
            <a:xfrm>
              <a:off x="4054" y="2926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symbols</a:t>
              </a:r>
            </a:p>
          </p:txBody>
        </p:sp>
        <p:sp>
          <p:nvSpPr>
            <p:cNvPr id="18477" name="Line 65"/>
            <p:cNvSpPr>
              <a:spLocks noChangeShapeType="1"/>
            </p:cNvSpPr>
            <p:nvPr/>
          </p:nvSpPr>
          <p:spPr bwMode="auto">
            <a:xfrm>
              <a:off x="3072" y="3456"/>
              <a:ext cx="192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42" name="Text Box 66"/>
          <p:cNvSpPr txBox="1">
            <a:spLocks noChangeArrowheads="1"/>
          </p:cNvSpPr>
          <p:nvPr/>
        </p:nvSpPr>
        <p:spPr bwMode="auto">
          <a:xfrm>
            <a:off x="762000" y="5330825"/>
            <a:ext cx="3254375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What will happen if at state q</a:t>
            </a:r>
            <a:r>
              <a:rPr lang="en-US" sz="1800" baseline="-25000">
                <a:solidFill>
                  <a:schemeClr val="hlink"/>
                </a:solidFill>
              </a:rPr>
              <a:t>1</a:t>
            </a:r>
            <a:r>
              <a:rPr lang="en-US" sz="1800">
                <a:solidFill>
                  <a:schemeClr val="hlink"/>
                </a:solidFill>
              </a:rPr>
              <a:t> </a:t>
            </a:r>
            <a:br>
              <a:rPr lang="en-US" sz="1800">
                <a:solidFill>
                  <a:schemeClr val="hlink"/>
                </a:solidFill>
              </a:rPr>
            </a:br>
            <a:r>
              <a:rPr lang="en-US" sz="1800">
                <a:solidFill>
                  <a:schemeClr val="hlink"/>
                </a:solidFill>
              </a:rPr>
              <a:t>an input of 0 is received? </a:t>
            </a:r>
          </a:p>
        </p:txBody>
      </p:sp>
      <p:sp>
        <p:nvSpPr>
          <p:cNvPr id="101445" name="Text Box 69"/>
          <p:cNvSpPr txBox="1">
            <a:spLocks noChangeArrowheads="1"/>
          </p:cNvSpPr>
          <p:nvPr/>
        </p:nvSpPr>
        <p:spPr bwMode="auto">
          <a:xfrm>
            <a:off x="228600" y="2590800"/>
            <a:ext cx="3284538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Why is this non-deterministic? 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3276600" y="304800"/>
            <a:ext cx="5022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Regular expression: (0+1)*01(0+1)*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42" grpId="0" animBg="1"/>
      <p:bldP spid="101445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66C906-4521-45AD-900D-FE792846BCD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an “error state”?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DFA for recognizing the key word “</a:t>
            </a:r>
            <a:r>
              <a:rPr lang="en-US" i="1" dirty="0"/>
              <a:t>while</a:t>
            </a:r>
            <a:r>
              <a:rPr lang="en-US" dirty="0"/>
              <a:t>”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An NFA for the same purpose:</a:t>
            </a:r>
          </a:p>
          <a:p>
            <a:pPr lvl="1" eaLnBrk="1" hangingPunct="1"/>
            <a:endParaRPr lang="en-US" dirty="0"/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33528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0</a:t>
            </a:r>
            <a:endParaRPr lang="en-US" sz="1800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2971800" y="3124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886200" y="27432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</a:t>
            </a:r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38100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42672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1</a:t>
            </a:r>
            <a:endParaRPr lang="en-US" sz="1800"/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4800600" y="2743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</a:t>
            </a:r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7244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1"/>
          <p:cNvSpPr>
            <a:spLocks noChangeArrowheads="1"/>
          </p:cNvSpPr>
          <p:nvPr/>
        </p:nvSpPr>
        <p:spPr bwMode="auto">
          <a:xfrm>
            <a:off x="51816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2</a:t>
            </a:r>
            <a:endParaRPr lang="en-US" sz="1800"/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5715000" y="2743200"/>
            <a:ext cx="24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</a:t>
            </a:r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>
            <a:off x="56388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4"/>
          <p:cNvSpPr>
            <a:spLocks noChangeArrowheads="1"/>
          </p:cNvSpPr>
          <p:nvPr/>
        </p:nvSpPr>
        <p:spPr bwMode="auto">
          <a:xfrm>
            <a:off x="60960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3</a:t>
            </a:r>
            <a:endParaRPr lang="en-US" sz="1800"/>
          </a:p>
        </p:txBody>
      </p:sp>
      <p:sp>
        <p:nvSpPr>
          <p:cNvPr id="19472" name="Text Box 15"/>
          <p:cNvSpPr txBox="1">
            <a:spLocks noChangeArrowheads="1"/>
          </p:cNvSpPr>
          <p:nvPr/>
        </p:nvSpPr>
        <p:spPr bwMode="auto">
          <a:xfrm>
            <a:off x="6629400" y="2743200"/>
            <a:ext cx="24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</a:t>
            </a:r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>
            <a:off x="65532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7"/>
          <p:cNvSpPr>
            <a:spLocks noChangeArrowheads="1"/>
          </p:cNvSpPr>
          <p:nvPr/>
        </p:nvSpPr>
        <p:spPr bwMode="auto">
          <a:xfrm>
            <a:off x="70104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4</a:t>
            </a:r>
            <a:endParaRPr lang="en-US" sz="1800"/>
          </a:p>
        </p:txBody>
      </p:sp>
      <p:sp>
        <p:nvSpPr>
          <p:cNvPr id="19475" name="Text Box 18"/>
          <p:cNvSpPr txBox="1">
            <a:spLocks noChangeArrowheads="1"/>
          </p:cNvSpPr>
          <p:nvPr/>
        </p:nvSpPr>
        <p:spPr bwMode="auto">
          <a:xfrm>
            <a:off x="7543800" y="2743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>
            <a:off x="74676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20"/>
          <p:cNvSpPr>
            <a:spLocks noChangeArrowheads="1"/>
          </p:cNvSpPr>
          <p:nvPr/>
        </p:nvSpPr>
        <p:spPr bwMode="auto">
          <a:xfrm>
            <a:off x="80010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5</a:t>
            </a:r>
            <a:endParaRPr lang="en-US" sz="1800"/>
          </a:p>
        </p:txBody>
      </p:sp>
      <p:sp>
        <p:nvSpPr>
          <p:cNvPr id="19478" name="Oval 21"/>
          <p:cNvSpPr>
            <a:spLocks noChangeArrowheads="1"/>
          </p:cNvSpPr>
          <p:nvPr/>
        </p:nvSpPr>
        <p:spPr bwMode="auto">
          <a:xfrm>
            <a:off x="7924800" y="2819400"/>
            <a:ext cx="609600" cy="609600"/>
          </a:xfrm>
          <a:prstGeom prst="ellipse">
            <a:avLst/>
          </a:prstGeom>
          <a:solidFill>
            <a:schemeClr val="accent1">
              <a:alpha val="392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2"/>
          <p:cNvSpPr>
            <a:spLocks noChangeShapeType="1"/>
          </p:cNvSpPr>
          <p:nvPr/>
        </p:nvSpPr>
        <p:spPr bwMode="auto">
          <a:xfrm>
            <a:off x="3657600" y="3352800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23"/>
          <p:cNvSpPr>
            <a:spLocks noChangeArrowheads="1"/>
          </p:cNvSpPr>
          <p:nvPr/>
        </p:nvSpPr>
        <p:spPr bwMode="auto">
          <a:xfrm>
            <a:off x="5562600" y="3962400"/>
            <a:ext cx="457200" cy="457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err="1"/>
              <a:t>q</a:t>
            </a:r>
            <a:r>
              <a:rPr lang="en-US" sz="1800" baseline="-25000" dirty="0" err="1"/>
              <a:t>err</a:t>
            </a:r>
            <a:endParaRPr lang="en-US" sz="1800" dirty="0"/>
          </a:p>
        </p:txBody>
      </p:sp>
      <p:sp>
        <p:nvSpPr>
          <p:cNvPr id="19481" name="Line 24"/>
          <p:cNvSpPr>
            <a:spLocks noChangeShapeType="1"/>
          </p:cNvSpPr>
          <p:nvPr/>
        </p:nvSpPr>
        <p:spPr bwMode="auto">
          <a:xfrm>
            <a:off x="4572000" y="33528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5"/>
          <p:cNvSpPr>
            <a:spLocks noChangeShapeType="1"/>
          </p:cNvSpPr>
          <p:nvPr/>
        </p:nvSpPr>
        <p:spPr bwMode="auto">
          <a:xfrm>
            <a:off x="5486400" y="3352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26"/>
          <p:cNvSpPr>
            <a:spLocks noChangeShapeType="1"/>
          </p:cNvSpPr>
          <p:nvPr/>
        </p:nvSpPr>
        <p:spPr bwMode="auto">
          <a:xfrm flipH="1">
            <a:off x="5867400" y="3352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27"/>
          <p:cNvSpPr>
            <a:spLocks noChangeShapeType="1"/>
          </p:cNvSpPr>
          <p:nvPr/>
        </p:nvSpPr>
        <p:spPr bwMode="auto">
          <a:xfrm flipH="1">
            <a:off x="5943600" y="33528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28"/>
          <p:cNvSpPr>
            <a:spLocks noChangeShapeType="1"/>
          </p:cNvSpPr>
          <p:nvPr/>
        </p:nvSpPr>
        <p:spPr bwMode="auto">
          <a:xfrm flipH="1">
            <a:off x="6019800" y="3352800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Text Box 29"/>
          <p:cNvSpPr txBox="1">
            <a:spLocks noChangeArrowheads="1"/>
          </p:cNvSpPr>
          <p:nvPr/>
        </p:nvSpPr>
        <p:spPr bwMode="auto">
          <a:xfrm>
            <a:off x="4572000" y="3505200"/>
            <a:ext cx="276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Any other input symbol</a:t>
            </a:r>
          </a:p>
        </p:txBody>
      </p:sp>
      <p:sp>
        <p:nvSpPr>
          <p:cNvPr id="19487" name="Oval 4"/>
          <p:cNvSpPr>
            <a:spLocks noChangeArrowheads="1"/>
          </p:cNvSpPr>
          <p:nvPr/>
        </p:nvSpPr>
        <p:spPr bwMode="auto">
          <a:xfrm>
            <a:off x="3124200" y="571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0</a:t>
            </a:r>
            <a:endParaRPr lang="en-US" sz="1800"/>
          </a:p>
        </p:txBody>
      </p:sp>
      <p:sp>
        <p:nvSpPr>
          <p:cNvPr id="19488" name="Line 5"/>
          <p:cNvSpPr>
            <a:spLocks noChangeShapeType="1"/>
          </p:cNvSpPr>
          <p:nvPr/>
        </p:nvSpPr>
        <p:spPr bwMode="auto">
          <a:xfrm>
            <a:off x="2743200" y="594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Text Box 6"/>
          <p:cNvSpPr txBox="1">
            <a:spLocks noChangeArrowheads="1"/>
          </p:cNvSpPr>
          <p:nvPr/>
        </p:nvSpPr>
        <p:spPr bwMode="auto">
          <a:xfrm>
            <a:off x="3657600" y="5562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</a:t>
            </a:r>
          </a:p>
        </p:txBody>
      </p:sp>
      <p:sp>
        <p:nvSpPr>
          <p:cNvPr id="19490" name="Line 7"/>
          <p:cNvSpPr>
            <a:spLocks noChangeShapeType="1"/>
          </p:cNvSpPr>
          <p:nvPr/>
        </p:nvSpPr>
        <p:spPr bwMode="auto">
          <a:xfrm>
            <a:off x="35814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8"/>
          <p:cNvSpPr>
            <a:spLocks noChangeArrowheads="1"/>
          </p:cNvSpPr>
          <p:nvPr/>
        </p:nvSpPr>
        <p:spPr bwMode="auto">
          <a:xfrm>
            <a:off x="4038600" y="571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1</a:t>
            </a:r>
            <a:endParaRPr lang="en-US" sz="1800"/>
          </a:p>
        </p:txBody>
      </p:sp>
      <p:sp>
        <p:nvSpPr>
          <p:cNvPr id="19492" name="Text Box 9"/>
          <p:cNvSpPr txBox="1">
            <a:spLocks noChangeArrowheads="1"/>
          </p:cNvSpPr>
          <p:nvPr/>
        </p:nvSpPr>
        <p:spPr bwMode="auto">
          <a:xfrm>
            <a:off x="4572000" y="5562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</a:t>
            </a:r>
          </a:p>
        </p:txBody>
      </p:sp>
      <p:sp>
        <p:nvSpPr>
          <p:cNvPr id="19493" name="Line 10"/>
          <p:cNvSpPr>
            <a:spLocks noChangeShapeType="1"/>
          </p:cNvSpPr>
          <p:nvPr/>
        </p:nvSpPr>
        <p:spPr bwMode="auto">
          <a:xfrm>
            <a:off x="44958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11"/>
          <p:cNvSpPr>
            <a:spLocks noChangeArrowheads="1"/>
          </p:cNvSpPr>
          <p:nvPr/>
        </p:nvSpPr>
        <p:spPr bwMode="auto">
          <a:xfrm>
            <a:off x="4953000" y="571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2</a:t>
            </a:r>
            <a:endParaRPr lang="en-US" sz="1800"/>
          </a:p>
        </p:txBody>
      </p:sp>
      <p:sp>
        <p:nvSpPr>
          <p:cNvPr id="19495" name="Text Box 12"/>
          <p:cNvSpPr txBox="1">
            <a:spLocks noChangeArrowheads="1"/>
          </p:cNvSpPr>
          <p:nvPr/>
        </p:nvSpPr>
        <p:spPr bwMode="auto">
          <a:xfrm>
            <a:off x="5486400" y="5562600"/>
            <a:ext cx="24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</a:t>
            </a:r>
          </a:p>
        </p:txBody>
      </p:sp>
      <p:sp>
        <p:nvSpPr>
          <p:cNvPr id="19496" name="Line 13"/>
          <p:cNvSpPr>
            <a:spLocks noChangeShapeType="1"/>
          </p:cNvSpPr>
          <p:nvPr/>
        </p:nvSpPr>
        <p:spPr bwMode="auto">
          <a:xfrm>
            <a:off x="54102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14"/>
          <p:cNvSpPr>
            <a:spLocks noChangeArrowheads="1"/>
          </p:cNvSpPr>
          <p:nvPr/>
        </p:nvSpPr>
        <p:spPr bwMode="auto">
          <a:xfrm>
            <a:off x="5867400" y="571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3</a:t>
            </a:r>
            <a:endParaRPr lang="en-US" sz="1800"/>
          </a:p>
        </p:txBody>
      </p:sp>
      <p:sp>
        <p:nvSpPr>
          <p:cNvPr id="19498" name="Text Box 15"/>
          <p:cNvSpPr txBox="1">
            <a:spLocks noChangeArrowheads="1"/>
          </p:cNvSpPr>
          <p:nvPr/>
        </p:nvSpPr>
        <p:spPr bwMode="auto">
          <a:xfrm>
            <a:off x="6400800" y="5562600"/>
            <a:ext cx="24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</a:t>
            </a:r>
          </a:p>
        </p:txBody>
      </p:sp>
      <p:sp>
        <p:nvSpPr>
          <p:cNvPr id="19499" name="Line 16"/>
          <p:cNvSpPr>
            <a:spLocks noChangeShapeType="1"/>
          </p:cNvSpPr>
          <p:nvPr/>
        </p:nvSpPr>
        <p:spPr bwMode="auto">
          <a:xfrm>
            <a:off x="63246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17"/>
          <p:cNvSpPr>
            <a:spLocks noChangeArrowheads="1"/>
          </p:cNvSpPr>
          <p:nvPr/>
        </p:nvSpPr>
        <p:spPr bwMode="auto">
          <a:xfrm>
            <a:off x="6781800" y="571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4</a:t>
            </a:r>
            <a:endParaRPr lang="en-US" sz="1800"/>
          </a:p>
        </p:txBody>
      </p:sp>
      <p:sp>
        <p:nvSpPr>
          <p:cNvPr id="19501" name="Text Box 18"/>
          <p:cNvSpPr txBox="1">
            <a:spLocks noChangeArrowheads="1"/>
          </p:cNvSpPr>
          <p:nvPr/>
        </p:nvSpPr>
        <p:spPr bwMode="auto">
          <a:xfrm>
            <a:off x="7315200" y="5562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</a:p>
        </p:txBody>
      </p:sp>
      <p:sp>
        <p:nvSpPr>
          <p:cNvPr id="19502" name="Line 19"/>
          <p:cNvSpPr>
            <a:spLocks noChangeShapeType="1"/>
          </p:cNvSpPr>
          <p:nvPr/>
        </p:nvSpPr>
        <p:spPr bwMode="auto">
          <a:xfrm>
            <a:off x="72390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20"/>
          <p:cNvSpPr>
            <a:spLocks noChangeArrowheads="1"/>
          </p:cNvSpPr>
          <p:nvPr/>
        </p:nvSpPr>
        <p:spPr bwMode="auto">
          <a:xfrm>
            <a:off x="7772400" y="571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5</a:t>
            </a:r>
            <a:endParaRPr lang="en-US" sz="1800"/>
          </a:p>
        </p:txBody>
      </p:sp>
      <p:sp>
        <p:nvSpPr>
          <p:cNvPr id="19504" name="Oval 21"/>
          <p:cNvSpPr>
            <a:spLocks noChangeArrowheads="1"/>
          </p:cNvSpPr>
          <p:nvPr/>
        </p:nvSpPr>
        <p:spPr bwMode="auto">
          <a:xfrm>
            <a:off x="7696200" y="5638800"/>
            <a:ext cx="609600" cy="609600"/>
          </a:xfrm>
          <a:prstGeom prst="ellipse">
            <a:avLst/>
          </a:prstGeom>
          <a:solidFill>
            <a:schemeClr val="accent1">
              <a:alpha val="392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Freeform 51"/>
          <p:cNvSpPr>
            <a:spLocks/>
          </p:cNvSpPr>
          <p:nvPr/>
        </p:nvSpPr>
        <p:spPr bwMode="auto">
          <a:xfrm>
            <a:off x="5943600" y="4157663"/>
            <a:ext cx="301625" cy="422275"/>
          </a:xfrm>
          <a:custGeom>
            <a:avLst/>
            <a:gdLst>
              <a:gd name="T0" fmla="*/ 110505 w 301172"/>
              <a:gd name="T1" fmla="*/ 0 h 420914"/>
              <a:gd name="T2" fmla="*/ 287316 w 301172"/>
              <a:gd name="T3" fmla="*/ 393500 h 420914"/>
              <a:gd name="T4" fmla="*/ 0 w 301172"/>
              <a:gd name="T5" fmla="*/ 247342 h 420914"/>
              <a:gd name="T6" fmla="*/ 0 60000 65536"/>
              <a:gd name="T7" fmla="*/ 0 60000 65536"/>
              <a:gd name="T8" fmla="*/ 0 60000 65536"/>
              <a:gd name="T9" fmla="*/ 0 w 301172"/>
              <a:gd name="T10" fmla="*/ 0 h 420914"/>
              <a:gd name="T11" fmla="*/ 301172 w 301172"/>
              <a:gd name="T12" fmla="*/ 420914 h 4209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1172" h="420914">
                <a:moveTo>
                  <a:pt x="108857" y="0"/>
                </a:moveTo>
                <a:cubicBezTo>
                  <a:pt x="205014" y="170543"/>
                  <a:pt x="301172" y="341086"/>
                  <a:pt x="283029" y="381000"/>
                </a:cubicBezTo>
                <a:cubicBezTo>
                  <a:pt x="264886" y="420914"/>
                  <a:pt x="132443" y="330200"/>
                  <a:pt x="0" y="239486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Text Box 29"/>
          <p:cNvSpPr txBox="1">
            <a:spLocks noChangeArrowheads="1"/>
          </p:cNvSpPr>
          <p:nvPr/>
        </p:nvSpPr>
        <p:spPr bwMode="auto">
          <a:xfrm>
            <a:off x="6172200" y="4191000"/>
            <a:ext cx="1509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Any symbol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5800" y="152400"/>
            <a:ext cx="79319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Note: Omitting to explicitly show error states is just a matter of design convenience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	(one that is generally followed for NFAs), and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	i.e., this feature should not be confused with the notion of non-determinism. </a:t>
            </a:r>
          </a:p>
        </p:txBody>
      </p:sp>
      <p:sp>
        <p:nvSpPr>
          <p:cNvPr id="19508" name="TextBox 51"/>
          <p:cNvSpPr txBox="1">
            <a:spLocks noChangeArrowheads="1"/>
          </p:cNvSpPr>
          <p:nvPr/>
        </p:nvSpPr>
        <p:spPr bwMode="auto">
          <a:xfrm>
            <a:off x="2667000" y="6248400"/>
            <a:ext cx="575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Transitions into a dead state are implicit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052F55-267F-49F0-A2CA-63A96D7D749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#2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Build an NFA for the following language:</a:t>
            </a:r>
            <a:br>
              <a:rPr lang="en-US"/>
            </a:br>
            <a:r>
              <a:rPr lang="en-US"/>
              <a:t>	</a:t>
            </a:r>
            <a:r>
              <a:rPr lang="en-US">
                <a:solidFill>
                  <a:schemeClr val="tx2"/>
                </a:solidFill>
              </a:rPr>
              <a:t>L = { w | w ends in 01}</a:t>
            </a:r>
          </a:p>
          <a:p>
            <a:pPr eaLnBrk="1" hangingPunct="1"/>
            <a:r>
              <a:rPr lang="en-US"/>
              <a:t>?</a:t>
            </a:r>
          </a:p>
          <a:p>
            <a:pPr eaLnBrk="1" hangingPunct="1"/>
            <a:r>
              <a:rPr lang="en-US"/>
              <a:t>Other examples</a:t>
            </a:r>
          </a:p>
          <a:p>
            <a:pPr lvl="1" eaLnBrk="1" hangingPunct="1"/>
            <a:r>
              <a:rPr lang="en-US"/>
              <a:t>Keyword recognizer (e.g., if, then, else, while, for, include, etc.)</a:t>
            </a:r>
          </a:p>
          <a:p>
            <a:pPr lvl="1" eaLnBrk="1" hangingPunct="1"/>
            <a:r>
              <a:rPr lang="en-US"/>
              <a:t>Strings where the first symbol is present somewhere later on at least once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  <a:p>
            <a:pPr eaLnBrk="1" hangingPunct="1">
              <a:buFont typeface="Wingdings" pitchFamily="28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76A75-A459-4C36-8385-89C8B989ADA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203325" y="5145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Extension of </a:t>
            </a:r>
            <a:r>
              <a:rPr lang="el-GR"/>
              <a:t>δ</a:t>
            </a:r>
            <a:r>
              <a:rPr lang="en-US"/>
              <a:t> to NFA Paths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/>
              <a:t>Basis:</a:t>
            </a:r>
            <a:r>
              <a:rPr lang="en-US" sz="2800"/>
              <a:t>  </a:t>
            </a:r>
            <a:r>
              <a:rPr lang="el-GR" sz="280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800" i="1"/>
              <a:t> (q,</a:t>
            </a:r>
            <a:r>
              <a:rPr lang="en-US" sz="2800" i="1">
                <a:sym typeface="Symbol" pitchFamily="28" charset="2"/>
              </a:rPr>
              <a:t></a:t>
            </a:r>
            <a:r>
              <a:rPr lang="en-US" sz="2800" i="1"/>
              <a:t>) = {q}</a:t>
            </a:r>
          </a:p>
          <a:p>
            <a:pPr eaLnBrk="1" hangingPunct="1">
              <a:lnSpc>
                <a:spcPct val="90000"/>
              </a:lnSpc>
            </a:pPr>
            <a:endParaRPr lang="en-US" sz="2800" i="1"/>
          </a:p>
          <a:p>
            <a:pPr eaLnBrk="1" hangingPunct="1">
              <a:lnSpc>
                <a:spcPct val="90000"/>
              </a:lnSpc>
            </a:pPr>
            <a:r>
              <a:rPr lang="en-US" sz="2800" u="sng"/>
              <a:t>Induction:</a:t>
            </a:r>
            <a:r>
              <a:rPr lang="en-US" sz="2800"/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Let	 </a:t>
            </a:r>
            <a:r>
              <a:rPr lang="el-GR" sz="240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i="1"/>
              <a:t> (q</a:t>
            </a:r>
            <a:r>
              <a:rPr lang="en-US" sz="2400" i="1" baseline="-25000"/>
              <a:t>0</a:t>
            </a:r>
            <a:r>
              <a:rPr lang="en-US" sz="2400" i="1"/>
              <a:t>,w) = {p</a:t>
            </a:r>
            <a:r>
              <a:rPr lang="en-US" sz="2400" i="1" baseline="-25000"/>
              <a:t>1</a:t>
            </a:r>
            <a:r>
              <a:rPr lang="en-US" sz="2400" i="1"/>
              <a:t>,p</a:t>
            </a:r>
            <a:r>
              <a:rPr lang="en-US" sz="2400" i="1" baseline="-25000"/>
              <a:t>2</a:t>
            </a:r>
            <a:r>
              <a:rPr lang="en-US" sz="2400" i="1"/>
              <a:t>…,p</a:t>
            </a:r>
            <a:r>
              <a:rPr lang="en-US" sz="2400" i="1" baseline="-25000"/>
              <a:t>k</a:t>
            </a:r>
            <a:r>
              <a:rPr lang="en-US" sz="2400" i="1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i="1"/>
              <a:t> (p</a:t>
            </a:r>
            <a:r>
              <a:rPr lang="en-US" sz="2400" i="1" baseline="-25000"/>
              <a:t>i</a:t>
            </a:r>
            <a:r>
              <a:rPr lang="en-US" sz="2400" i="1"/>
              <a:t>,a) = S</a:t>
            </a:r>
            <a:r>
              <a:rPr lang="en-US" sz="2400" i="1" baseline="-25000"/>
              <a:t>i 	</a:t>
            </a:r>
            <a:r>
              <a:rPr lang="en-US" sz="2400" i="1"/>
              <a:t>for i=1,2...,k</a:t>
            </a:r>
          </a:p>
          <a:p>
            <a:pPr lvl="1" eaLnBrk="1" hangingPunct="1">
              <a:lnSpc>
                <a:spcPct val="90000"/>
              </a:lnSpc>
            </a:pPr>
            <a:endParaRPr lang="en-US" sz="2400" i="1"/>
          </a:p>
          <a:p>
            <a:pPr lvl="1" eaLnBrk="1" hangingPunct="1">
              <a:lnSpc>
                <a:spcPct val="90000"/>
              </a:lnSpc>
            </a:pPr>
            <a:r>
              <a:rPr lang="en-US" sz="2400" i="1"/>
              <a:t>Then,   </a:t>
            </a:r>
            <a:r>
              <a:rPr lang="el-GR" sz="240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i="1"/>
              <a:t> (q</a:t>
            </a:r>
            <a:r>
              <a:rPr lang="en-US" sz="2400" i="1" baseline="-25000"/>
              <a:t>0</a:t>
            </a:r>
            <a:r>
              <a:rPr lang="en-US" sz="2400" i="1"/>
              <a:t>,wa) = S</a:t>
            </a:r>
            <a:r>
              <a:rPr lang="en-US" sz="2400" i="1" baseline="-25000"/>
              <a:t>1 </a:t>
            </a:r>
            <a:r>
              <a:rPr lang="en-US" sz="2400" i="1"/>
              <a:t>U S</a:t>
            </a:r>
            <a:r>
              <a:rPr lang="en-US" sz="2400" i="1" baseline="-25000"/>
              <a:t>2 </a:t>
            </a:r>
            <a:r>
              <a:rPr lang="en-US" sz="2400" i="1"/>
              <a:t>U … U S</a:t>
            </a:r>
            <a:r>
              <a:rPr lang="en-US" sz="2400" i="1" baseline="-25000"/>
              <a:t>k </a:t>
            </a:r>
            <a:r>
              <a:rPr lang="en-US" sz="2400" i="1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800" i="1"/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grpSp>
        <p:nvGrpSpPr>
          <p:cNvPr id="21510" name="Group 7"/>
          <p:cNvGrpSpPr>
            <a:grpSpLocks/>
          </p:cNvGrpSpPr>
          <p:nvPr/>
        </p:nvGrpSpPr>
        <p:grpSpPr bwMode="auto">
          <a:xfrm>
            <a:off x="2819400" y="1981200"/>
            <a:ext cx="152400" cy="76200"/>
            <a:chOff x="144" y="2784"/>
            <a:chExt cx="96" cy="48"/>
          </a:xfrm>
        </p:grpSpPr>
        <p:sp>
          <p:nvSpPr>
            <p:cNvPr id="21517" name="Line 8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Line 9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1" name="Group 16"/>
          <p:cNvGrpSpPr>
            <a:grpSpLocks/>
          </p:cNvGrpSpPr>
          <p:nvPr/>
        </p:nvGrpSpPr>
        <p:grpSpPr bwMode="auto">
          <a:xfrm>
            <a:off x="3048000" y="4572000"/>
            <a:ext cx="152400" cy="76200"/>
            <a:chOff x="144" y="2784"/>
            <a:chExt cx="96" cy="48"/>
          </a:xfrm>
        </p:grpSpPr>
        <p:sp>
          <p:nvSpPr>
            <p:cNvPr id="21515" name="Line 17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Line 18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2" name="Group 19"/>
          <p:cNvGrpSpPr>
            <a:grpSpLocks/>
          </p:cNvGrpSpPr>
          <p:nvPr/>
        </p:nvGrpSpPr>
        <p:grpSpPr bwMode="auto">
          <a:xfrm>
            <a:off x="3200400" y="3352800"/>
            <a:ext cx="152400" cy="76200"/>
            <a:chOff x="144" y="2784"/>
            <a:chExt cx="96" cy="48"/>
          </a:xfrm>
        </p:grpSpPr>
        <p:sp>
          <p:nvSpPr>
            <p:cNvPr id="21513" name="Line 20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Line 21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708B1-69C2-43BF-B44B-2118BB0DE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Finite Automaton (FA)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Informally, a state diagram that comprehensively captures all possible states and transitions that a machine can take while responding to a stream or sequence of input symbols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Recognizer for “Regular Languages”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folHlink"/>
                </a:solidFill>
              </a:rPr>
              <a:t>Deterministic Finite Automata (DFA)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The machine can exist in only one state at any given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hlink"/>
                </a:solidFill>
              </a:rPr>
              <a:t>Non-deterministic Finite Automata (NFA)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The machine can exist in multiple states at the same time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077410-9A8A-4AF0-87AF-3A6B650F975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Language of an NFA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An NFA accepts </a:t>
            </a:r>
            <a:r>
              <a:rPr lang="en-US" i="1"/>
              <a:t>w </a:t>
            </a:r>
            <a:r>
              <a:rPr lang="en-US"/>
              <a:t>if </a:t>
            </a:r>
            <a:r>
              <a:rPr lang="en-US" i="1"/>
              <a:t>there exists at least one </a:t>
            </a:r>
            <a:r>
              <a:rPr lang="en-US"/>
              <a:t>path from the start state to an accepting (or final) state that is labeled by </a:t>
            </a:r>
            <a:r>
              <a:rPr lang="en-US" i="1"/>
              <a:t>w</a:t>
            </a:r>
          </a:p>
          <a:p>
            <a:pPr eaLnBrk="1" hangingPunct="1"/>
            <a:r>
              <a:rPr lang="en-US" i="1"/>
              <a:t>L(N) = { w | </a:t>
            </a:r>
            <a:r>
              <a:rPr lang="el-GR">
                <a:latin typeface="Lucida Grande" pitchFamily="28" charset="0"/>
                <a:cs typeface="Tahoma" pitchFamily="28" charset="0"/>
              </a:rPr>
              <a:t>δ</a:t>
            </a:r>
            <a:r>
              <a:rPr lang="en-US" i="1"/>
              <a:t>(q</a:t>
            </a:r>
            <a:r>
              <a:rPr lang="en-US" i="1" baseline="-25000"/>
              <a:t>0</a:t>
            </a:r>
            <a:r>
              <a:rPr lang="en-US" i="1"/>
              <a:t>,w) </a:t>
            </a:r>
            <a:r>
              <a:rPr lang="en-US" i="1">
                <a:cs typeface="Arial" charset="0"/>
              </a:rPr>
              <a:t>∩ F ≠ </a:t>
            </a:r>
            <a:r>
              <a:rPr lang="el-GR" i="1">
                <a:cs typeface="Arial" charset="0"/>
              </a:rPr>
              <a:t>Φ </a:t>
            </a:r>
            <a:r>
              <a:rPr lang="en-US" i="1"/>
              <a:t>}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3733800" y="4038600"/>
            <a:ext cx="152400" cy="76200"/>
            <a:chOff x="144" y="2784"/>
            <a:chExt cx="96" cy="48"/>
          </a:xfrm>
        </p:grpSpPr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A62C7F-DCB6-4893-821B-532117F8ABE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Advantages &amp; Caveats for NFA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Great for modeling regular expressions  </a:t>
            </a:r>
          </a:p>
          <a:p>
            <a:pPr lvl="1" eaLnBrk="1" hangingPunct="1"/>
            <a:r>
              <a:rPr lang="en-US" sz="2400" dirty="0"/>
              <a:t>String processing - e.g., </a:t>
            </a:r>
            <a:r>
              <a:rPr lang="en-US" sz="2400" dirty="0" err="1"/>
              <a:t>grep</a:t>
            </a:r>
            <a:r>
              <a:rPr lang="en-US" sz="2400" dirty="0"/>
              <a:t>, lexical analyzer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Could a non-deterministic state machine be implemented in practice?</a:t>
            </a:r>
          </a:p>
          <a:p>
            <a:pPr lvl="1" eaLnBrk="1" hangingPunct="1"/>
            <a:r>
              <a:rPr lang="en-US" sz="1800" dirty="0"/>
              <a:t>Probabilistic models could be viewed as extensions of non-deterministic state machines </a:t>
            </a:r>
            <a:br>
              <a:rPr lang="en-US" sz="1800" dirty="0"/>
            </a:br>
            <a:r>
              <a:rPr lang="en-US" sz="1800" dirty="0"/>
              <a:t>(e.g., toss of a coin, a roll of dice)</a:t>
            </a:r>
          </a:p>
          <a:p>
            <a:pPr lvl="2" eaLnBrk="1" hangingPunct="1"/>
            <a:r>
              <a:rPr lang="en-US" sz="1800" dirty="0"/>
              <a:t>They are not the same though</a:t>
            </a:r>
          </a:p>
          <a:p>
            <a:pPr lvl="1" eaLnBrk="1" hangingPunct="1"/>
            <a:r>
              <a:rPr lang="en-US" sz="1800" dirty="0"/>
              <a:t>A parallel computer could exist in multiple “states” at the same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for NFAs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57400"/>
            <a:ext cx="7772400" cy="4114800"/>
          </a:xfrm>
        </p:spPr>
        <p:txBody>
          <a:bodyPr/>
          <a:lstStyle/>
          <a:p>
            <a:r>
              <a:rPr lang="en-US" sz="2400" dirty="0"/>
              <a:t>Micron’s Automata Processor (introduced in 2013)</a:t>
            </a:r>
          </a:p>
          <a:p>
            <a:r>
              <a:rPr lang="en-US" sz="2400" dirty="0"/>
              <a:t>2D array of MISD (multiple instruction single data) fabric w/ thousands to millions of processing elements. </a:t>
            </a:r>
          </a:p>
          <a:p>
            <a:r>
              <a:rPr lang="en-US" sz="2400" dirty="0"/>
              <a:t>1 input symbol = fed to all states (i.e., cores)</a:t>
            </a:r>
          </a:p>
          <a:p>
            <a:r>
              <a:rPr lang="en-US" sz="2400" dirty="0"/>
              <a:t>Non-determinism using circuits</a:t>
            </a:r>
          </a:p>
          <a:p>
            <a:r>
              <a:rPr lang="en-US" sz="2400" dirty="0">
                <a:hlinkClick r:id="rId2"/>
              </a:rPr>
              <a:t>http://www.micronautomata.com/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CA52E-33C9-45ED-A83D-384BCC5508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28" name="Picture 4" descr="Automata dim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181600"/>
            <a:ext cx="5486400" cy="1845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BD4CD0-AFAD-4289-8418-5DE3AC3CA6D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Differences: DFA vs. NFA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1800" b="1" u="sng" dirty="0"/>
              <a:t>DFA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chemeClr val="hlink"/>
                </a:solidFill>
              </a:rPr>
              <a:t>All transitions are deterministic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600" dirty="0">
                <a:solidFill>
                  <a:schemeClr val="hlink"/>
                </a:solidFill>
              </a:rPr>
              <a:t>Each transition leads to exactly one state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chemeClr val="folHlink"/>
                </a:solidFill>
              </a:rPr>
              <a:t>For each state, transition on all possible symbols (alphabet) should be defined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rgbClr val="008000"/>
                </a:solidFill>
              </a:rPr>
              <a:t>Accepts input if the last state visited is in F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rgbClr val="993300"/>
                </a:solidFill>
              </a:rPr>
              <a:t>Sometimes harder to construct because of the number of states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rgbClr val="CC3499"/>
                </a:solidFill>
              </a:rPr>
              <a:t>Practical implementation is feasible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8" charset="2"/>
              <a:buAutoNum type="arabicPeriod"/>
            </a:pPr>
            <a:endParaRPr lang="en-US" sz="1800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1800" b="1" u="sng" dirty="0"/>
              <a:t>NFA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chemeClr val="hlink"/>
                </a:solidFill>
              </a:rPr>
              <a:t>Some transitions could be non-deterministic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600" dirty="0">
                <a:solidFill>
                  <a:schemeClr val="hlink"/>
                </a:solidFill>
              </a:rPr>
              <a:t>A transition could lead to a subset of states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chemeClr val="folHlink"/>
                </a:solidFill>
              </a:rPr>
              <a:t>Not all symbol transitions need to be defined explicitly (if undefined will go to an error state – this is just a design convenience, not to be confused with “non-determinism”)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rgbClr val="008000"/>
                </a:solidFill>
              </a:rPr>
              <a:t>Accepts input if </a:t>
            </a:r>
            <a:r>
              <a:rPr lang="en-US" sz="1800" i="1" dirty="0">
                <a:solidFill>
                  <a:srgbClr val="008000"/>
                </a:solidFill>
              </a:rPr>
              <a:t>one of</a:t>
            </a:r>
            <a:r>
              <a:rPr lang="en-US" sz="1800" dirty="0">
                <a:solidFill>
                  <a:srgbClr val="008000"/>
                </a:solidFill>
              </a:rPr>
              <a:t> the last states is in F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rgbClr val="993300"/>
                </a:solidFill>
              </a:rPr>
              <a:t>Generally easier than a DFA to construct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rgbClr val="CC3499"/>
                </a:solidFill>
              </a:rPr>
              <a:t>Practical implementations limited but emerging (e.g., Micron automata processor)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953000" y="19812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04800" y="533400"/>
            <a:ext cx="8502650" cy="4000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But, DFAs and NFAs are equivalent in their power to capture langauges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P spid="22533" grpId="0" build="p"/>
      <p:bldP spid="1136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B1A133-2B90-420B-88AA-7FD0E7C5556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DFA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Transition diagrams &amp; tables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Regular language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NFA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Transition diagrams &amp; tables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DFA vs. NFA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EBB7A7-D16F-491D-B3F3-78F14B67957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Deterministic Finite Automata - Definition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chemeClr val="tx2"/>
                </a:solidFill>
              </a:rPr>
              <a:t>Deterministic Finite Automaton (DFA)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Q ==&gt; a finite set of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∑ ==&gt; a finite set of input symbols (alphabet)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q</a:t>
            </a:r>
            <a:r>
              <a:rPr lang="en-US" sz="2400" baseline="-25000" dirty="0"/>
              <a:t>0</a:t>
            </a:r>
            <a:r>
              <a:rPr lang="en-US" sz="2400" dirty="0"/>
              <a:t> ==&gt; a start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 ==&gt; set of accepting states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dirty="0"/>
              <a:t>  ==&gt; a transition function, which is a mapping between Q x ∑ ==&gt; Q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 DFA is defined by the 5-tuple: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{Q, ∑ , q</a:t>
            </a:r>
            <a:r>
              <a:rPr lang="en-US" sz="2400" baseline="-25000" dirty="0">
                <a:solidFill>
                  <a:schemeClr val="tx2"/>
                </a:solidFill>
              </a:rPr>
              <a:t>0</a:t>
            </a:r>
            <a:r>
              <a:rPr lang="en-US" sz="2400" dirty="0">
                <a:solidFill>
                  <a:schemeClr val="tx2"/>
                </a:solidFill>
              </a:rPr>
              <a:t>,F, </a:t>
            </a:r>
            <a:r>
              <a:rPr lang="el-GR" sz="2400" dirty="0">
                <a:solidFill>
                  <a:schemeClr val="folHlink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dirty="0">
                <a:solidFill>
                  <a:schemeClr val="tx2"/>
                </a:solidFill>
              </a:rPr>
              <a:t>  }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DE1015-617C-421C-BAC6-F164D45BA0C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does a DFA do on reading an input string?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/>
              <a:t>Input:</a:t>
            </a:r>
            <a:r>
              <a:rPr lang="en-US" sz="2800" dirty="0"/>
              <a:t> a word w in ∑*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/>
              <a:t>Question:</a:t>
            </a:r>
            <a:r>
              <a:rPr lang="en-US" sz="2800" dirty="0"/>
              <a:t> Is w acceptable by the DFA?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/>
              <a:t>Steps: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Start at the “start state” q</a:t>
            </a:r>
            <a:r>
              <a:rPr lang="en-US" sz="2400" baseline="-25000" dirty="0"/>
              <a:t>0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For every input symbol in the sequence w do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Compute the next state from the current state, given the current input symbol in w and the transition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after all symbols in w are consumed, the current state is one of the accepting states (F) then </a:t>
            </a:r>
            <a:r>
              <a:rPr lang="en-US" sz="2400" i="1" dirty="0"/>
              <a:t>accept w;</a:t>
            </a:r>
            <a:r>
              <a:rPr lang="en-US" sz="24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Otherwise, </a:t>
            </a:r>
            <a:r>
              <a:rPr lang="en-US" sz="2400" i="1" dirty="0"/>
              <a:t>reject w.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543AA-5CF9-4053-8181-DE7D143E985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Regular Languages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Let L(A) be a language </a:t>
            </a:r>
            <a:r>
              <a:rPr lang="en-US" i="1"/>
              <a:t>recognized </a:t>
            </a:r>
            <a:r>
              <a:rPr lang="en-US"/>
              <a:t>by a DFA A. </a:t>
            </a:r>
          </a:p>
          <a:p>
            <a:pPr lvl="1" eaLnBrk="1" hangingPunct="1"/>
            <a:r>
              <a:rPr lang="en-US"/>
              <a:t>Then L(A) is called a “</a:t>
            </a:r>
            <a:r>
              <a:rPr lang="en-US" i="1">
                <a:solidFill>
                  <a:schemeClr val="tx2"/>
                </a:solidFill>
              </a:rPr>
              <a:t>Regular Language”</a:t>
            </a:r>
            <a:r>
              <a:rPr lang="en-US" i="1"/>
              <a:t>.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Locate regular languages in the Chomsky Hierarchy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443978-E35C-486D-9ED0-3CA178A11B8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Chomsky Hierachy</a:t>
            </a:r>
          </a:p>
        </p:txBody>
      </p:sp>
      <p:sp>
        <p:nvSpPr>
          <p:cNvPr id="8196" name="Oval 3"/>
          <p:cNvSpPr>
            <a:spLocks noChangeArrowheads="1"/>
          </p:cNvSpPr>
          <p:nvPr/>
        </p:nvSpPr>
        <p:spPr bwMode="auto">
          <a:xfrm>
            <a:off x="1219200" y="3124200"/>
            <a:ext cx="1143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Regular</a:t>
            </a:r>
          </a:p>
          <a:p>
            <a:pPr algn="ctr"/>
            <a:r>
              <a:rPr lang="en-US" sz="1800"/>
              <a:t>(DFA)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762000" y="2895600"/>
            <a:ext cx="3276600" cy="2514600"/>
          </a:xfrm>
          <a:prstGeom prst="ellipse">
            <a:avLst/>
          </a:prstGeom>
          <a:solidFill>
            <a:schemeClr val="accent1">
              <a:alpha val="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Context-</a:t>
            </a:r>
            <a:br>
              <a:rPr lang="en-US"/>
            </a:br>
            <a:r>
              <a:rPr lang="en-US"/>
              <a:t>free</a:t>
            </a:r>
          </a:p>
          <a:p>
            <a:pPr algn="r"/>
            <a:r>
              <a:rPr lang="en-US"/>
              <a:t>(PDA)</a:t>
            </a:r>
          </a:p>
        </p:txBody>
      </p:sp>
      <p:sp>
        <p:nvSpPr>
          <p:cNvPr id="8198" name="Oval 7"/>
          <p:cNvSpPr>
            <a:spLocks noChangeArrowheads="1"/>
          </p:cNvSpPr>
          <p:nvPr/>
        </p:nvSpPr>
        <p:spPr bwMode="auto">
          <a:xfrm>
            <a:off x="381000" y="2667000"/>
            <a:ext cx="5943600" cy="3352800"/>
          </a:xfrm>
          <a:prstGeom prst="ellipse">
            <a:avLst/>
          </a:prstGeom>
          <a:solidFill>
            <a:schemeClr val="accent1">
              <a:alpha val="1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Context-</a:t>
            </a:r>
            <a:br>
              <a:rPr lang="en-US"/>
            </a:br>
            <a:r>
              <a:rPr lang="en-US"/>
              <a:t>sensitive </a:t>
            </a:r>
            <a:br>
              <a:rPr lang="en-US"/>
            </a:br>
            <a:r>
              <a:rPr lang="en-US"/>
              <a:t>(LBA)</a:t>
            </a:r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228600" y="2362200"/>
            <a:ext cx="8915400" cy="4267200"/>
          </a:xfrm>
          <a:prstGeom prst="ellipse">
            <a:avLst/>
          </a:prstGeom>
          <a:solidFill>
            <a:schemeClr val="accent1">
              <a:alpha val="2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Recursively-</a:t>
            </a:r>
            <a:br>
              <a:rPr lang="en-US"/>
            </a:br>
            <a:r>
              <a:rPr lang="en-US"/>
              <a:t>enumerable </a:t>
            </a:r>
            <a:br>
              <a:rPr lang="en-US"/>
            </a:br>
            <a:r>
              <a:rPr lang="en-US"/>
              <a:t>(TM)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1279525" y="1800225"/>
            <a:ext cx="786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A containment hierarchy of classes of formal languages</a:t>
            </a:r>
          </a:p>
        </p:txBody>
      </p:sp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"/>
            <a:ext cx="13001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02" name="Straight Arrow Connector 10"/>
          <p:cNvCxnSpPr>
            <a:cxnSpLocks noChangeShapeType="1"/>
          </p:cNvCxnSpPr>
          <p:nvPr/>
        </p:nvCxnSpPr>
        <p:spPr bwMode="auto">
          <a:xfrm flipV="1">
            <a:off x="685800" y="4343400"/>
            <a:ext cx="1143000" cy="2057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EA93E1-2388-4FB3-9707-9F8E417EFDA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#1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Build a DFA for the following language: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L = {w | w is a binary string that contains 01 as a substring}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Steps for building a DFA to recognize 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∑ = {0,1}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Decide on the states: 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Designate start state and final state(s)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dirty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000" dirty="0">
                <a:latin typeface="Lucida Grande" pitchFamily="28" charset="0"/>
                <a:cs typeface="Tahoma" pitchFamily="28" charset="0"/>
              </a:rPr>
              <a:t>: </a:t>
            </a:r>
            <a:r>
              <a:rPr lang="en-US" sz="2000" dirty="0"/>
              <a:t>Decide on the transitions: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“Final” states == same as “accepting states”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Other states == same as “non-accepting states”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1C0BA0-EBD5-4099-97A8-EE12DD14733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DFA for strings containing 01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990600" y="3733800"/>
            <a:ext cx="1371600" cy="609600"/>
            <a:chOff x="624" y="2352"/>
            <a:chExt cx="864" cy="384"/>
          </a:xfrm>
        </p:grpSpPr>
        <p:sp>
          <p:nvSpPr>
            <p:cNvPr id="10301" name="Oval 4"/>
            <p:cNvSpPr>
              <a:spLocks noChangeArrowheads="1"/>
            </p:cNvSpPr>
            <p:nvPr/>
          </p:nvSpPr>
          <p:spPr bwMode="auto">
            <a:xfrm>
              <a:off x="1200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0</a:t>
              </a:r>
            </a:p>
          </p:txBody>
        </p:sp>
        <p:sp>
          <p:nvSpPr>
            <p:cNvPr id="10302" name="Line 6"/>
            <p:cNvSpPr>
              <a:spLocks noChangeShapeType="1"/>
            </p:cNvSpPr>
            <p:nvPr/>
          </p:nvSpPr>
          <p:spPr bwMode="auto">
            <a:xfrm>
              <a:off x="816" y="25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Text Box 7"/>
            <p:cNvSpPr txBox="1">
              <a:spLocks noChangeArrowheads="1"/>
            </p:cNvSpPr>
            <p:nvPr/>
          </p:nvSpPr>
          <p:spPr bwMode="auto">
            <a:xfrm>
              <a:off x="624" y="235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62200" y="3697288"/>
            <a:ext cx="990600" cy="646112"/>
            <a:chOff x="2016" y="2329"/>
            <a:chExt cx="624" cy="407"/>
          </a:xfrm>
        </p:grpSpPr>
        <p:sp>
          <p:nvSpPr>
            <p:cNvPr id="10298" name="Line 8"/>
            <p:cNvSpPr>
              <a:spLocks noChangeShapeType="1"/>
            </p:cNvSpPr>
            <p:nvPr/>
          </p:nvSpPr>
          <p:spPr bwMode="auto">
            <a:xfrm>
              <a:off x="2016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Oval 9"/>
            <p:cNvSpPr>
              <a:spLocks noChangeArrowheads="1"/>
            </p:cNvSpPr>
            <p:nvPr/>
          </p:nvSpPr>
          <p:spPr bwMode="auto">
            <a:xfrm>
              <a:off x="2352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1</a:t>
              </a:r>
            </a:p>
          </p:txBody>
        </p:sp>
        <p:sp>
          <p:nvSpPr>
            <p:cNvPr id="10300" name="Text Box 10"/>
            <p:cNvSpPr txBox="1">
              <a:spLocks noChangeArrowheads="1"/>
            </p:cNvSpPr>
            <p:nvPr/>
          </p:nvSpPr>
          <p:spPr bwMode="auto">
            <a:xfrm>
              <a:off x="2054" y="232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</p:grpSp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3276600" y="304800"/>
            <a:ext cx="5022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Regular expression: (0+1)*01(0+1)*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879600" y="3163888"/>
            <a:ext cx="439738" cy="722312"/>
            <a:chOff x="1712" y="1993"/>
            <a:chExt cx="277" cy="455"/>
          </a:xfrm>
        </p:grpSpPr>
        <p:sp>
          <p:nvSpPr>
            <p:cNvPr id="10296" name="Freeform 17"/>
            <p:cNvSpPr>
              <a:spLocks/>
            </p:cNvSpPr>
            <p:nvPr/>
          </p:nvSpPr>
          <p:spPr bwMode="auto">
            <a:xfrm>
              <a:off x="1712" y="2248"/>
              <a:ext cx="264" cy="200"/>
            </a:xfrm>
            <a:custGeom>
              <a:avLst/>
              <a:gdLst>
                <a:gd name="T0" fmla="*/ 64 w 264"/>
                <a:gd name="T1" fmla="*/ 200 h 200"/>
                <a:gd name="T2" fmla="*/ 16 w 264"/>
                <a:gd name="T3" fmla="*/ 56 h 200"/>
                <a:gd name="T4" fmla="*/ 160 w 264"/>
                <a:gd name="T5" fmla="*/ 8 h 200"/>
                <a:gd name="T6" fmla="*/ 256 w 264"/>
                <a:gd name="T7" fmla="*/ 104 h 200"/>
                <a:gd name="T8" fmla="*/ 208 w 264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Text Box 18"/>
            <p:cNvSpPr txBox="1">
              <a:spLocks noChangeArrowheads="1"/>
            </p:cNvSpPr>
            <p:nvPr/>
          </p:nvSpPr>
          <p:spPr bwMode="auto">
            <a:xfrm>
              <a:off x="1766" y="199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876675" y="3124200"/>
            <a:ext cx="693738" cy="722313"/>
            <a:chOff x="2970" y="1968"/>
            <a:chExt cx="437" cy="455"/>
          </a:xfrm>
        </p:grpSpPr>
        <p:sp>
          <p:nvSpPr>
            <p:cNvPr id="10294" name="Freeform 19"/>
            <p:cNvSpPr>
              <a:spLocks/>
            </p:cNvSpPr>
            <p:nvPr/>
          </p:nvSpPr>
          <p:spPr bwMode="auto">
            <a:xfrm>
              <a:off x="2970" y="2223"/>
              <a:ext cx="264" cy="200"/>
            </a:xfrm>
            <a:custGeom>
              <a:avLst/>
              <a:gdLst>
                <a:gd name="T0" fmla="*/ 64 w 264"/>
                <a:gd name="T1" fmla="*/ 200 h 200"/>
                <a:gd name="T2" fmla="*/ 16 w 264"/>
                <a:gd name="T3" fmla="*/ 56 h 200"/>
                <a:gd name="T4" fmla="*/ 160 w 264"/>
                <a:gd name="T5" fmla="*/ 8 h 200"/>
                <a:gd name="T6" fmla="*/ 256 w 264"/>
                <a:gd name="T7" fmla="*/ 104 h 200"/>
                <a:gd name="T8" fmla="*/ 208 w 264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Text Box 20"/>
            <p:cNvSpPr txBox="1">
              <a:spLocks noChangeArrowheads="1"/>
            </p:cNvSpPr>
            <p:nvPr/>
          </p:nvSpPr>
          <p:spPr bwMode="auto">
            <a:xfrm>
              <a:off x="3024" y="1968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0,1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886075" y="3200400"/>
            <a:ext cx="439738" cy="722313"/>
            <a:chOff x="2346" y="2016"/>
            <a:chExt cx="277" cy="455"/>
          </a:xfrm>
        </p:grpSpPr>
        <p:sp>
          <p:nvSpPr>
            <p:cNvPr id="10292" name="Freeform 21"/>
            <p:cNvSpPr>
              <a:spLocks/>
            </p:cNvSpPr>
            <p:nvPr/>
          </p:nvSpPr>
          <p:spPr bwMode="auto">
            <a:xfrm>
              <a:off x="2346" y="2271"/>
              <a:ext cx="264" cy="200"/>
            </a:xfrm>
            <a:custGeom>
              <a:avLst/>
              <a:gdLst>
                <a:gd name="T0" fmla="*/ 64 w 264"/>
                <a:gd name="T1" fmla="*/ 200 h 200"/>
                <a:gd name="T2" fmla="*/ 16 w 264"/>
                <a:gd name="T3" fmla="*/ 56 h 200"/>
                <a:gd name="T4" fmla="*/ 160 w 264"/>
                <a:gd name="T5" fmla="*/ 8 h 200"/>
                <a:gd name="T6" fmla="*/ 256 w 264"/>
                <a:gd name="T7" fmla="*/ 104 h 200"/>
                <a:gd name="T8" fmla="*/ 208 w 264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Text Box 22"/>
            <p:cNvSpPr txBox="1">
              <a:spLocks noChangeArrowheads="1"/>
            </p:cNvSpPr>
            <p:nvPr/>
          </p:nvSpPr>
          <p:spPr bwMode="auto">
            <a:xfrm>
              <a:off x="2400" y="201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352800" y="3657600"/>
            <a:ext cx="990600" cy="685800"/>
            <a:chOff x="2640" y="2304"/>
            <a:chExt cx="624" cy="432"/>
          </a:xfrm>
        </p:grpSpPr>
        <p:sp>
          <p:nvSpPr>
            <p:cNvPr id="10289" name="Text Box 12"/>
            <p:cNvSpPr txBox="1">
              <a:spLocks noChangeArrowheads="1"/>
            </p:cNvSpPr>
            <p:nvPr/>
          </p:nvSpPr>
          <p:spPr bwMode="auto">
            <a:xfrm>
              <a:off x="2688" y="230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0290" name="Oval 13"/>
            <p:cNvSpPr>
              <a:spLocks noChangeArrowheads="1"/>
            </p:cNvSpPr>
            <p:nvPr/>
          </p:nvSpPr>
          <p:spPr bwMode="auto">
            <a:xfrm>
              <a:off x="2976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2</a:t>
              </a:r>
            </a:p>
          </p:txBody>
        </p:sp>
        <p:sp>
          <p:nvSpPr>
            <p:cNvPr id="10291" name="Line 24"/>
            <p:cNvSpPr>
              <a:spLocks noChangeShapeType="1"/>
            </p:cNvSpPr>
            <p:nvPr/>
          </p:nvSpPr>
          <p:spPr bwMode="auto">
            <a:xfrm>
              <a:off x="2640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717932" y="3810001"/>
            <a:ext cx="1538291" cy="1327151"/>
            <a:chOff x="2342" y="2400"/>
            <a:chExt cx="969" cy="836"/>
          </a:xfrm>
        </p:grpSpPr>
        <p:sp>
          <p:nvSpPr>
            <p:cNvPr id="10287" name="Oval 23"/>
            <p:cNvSpPr>
              <a:spLocks noChangeArrowheads="1"/>
            </p:cNvSpPr>
            <p:nvPr/>
          </p:nvSpPr>
          <p:spPr bwMode="auto">
            <a:xfrm>
              <a:off x="2400" y="2400"/>
              <a:ext cx="384" cy="384"/>
            </a:xfrm>
            <a:prstGeom prst="ellipse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Text Box 31"/>
            <p:cNvSpPr txBox="1">
              <a:spLocks noChangeArrowheads="1"/>
            </p:cNvSpPr>
            <p:nvPr/>
          </p:nvSpPr>
          <p:spPr bwMode="auto">
            <a:xfrm>
              <a:off x="2342" y="2713"/>
              <a:ext cx="96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Accepting</a:t>
              </a:r>
            </a:p>
            <a:p>
              <a:r>
                <a:rPr lang="en-US" dirty="0"/>
                <a:t>state</a:t>
              </a:r>
            </a:p>
          </p:txBody>
        </p:sp>
      </p:grpSp>
      <p:sp>
        <p:nvSpPr>
          <p:cNvPr id="86132" name="Text Box 116"/>
          <p:cNvSpPr txBox="1">
            <a:spLocks noChangeArrowheads="1"/>
          </p:cNvSpPr>
          <p:nvPr/>
        </p:nvSpPr>
        <p:spPr bwMode="auto">
          <a:xfrm>
            <a:off x="609600" y="5562600"/>
            <a:ext cx="3521075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tx2"/>
                </a:solidFill>
              </a:rPr>
              <a:t> What if the language allows 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  empty strings?</a:t>
            </a:r>
          </a:p>
        </p:txBody>
      </p:sp>
      <p:sp>
        <p:nvSpPr>
          <p:cNvPr id="86135" name="Text Box 119"/>
          <p:cNvSpPr txBox="1">
            <a:spLocks noChangeArrowheads="1"/>
          </p:cNvSpPr>
          <p:nvPr/>
        </p:nvSpPr>
        <p:spPr bwMode="auto">
          <a:xfrm>
            <a:off x="152400" y="2743200"/>
            <a:ext cx="4589463" cy="4000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What makes this DFA deterministic?</a:t>
            </a:r>
          </a:p>
        </p:txBody>
      </p:sp>
      <p:grpSp>
        <p:nvGrpSpPr>
          <p:cNvPr id="9" name="Group 122"/>
          <p:cNvGrpSpPr>
            <a:grpSpLocks/>
          </p:cNvGrpSpPr>
          <p:nvPr/>
        </p:nvGrpSpPr>
        <p:grpSpPr bwMode="auto">
          <a:xfrm>
            <a:off x="4572000" y="2667000"/>
            <a:ext cx="3733800" cy="3657600"/>
            <a:chOff x="2880" y="1680"/>
            <a:chExt cx="2352" cy="2304"/>
          </a:xfrm>
        </p:grpSpPr>
        <p:sp>
          <p:nvSpPr>
            <p:cNvPr id="10255" name="Line 33"/>
            <p:cNvSpPr>
              <a:spLocks noChangeShapeType="1"/>
            </p:cNvSpPr>
            <p:nvPr/>
          </p:nvSpPr>
          <p:spPr bwMode="auto">
            <a:xfrm>
              <a:off x="2880" y="1728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Text Box 34"/>
            <p:cNvSpPr txBox="1">
              <a:spLocks noChangeArrowheads="1"/>
            </p:cNvSpPr>
            <p:nvPr/>
          </p:nvSpPr>
          <p:spPr bwMode="auto">
            <a:xfrm>
              <a:off x="3216" y="1680"/>
              <a:ext cx="2016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 </a:t>
              </a:r>
              <a:r>
                <a:rPr lang="en-US" sz="1800"/>
                <a:t>Q = {q</a:t>
              </a:r>
              <a:r>
                <a:rPr lang="en-US" sz="1800" baseline="-25000"/>
                <a:t>0</a:t>
              </a:r>
              <a:r>
                <a:rPr lang="en-US" sz="1800"/>
                <a:t>,q</a:t>
              </a:r>
              <a:r>
                <a:rPr lang="en-US" sz="1800" baseline="-25000"/>
                <a:t>1</a:t>
              </a:r>
              <a:r>
                <a:rPr lang="en-US" sz="1800"/>
                <a:t>,q</a:t>
              </a:r>
              <a:r>
                <a:rPr lang="en-US" sz="1800" baseline="-25000"/>
                <a:t>2</a:t>
              </a:r>
              <a:r>
                <a:rPr lang="en-US" sz="1800"/>
                <a:t>}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∑ = {0,1}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start state = q</a:t>
              </a:r>
              <a:r>
                <a:rPr lang="en-US" sz="1800" baseline="-25000"/>
                <a:t>0</a:t>
              </a:r>
              <a:r>
                <a:rPr lang="en-US" sz="1800"/>
                <a:t> 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F = {q</a:t>
              </a:r>
              <a:r>
                <a:rPr lang="en-US" sz="1800" baseline="-25000"/>
                <a:t>2</a:t>
              </a:r>
              <a:r>
                <a:rPr lang="en-US" sz="1800"/>
                <a:t>} </a:t>
              </a:r>
              <a:endParaRPr lang="el-GR" sz="1800">
                <a:cs typeface="Arial" charset="0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Transition table</a:t>
              </a:r>
            </a:p>
          </p:txBody>
        </p:sp>
        <p:pic>
          <p:nvPicPr>
            <p:cNvPr id="10257" name="Picture 38" descr="delt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3120"/>
              <a:ext cx="21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8" name="Rectangle 51"/>
            <p:cNvSpPr>
              <a:spLocks noChangeArrowheads="1"/>
            </p:cNvSpPr>
            <p:nvPr/>
          </p:nvSpPr>
          <p:spPr bwMode="auto">
            <a:xfrm>
              <a:off x="4464" y="3773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q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10259" name="Rectangle 50"/>
            <p:cNvSpPr>
              <a:spLocks noChangeArrowheads="1"/>
            </p:cNvSpPr>
            <p:nvPr/>
          </p:nvSpPr>
          <p:spPr bwMode="auto">
            <a:xfrm>
              <a:off x="3840" y="3773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q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10260" name="Rectangle 49"/>
            <p:cNvSpPr>
              <a:spLocks noChangeArrowheads="1"/>
            </p:cNvSpPr>
            <p:nvPr/>
          </p:nvSpPr>
          <p:spPr bwMode="auto">
            <a:xfrm>
              <a:off x="3216" y="3773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*q</a:t>
              </a:r>
              <a:r>
                <a:rPr lang="en-US" sz="1600" b="1" baseline="-25000">
                  <a:solidFill>
                    <a:schemeClr val="hlink"/>
                  </a:solidFill>
                </a:rPr>
                <a:t>2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10261" name="Rectangle 48"/>
            <p:cNvSpPr>
              <a:spLocks noChangeArrowheads="1"/>
            </p:cNvSpPr>
            <p:nvPr/>
          </p:nvSpPr>
          <p:spPr bwMode="auto">
            <a:xfrm>
              <a:off x="4464" y="3562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q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10262" name="Rectangle 47"/>
            <p:cNvSpPr>
              <a:spLocks noChangeArrowheads="1"/>
            </p:cNvSpPr>
            <p:nvPr/>
          </p:nvSpPr>
          <p:spPr bwMode="auto">
            <a:xfrm>
              <a:off x="3840" y="3562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q</a:t>
              </a:r>
              <a:r>
                <a:rPr lang="en-US" sz="1600" baseline="-25000"/>
                <a:t>1</a:t>
              </a:r>
            </a:p>
          </p:txBody>
        </p:sp>
        <p:sp>
          <p:nvSpPr>
            <p:cNvPr id="10263" name="Rectangle 46"/>
            <p:cNvSpPr>
              <a:spLocks noChangeArrowheads="1"/>
            </p:cNvSpPr>
            <p:nvPr/>
          </p:nvSpPr>
          <p:spPr bwMode="auto">
            <a:xfrm>
              <a:off x="3216" y="3562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q</a:t>
              </a:r>
              <a:r>
                <a:rPr lang="en-US" sz="1600" b="1" baseline="-25000">
                  <a:solidFill>
                    <a:schemeClr val="hlink"/>
                  </a:solidFill>
                </a:rPr>
                <a:t>1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10264" name="Rectangle 45"/>
            <p:cNvSpPr>
              <a:spLocks noChangeArrowheads="1"/>
            </p:cNvSpPr>
            <p:nvPr/>
          </p:nvSpPr>
          <p:spPr bwMode="auto">
            <a:xfrm>
              <a:off x="4464" y="3351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q</a:t>
              </a:r>
              <a:r>
                <a:rPr lang="en-US" sz="1600" baseline="-25000"/>
                <a:t>0</a:t>
              </a:r>
            </a:p>
          </p:txBody>
        </p:sp>
        <p:sp>
          <p:nvSpPr>
            <p:cNvPr id="10265" name="Rectangle 44"/>
            <p:cNvSpPr>
              <a:spLocks noChangeArrowheads="1"/>
            </p:cNvSpPr>
            <p:nvPr/>
          </p:nvSpPr>
          <p:spPr bwMode="auto">
            <a:xfrm>
              <a:off x="3840" y="3351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q</a:t>
              </a:r>
              <a:r>
                <a:rPr lang="en-US" sz="1600" baseline="-25000"/>
                <a:t>1</a:t>
              </a:r>
              <a:endParaRPr lang="en-US" sz="1600"/>
            </a:p>
          </p:txBody>
        </p:sp>
        <p:sp>
          <p:nvSpPr>
            <p:cNvPr id="10266" name="Rectangle 43"/>
            <p:cNvSpPr>
              <a:spLocks noChangeArrowheads="1"/>
            </p:cNvSpPr>
            <p:nvPr/>
          </p:nvSpPr>
          <p:spPr bwMode="auto">
            <a:xfrm>
              <a:off x="3216" y="3351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q</a:t>
              </a:r>
              <a:r>
                <a:rPr lang="en-US" sz="1600" b="1" baseline="-25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10267" name="Rectangle 42"/>
            <p:cNvSpPr>
              <a:spLocks noChangeArrowheads="1"/>
            </p:cNvSpPr>
            <p:nvPr/>
          </p:nvSpPr>
          <p:spPr bwMode="auto">
            <a:xfrm>
              <a:off x="4464" y="3140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10268" name="Rectangle 41"/>
            <p:cNvSpPr>
              <a:spLocks noChangeArrowheads="1"/>
            </p:cNvSpPr>
            <p:nvPr/>
          </p:nvSpPr>
          <p:spPr bwMode="auto">
            <a:xfrm>
              <a:off x="3840" y="3140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10269" name="Rectangle 40"/>
            <p:cNvSpPr>
              <a:spLocks noChangeArrowheads="1"/>
            </p:cNvSpPr>
            <p:nvPr/>
          </p:nvSpPr>
          <p:spPr bwMode="auto">
            <a:xfrm>
              <a:off x="3216" y="3140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endParaRPr lang="en-US" sz="1600"/>
            </a:p>
          </p:txBody>
        </p:sp>
        <p:sp>
          <p:nvSpPr>
            <p:cNvPr id="10270" name="Line 52"/>
            <p:cNvSpPr>
              <a:spLocks noChangeShapeType="1"/>
            </p:cNvSpPr>
            <p:nvPr/>
          </p:nvSpPr>
          <p:spPr bwMode="auto">
            <a:xfrm>
              <a:off x="3216" y="3140"/>
              <a:ext cx="624" cy="0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54"/>
            <p:cNvSpPr>
              <a:spLocks noChangeShapeType="1"/>
            </p:cNvSpPr>
            <p:nvPr/>
          </p:nvSpPr>
          <p:spPr bwMode="auto">
            <a:xfrm>
              <a:off x="3216" y="356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55"/>
            <p:cNvSpPr>
              <a:spLocks noChangeShapeType="1"/>
            </p:cNvSpPr>
            <p:nvPr/>
          </p:nvSpPr>
          <p:spPr bwMode="auto">
            <a:xfrm>
              <a:off x="3216" y="37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56"/>
            <p:cNvSpPr>
              <a:spLocks noChangeShapeType="1"/>
            </p:cNvSpPr>
            <p:nvPr/>
          </p:nvSpPr>
          <p:spPr bwMode="auto">
            <a:xfrm>
              <a:off x="3216" y="3984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57"/>
            <p:cNvSpPr>
              <a:spLocks noChangeShapeType="1"/>
            </p:cNvSpPr>
            <p:nvPr/>
          </p:nvSpPr>
          <p:spPr bwMode="auto">
            <a:xfrm>
              <a:off x="3216" y="3140"/>
              <a:ext cx="0" cy="211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59"/>
            <p:cNvSpPr>
              <a:spLocks noChangeShapeType="1"/>
            </p:cNvSpPr>
            <p:nvPr/>
          </p:nvSpPr>
          <p:spPr bwMode="auto">
            <a:xfrm>
              <a:off x="4464" y="3140"/>
              <a:ext cx="0" cy="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60"/>
            <p:cNvSpPr>
              <a:spLocks noChangeShapeType="1"/>
            </p:cNvSpPr>
            <p:nvPr/>
          </p:nvSpPr>
          <p:spPr bwMode="auto">
            <a:xfrm>
              <a:off x="5088" y="3140"/>
              <a:ext cx="0" cy="8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73"/>
            <p:cNvSpPr>
              <a:spLocks noChangeShapeType="1"/>
            </p:cNvSpPr>
            <p:nvPr/>
          </p:nvSpPr>
          <p:spPr bwMode="auto">
            <a:xfrm>
              <a:off x="3840" y="3140"/>
              <a:ext cx="624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74"/>
            <p:cNvSpPr>
              <a:spLocks noChangeShapeType="1"/>
            </p:cNvSpPr>
            <p:nvPr/>
          </p:nvSpPr>
          <p:spPr bwMode="auto">
            <a:xfrm>
              <a:off x="3216" y="3351"/>
              <a:ext cx="0" cy="211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58"/>
            <p:cNvSpPr>
              <a:spLocks noChangeShapeType="1"/>
            </p:cNvSpPr>
            <p:nvPr/>
          </p:nvSpPr>
          <p:spPr bwMode="auto">
            <a:xfrm>
              <a:off x="3840" y="3140"/>
              <a:ext cx="0" cy="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53"/>
            <p:cNvSpPr>
              <a:spLocks noChangeShapeType="1"/>
            </p:cNvSpPr>
            <p:nvPr/>
          </p:nvSpPr>
          <p:spPr bwMode="auto">
            <a:xfrm>
              <a:off x="3216" y="335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78"/>
            <p:cNvSpPr>
              <a:spLocks noChangeShapeType="1"/>
            </p:cNvSpPr>
            <p:nvPr/>
          </p:nvSpPr>
          <p:spPr bwMode="auto">
            <a:xfrm>
              <a:off x="4464" y="3140"/>
              <a:ext cx="624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81"/>
            <p:cNvSpPr>
              <a:spLocks noChangeShapeType="1"/>
            </p:cNvSpPr>
            <p:nvPr/>
          </p:nvSpPr>
          <p:spPr bwMode="auto">
            <a:xfrm>
              <a:off x="3216" y="3562"/>
              <a:ext cx="0" cy="211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91"/>
            <p:cNvSpPr>
              <a:spLocks noChangeShapeType="1"/>
            </p:cNvSpPr>
            <p:nvPr/>
          </p:nvSpPr>
          <p:spPr bwMode="auto">
            <a:xfrm>
              <a:off x="3216" y="3773"/>
              <a:ext cx="0" cy="211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Text Box 112"/>
            <p:cNvSpPr txBox="1">
              <a:spLocks noChangeArrowheads="1"/>
            </p:cNvSpPr>
            <p:nvPr/>
          </p:nvSpPr>
          <p:spPr bwMode="auto">
            <a:xfrm rot="-5400000">
              <a:off x="2803" y="3618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states</a:t>
              </a:r>
            </a:p>
          </p:txBody>
        </p:sp>
        <p:sp>
          <p:nvSpPr>
            <p:cNvPr id="10285" name="Text Box 113"/>
            <p:cNvSpPr txBox="1">
              <a:spLocks noChangeArrowheads="1"/>
            </p:cNvSpPr>
            <p:nvPr/>
          </p:nvSpPr>
          <p:spPr bwMode="auto">
            <a:xfrm>
              <a:off x="4054" y="2926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symbols</a:t>
              </a:r>
            </a:p>
          </p:txBody>
        </p:sp>
        <p:sp>
          <p:nvSpPr>
            <p:cNvPr id="10286" name="Line 120"/>
            <p:cNvSpPr>
              <a:spLocks noChangeShapeType="1"/>
            </p:cNvSpPr>
            <p:nvPr/>
          </p:nvSpPr>
          <p:spPr bwMode="auto">
            <a:xfrm>
              <a:off x="2976" y="3456"/>
              <a:ext cx="28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86132" grpId="0" animBg="1"/>
      <p:bldP spid="86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1CE83-7553-4F48-A748-0BF4A1D16CD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#2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800"/>
              <a:t>Clamping Logic: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 clamping circuit waits for a ”1” input, and turns on forever. However, to avoid clamping on spurious noise, we’ll design a DFA that waits for </a:t>
            </a:r>
            <a:r>
              <a:rPr lang="en-US" sz="2000" i="1"/>
              <a:t>two consecutive 1s</a:t>
            </a:r>
            <a:r>
              <a:rPr lang="en-US" sz="2000"/>
              <a:t> in a row before clamping 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Build a DFA for the following language:</a:t>
            </a:r>
            <a:br>
              <a:rPr lang="en-US" sz="2400"/>
            </a:br>
            <a:r>
              <a:rPr lang="en-US" sz="2400"/>
              <a:t>	</a:t>
            </a:r>
            <a:r>
              <a:rPr lang="en-US" sz="2400">
                <a:solidFill>
                  <a:schemeClr val="tx2"/>
                </a:solidFill>
              </a:rPr>
              <a:t>L = { w | w is a bit string which contains the substring 11}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State Design: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q</a:t>
            </a:r>
            <a:r>
              <a:rPr lang="en-US" sz="2000" baseline="-25000"/>
              <a:t>0</a:t>
            </a:r>
            <a:r>
              <a:rPr lang="en-US" sz="2000"/>
              <a:t> : start state (initially off), also means the most recent input was not a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q</a:t>
            </a:r>
            <a:r>
              <a:rPr lang="en-US" sz="2000" baseline="-25000"/>
              <a:t>1</a:t>
            </a:r>
            <a:r>
              <a:rPr lang="en-US" sz="2000"/>
              <a:t>: has never seen 11 but the most recent input was a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q</a:t>
            </a:r>
            <a:r>
              <a:rPr lang="en-US" sz="2000" baseline="-25000"/>
              <a:t>2</a:t>
            </a:r>
            <a:r>
              <a:rPr lang="en-US" sz="2000"/>
              <a:t>: has seen 11 at least 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2004:Templates:Presentations:Designs:Blends</Template>
  <TotalTime>1462</TotalTime>
  <Words>2013</Words>
  <Application>Microsoft Office PowerPoint</Application>
  <PresentationFormat>On-screen Show (4:3)</PresentationFormat>
  <Paragraphs>354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Lucida Grande</vt:lpstr>
      <vt:lpstr>Symbol</vt:lpstr>
      <vt:lpstr>Wingdings</vt:lpstr>
      <vt:lpstr>Blends</vt:lpstr>
      <vt:lpstr>Finite Automata</vt:lpstr>
      <vt:lpstr>Finite Automaton (FA)</vt:lpstr>
      <vt:lpstr>Deterministic Finite Automata - Definition</vt:lpstr>
      <vt:lpstr>What does a DFA do on reading an input string?</vt:lpstr>
      <vt:lpstr>Regular Languages</vt:lpstr>
      <vt:lpstr>The Chomsky Hierachy</vt:lpstr>
      <vt:lpstr>Example #1</vt:lpstr>
      <vt:lpstr>DFA for strings containing 01</vt:lpstr>
      <vt:lpstr>Example #2</vt:lpstr>
      <vt:lpstr>Example #3</vt:lpstr>
      <vt:lpstr>Extension of transitions (δ) to Paths (δ)</vt:lpstr>
      <vt:lpstr>Language of a DFA</vt:lpstr>
      <vt:lpstr>Non-deterministic Finite Automata (NFA)</vt:lpstr>
      <vt:lpstr>Non-deterministic Finite Automata (NFA)</vt:lpstr>
      <vt:lpstr>How to use an NFA?</vt:lpstr>
      <vt:lpstr>NFA for strings containing 01</vt:lpstr>
      <vt:lpstr>What is an “error state”?</vt:lpstr>
      <vt:lpstr>Example #2</vt:lpstr>
      <vt:lpstr>Extension of δ to NFA Paths</vt:lpstr>
      <vt:lpstr>Language of an NFA</vt:lpstr>
      <vt:lpstr>Advantages &amp; Caveats for NFA</vt:lpstr>
      <vt:lpstr>Technologies for NFAs</vt:lpstr>
      <vt:lpstr>Differences: DFA vs. NFA</vt:lpstr>
      <vt:lpstr>Summary</vt:lpstr>
    </vt:vector>
  </TitlesOfParts>
  <Company>Office 2004 ananth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 S 223: Advanced Data Structures</dc:title>
  <dc:creator>Office 2004 ananth</dc:creator>
  <cp:lastModifiedBy>Emad Alsuwat</cp:lastModifiedBy>
  <cp:revision>455</cp:revision>
  <cp:lastPrinted>2007-08-15T03:01:31Z</cp:lastPrinted>
  <dcterms:created xsi:type="dcterms:W3CDTF">2007-08-14T22:08:29Z</dcterms:created>
  <dcterms:modified xsi:type="dcterms:W3CDTF">2025-10-15T22:00:40Z</dcterms:modified>
</cp:coreProperties>
</file>