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7" r:id="rId3"/>
    <p:sldId id="298" r:id="rId4"/>
    <p:sldId id="299" r:id="rId5"/>
    <p:sldId id="300" r:id="rId6"/>
    <p:sldId id="315" r:id="rId7"/>
    <p:sldId id="301" r:id="rId8"/>
    <p:sldId id="302" r:id="rId9"/>
    <p:sldId id="305" r:id="rId10"/>
    <p:sldId id="317" r:id="rId11"/>
    <p:sldId id="306" r:id="rId12"/>
    <p:sldId id="307" r:id="rId13"/>
    <p:sldId id="318" r:id="rId14"/>
    <p:sldId id="321" r:id="rId15"/>
    <p:sldId id="311" r:id="rId16"/>
    <p:sldId id="310" r:id="rId17"/>
    <p:sldId id="319" r:id="rId18"/>
    <p:sldId id="320" r:id="rId19"/>
    <p:sldId id="312" r:id="rId2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8000"/>
    <a:srgbClr val="CC34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A4A47A-9009-4B24-A5D6-14E1489DD0FC}" v="1" dt="2025-10-15T21:58:51.2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28" autoAdjust="0"/>
    <p:restoredTop sz="94667" autoAdjust="0"/>
  </p:normalViewPr>
  <p:slideViewPr>
    <p:cSldViewPr>
      <p:cViewPr varScale="1">
        <p:scale>
          <a:sx n="70" d="100"/>
          <a:sy n="70" d="100"/>
        </p:scale>
        <p:origin x="148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2488" y="-12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d Alsuwat" userId="4d685af158c72bc1" providerId="LiveId" clId="{923E3472-4856-46A5-A215-5DB28FDF05D7}"/>
    <pc:docChg chg="delSld modSld">
      <pc:chgData name="Emad Alsuwat" userId="4d685af158c72bc1" providerId="LiveId" clId="{923E3472-4856-46A5-A215-5DB28FDF05D7}" dt="2025-10-15T22:01:05.839" v="2" actId="20577"/>
      <pc:docMkLst>
        <pc:docMk/>
      </pc:docMkLst>
      <pc:sldChg chg="modSp">
        <pc:chgData name="Emad Alsuwat" userId="4d685af158c72bc1" providerId="LiveId" clId="{923E3472-4856-46A5-A215-5DB28FDF05D7}" dt="2025-10-15T21:58:51.240" v="1"/>
        <pc:sldMkLst>
          <pc:docMk/>
          <pc:sldMk cId="0" sldId="256"/>
        </pc:sldMkLst>
        <pc:spChg chg="mod">
          <ac:chgData name="Emad Alsuwat" userId="4d685af158c72bc1" providerId="LiveId" clId="{923E3472-4856-46A5-A215-5DB28FDF05D7}" dt="2025-10-15T21:58:51.240" v="1"/>
          <ac:spMkLst>
            <pc:docMk/>
            <pc:sldMk cId="0" sldId="256"/>
            <ac:spMk id="3075" creationId="{00000000-0000-0000-0000-000000000000}"/>
          </ac:spMkLst>
        </pc:spChg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77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78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79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0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1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2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3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5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6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7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8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89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90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92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93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95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296"/>
        </pc:sldMkLst>
      </pc:sldChg>
      <pc:sldChg chg="modSp mod">
        <pc:chgData name="Emad Alsuwat" userId="4d685af158c72bc1" providerId="LiveId" clId="{923E3472-4856-46A5-A215-5DB28FDF05D7}" dt="2025-10-15T22:01:05.839" v="2" actId="20577"/>
        <pc:sldMkLst>
          <pc:docMk/>
          <pc:sldMk cId="0" sldId="312"/>
        </pc:sldMkLst>
        <pc:spChg chg="mod">
          <ac:chgData name="Emad Alsuwat" userId="4d685af158c72bc1" providerId="LiveId" clId="{923E3472-4856-46A5-A215-5DB28FDF05D7}" dt="2025-10-15T22:01:05.839" v="2" actId="20577"/>
          <ac:spMkLst>
            <pc:docMk/>
            <pc:sldMk cId="0" sldId="312"/>
            <ac:spMk id="43012" creationId="{00000000-0000-0000-0000-000000000000}"/>
          </ac:spMkLst>
        </pc:spChg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313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314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316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322"/>
        </pc:sldMkLst>
      </pc:sldChg>
      <pc:sldChg chg="del">
        <pc:chgData name="Emad Alsuwat" userId="4d685af158c72bc1" providerId="LiveId" clId="{923E3472-4856-46A5-A215-5DB28FDF05D7}" dt="2025-10-15T21:58:36.871" v="0" actId="47"/>
        <pc:sldMkLst>
          <pc:docMk/>
          <pc:sldMk cId="0" sldId="32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4AE973B-0377-4451-A2DF-533322CAF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0BA555B-282E-485F-A77C-9BAF363D8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091108-3184-47D8-A83A-21E983D5F73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50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57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57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AA92DC-8BA5-4C29-BF54-330D373C81D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57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68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68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820E45-6572-4EF2-9C08-A4EE7D7AD0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68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78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78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BCFA1C-09DD-475E-BE30-C7D88049636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78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88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88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A655D8-9BA0-44F4-BF46-611F7079EAA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88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98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98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3A4D62-3487-4344-AEA4-0326C138F58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98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808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809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91BBBD-D9E1-4729-A2BE-A6605E63D32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09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819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8D8C3C-9077-49AC-A3B0-E0DD43FF45A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19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829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829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52EB5-EE69-4B5D-83C6-1053E996A5A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29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839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839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BB4E61-19E0-46E6-94B5-C6C3100C0D9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39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675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675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13BDC9-35CC-4227-8E85-68C1BB9DD09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75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686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686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F6F6E-0A39-4EC5-B40C-2EA08B5B4C1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86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696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696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DFE3DF-53BA-4BDC-BBBC-AFC0E6BAF7B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96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06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06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0CA192-230E-44FA-B191-2D6813545FB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06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16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16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6374A5-38EA-46F7-A411-F7FB39EDC0F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16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27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27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47B429-517F-41C3-9175-F3BCFAF56D8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27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F6DC82-715C-49B1-9F47-ADA978A297B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37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Cpt S 317: Spring 2009</a:t>
            </a:r>
          </a:p>
        </p:txBody>
      </p:sp>
      <p:sp>
        <p:nvSpPr>
          <p:cNvPr id="747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School of EECS, WSU</a:t>
            </a:r>
          </a:p>
        </p:txBody>
      </p:sp>
      <p:sp>
        <p:nvSpPr>
          <p:cNvPr id="747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63B8D-7BE2-49DC-A5CB-BBCFE9B9836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47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CB0EAA8-47DF-419E-A3F8-C4691CE14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6A344-033C-46C0-8980-B9EC6465B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6E8CA-37C0-4137-AFED-FD2A166A5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2E058-F757-4588-BC2F-782E0DD4C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56436-394B-4D7A-A36A-5FE242289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CA52E-33C9-45ED-A83D-384BCC550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BA934-7FFC-4074-83A2-29BB25222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DCEAA-E668-4164-89E8-C38A13886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D9A68-9E93-4CE4-BF60-830A5A7CEF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9A5A2-8727-41EB-91BA-AD36E28FB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92867-67A2-4027-AE3A-4CB6DDA335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973CD-7D57-41B7-9267-A88E38610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9B85A-8FCC-4B4C-A598-AED62856C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5F33514-CFC3-4696-A3F3-020F97877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8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8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8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9C0D00-A90E-4491-8B8A-316D35EF5C4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Equivalence of DFA &amp; NFA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/>
            <a:r>
              <a:rPr lang="en-US" dirty="0"/>
              <a:t>Reading: Chapter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few subtle properties of DFAs and NFAs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>
                <a:solidFill>
                  <a:schemeClr val="tx2"/>
                </a:solidFill>
              </a:rPr>
              <a:t>The machine never really terminates. </a:t>
            </a:r>
          </a:p>
          <a:p>
            <a:pPr lvl="1"/>
            <a:r>
              <a:rPr lang="en-US" sz="2000">
                <a:solidFill>
                  <a:schemeClr val="tx2"/>
                </a:solidFill>
              </a:rPr>
              <a:t>It is always waiting for the next input symbol or making transitions.</a:t>
            </a:r>
          </a:p>
          <a:p>
            <a:r>
              <a:rPr lang="en-US" sz="2000">
                <a:solidFill>
                  <a:srgbClr val="FF0000"/>
                </a:solidFill>
              </a:rPr>
              <a:t>The machine decides when to </a:t>
            </a:r>
            <a:r>
              <a:rPr lang="en-US" sz="2000" u="sng">
                <a:solidFill>
                  <a:srgbClr val="FF0000"/>
                </a:solidFill>
              </a:rPr>
              <a:t>consume</a:t>
            </a:r>
            <a:r>
              <a:rPr lang="en-US" sz="2000">
                <a:solidFill>
                  <a:srgbClr val="FF0000"/>
                </a:solidFill>
              </a:rPr>
              <a:t> the next symbol from the input and when to </a:t>
            </a:r>
            <a:r>
              <a:rPr lang="en-US" sz="2000" u="sng">
                <a:solidFill>
                  <a:srgbClr val="FF0000"/>
                </a:solidFill>
              </a:rPr>
              <a:t>ignore</a:t>
            </a:r>
            <a:r>
              <a:rPr lang="en-US" sz="2000">
                <a:solidFill>
                  <a:srgbClr val="FF0000"/>
                </a:solidFill>
              </a:rPr>
              <a:t> it.</a:t>
            </a:r>
          </a:p>
          <a:p>
            <a:pPr lvl="1"/>
            <a:r>
              <a:rPr lang="en-US" sz="2000">
                <a:solidFill>
                  <a:srgbClr val="FF0000"/>
                </a:solidFill>
              </a:rPr>
              <a:t>(but the machine can never </a:t>
            </a:r>
            <a:r>
              <a:rPr lang="en-US" sz="2000" u="sng">
                <a:solidFill>
                  <a:srgbClr val="FF0000"/>
                </a:solidFill>
              </a:rPr>
              <a:t>skip </a:t>
            </a:r>
            <a:r>
              <a:rPr lang="en-US" sz="2000">
                <a:solidFill>
                  <a:srgbClr val="FF0000"/>
                </a:solidFill>
              </a:rPr>
              <a:t>a symbol)</a:t>
            </a:r>
          </a:p>
          <a:p>
            <a:r>
              <a:rPr lang="en-US" sz="2000">
                <a:solidFill>
                  <a:srgbClr val="7030A0"/>
                </a:solidFill>
              </a:rPr>
              <a:t>=&gt; A transition can happen even </a:t>
            </a:r>
            <a:r>
              <a:rPr lang="en-US" sz="2000" i="1">
                <a:solidFill>
                  <a:srgbClr val="7030A0"/>
                </a:solidFill>
              </a:rPr>
              <a:t>without </a:t>
            </a:r>
            <a:r>
              <a:rPr lang="en-US" sz="2000">
                <a:solidFill>
                  <a:srgbClr val="7030A0"/>
                </a:solidFill>
              </a:rPr>
              <a:t>really consuming an input symbol (think of consuming </a:t>
            </a:r>
            <a:r>
              <a:rPr lang="en-US" sz="2000">
                <a:solidFill>
                  <a:srgbClr val="7030A0"/>
                </a:solidFill>
                <a:sym typeface="Symbol" pitchFamily="28" charset="2"/>
              </a:rPr>
              <a:t> as a free token) – if this happens, then it becomes an -NFA (see next few slides).</a:t>
            </a:r>
          </a:p>
          <a:p>
            <a:r>
              <a:rPr lang="en-US" sz="2000">
                <a:solidFill>
                  <a:srgbClr val="C00000"/>
                </a:solidFill>
                <a:sym typeface="Symbol" pitchFamily="28" charset="2"/>
              </a:rPr>
              <a:t>A single transition </a:t>
            </a:r>
            <a:r>
              <a:rPr lang="en-US" sz="2000" i="1">
                <a:solidFill>
                  <a:srgbClr val="C00000"/>
                </a:solidFill>
                <a:sym typeface="Symbol" pitchFamily="28" charset="2"/>
              </a:rPr>
              <a:t>cannot</a:t>
            </a:r>
            <a:r>
              <a:rPr lang="en-US" sz="2000">
                <a:solidFill>
                  <a:srgbClr val="C00000"/>
                </a:solidFill>
                <a:sym typeface="Symbol" pitchFamily="28" charset="2"/>
              </a:rPr>
              <a:t> consume more than one (non</a:t>
            </a:r>
            <a:r>
              <a:rPr lang="en-US" sz="2000">
                <a:solidFill>
                  <a:srgbClr val="7030A0"/>
                </a:solidFill>
                <a:sym typeface="Symbol" pitchFamily="28" charset="2"/>
              </a:rPr>
              <a:t>-) </a:t>
            </a:r>
            <a:r>
              <a:rPr lang="en-US" sz="2000">
                <a:solidFill>
                  <a:srgbClr val="C00000"/>
                </a:solidFill>
                <a:sym typeface="Symbol" pitchFamily="28" charset="2"/>
              </a:rPr>
              <a:t>symbol.</a:t>
            </a:r>
            <a:endParaRPr lang="en-US" sz="2000">
              <a:solidFill>
                <a:srgbClr val="C00000"/>
              </a:solidFill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15AD06-0C64-4C18-BF59-967630FA9AB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EBC795-D03D-4601-9A0A-294655918D3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FA with </a:t>
            </a:r>
            <a:r>
              <a:rPr lang="en-US">
                <a:sym typeface="Symbol" pitchFamily="28" charset="2"/>
              </a:rPr>
              <a:t></a:t>
            </a:r>
            <a:r>
              <a:rPr lang="en-US"/>
              <a:t>-Transitions 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We can allow </a:t>
            </a:r>
            <a:r>
              <a:rPr lang="en-US" sz="2800" u="sng" dirty="0"/>
              <a:t>explicit</a:t>
            </a:r>
            <a:r>
              <a:rPr lang="en-US" sz="2800" dirty="0"/>
              <a:t> </a:t>
            </a:r>
            <a:r>
              <a:rPr lang="en-US" sz="2800" dirty="0">
                <a:sym typeface="Symbol" pitchFamily="28" charset="2"/>
              </a:rPr>
              <a:t></a:t>
            </a:r>
            <a:r>
              <a:rPr lang="en-US" sz="2800" dirty="0"/>
              <a:t>-transitions in finite automata</a:t>
            </a:r>
          </a:p>
          <a:p>
            <a:pPr lvl="1" eaLnBrk="1" hangingPunct="1"/>
            <a:r>
              <a:rPr lang="en-US" sz="2400" dirty="0"/>
              <a:t>i.e., a transition from one state to another state without consuming any additional input symbol </a:t>
            </a:r>
          </a:p>
          <a:p>
            <a:pPr lvl="1" eaLnBrk="1" hangingPunct="1"/>
            <a:r>
              <a:rPr lang="en-US" sz="2400" dirty="0"/>
              <a:t>Explicit </a:t>
            </a:r>
            <a:r>
              <a:rPr lang="en-US" sz="2400" dirty="0">
                <a:sym typeface="Symbol" pitchFamily="28" charset="2"/>
              </a:rPr>
              <a:t></a:t>
            </a:r>
            <a:r>
              <a:rPr lang="en-US" sz="2400" dirty="0"/>
              <a:t>-transitions between different states introduce non-determinism.</a:t>
            </a:r>
          </a:p>
          <a:p>
            <a:pPr lvl="1" eaLnBrk="1" hangingPunct="1"/>
            <a:r>
              <a:rPr lang="en-US" sz="2400" dirty="0"/>
              <a:t>Makes it easier sometimes to construct NFAs</a:t>
            </a:r>
          </a:p>
          <a:p>
            <a:pPr eaLnBrk="1" hangingPunct="1">
              <a:buFont typeface="Wingdings" pitchFamily="28" charset="2"/>
              <a:buNone/>
            </a:pPr>
            <a:r>
              <a:rPr lang="en-US" sz="2800" b="1" i="1" u="sng" dirty="0">
                <a:sym typeface="Symbol" pitchFamily="28" charset="2"/>
              </a:rPr>
              <a:t>Definition:</a:t>
            </a:r>
            <a:r>
              <a:rPr lang="en-US" sz="2800" b="1" i="1" dirty="0">
                <a:sym typeface="Symbol" pitchFamily="28" charset="2"/>
              </a:rPr>
              <a:t> </a:t>
            </a:r>
            <a:r>
              <a:rPr lang="en-US" sz="2800" b="1" i="1" dirty="0"/>
              <a:t> -NFAs are those NFAs with at least one explicit </a:t>
            </a:r>
            <a:r>
              <a:rPr lang="en-US" sz="2800" b="1" i="1" dirty="0">
                <a:sym typeface="Symbol" pitchFamily="28" charset="2"/>
              </a:rPr>
              <a:t></a:t>
            </a:r>
            <a:r>
              <a:rPr lang="en-US" sz="2800" b="1" i="1" dirty="0"/>
              <a:t>-transition defined.</a:t>
            </a:r>
            <a:endParaRPr lang="en-US" sz="2800" b="1" i="1" dirty="0">
              <a:sym typeface="Symbol" pitchFamily="28" charset="2"/>
            </a:endParaRPr>
          </a:p>
          <a:p>
            <a:pPr eaLnBrk="1" hangingPunct="1"/>
            <a:r>
              <a:rPr lang="en-US" sz="2800" dirty="0">
                <a:sym typeface="Symbol" pitchFamily="28" charset="2"/>
              </a:rPr>
              <a:t></a:t>
            </a:r>
            <a:r>
              <a:rPr lang="en-US" sz="2800" dirty="0"/>
              <a:t> -NFAs have one more column in their transition table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1FAE72-7948-4FC4-908F-D4C93EBD550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of an </a:t>
            </a:r>
            <a:r>
              <a:rPr lang="en-US">
                <a:sym typeface="Symbol" pitchFamily="28" charset="2"/>
              </a:rPr>
              <a:t></a:t>
            </a:r>
            <a:r>
              <a:rPr lang="en-US"/>
              <a:t>-NFA</a:t>
            </a:r>
          </a:p>
        </p:txBody>
      </p:sp>
      <p:sp>
        <p:nvSpPr>
          <p:cNvPr id="35844" name="Text Box 25"/>
          <p:cNvSpPr txBox="1">
            <a:spLocks noChangeArrowheads="1"/>
          </p:cNvSpPr>
          <p:nvPr/>
        </p:nvSpPr>
        <p:spPr bwMode="auto">
          <a:xfrm>
            <a:off x="746125" y="2105025"/>
            <a:ext cx="6978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L = {w | w is empty, </a:t>
            </a:r>
            <a:r>
              <a:rPr lang="en-US" u="sng">
                <a:solidFill>
                  <a:schemeClr val="folHlink"/>
                </a:solidFill>
              </a:rPr>
              <a:t>or</a:t>
            </a:r>
            <a:r>
              <a:rPr lang="en-US">
                <a:solidFill>
                  <a:schemeClr val="folHlink"/>
                </a:solidFill>
              </a:rPr>
              <a:t> if non-empty will end in 01}</a:t>
            </a:r>
          </a:p>
        </p:txBody>
      </p:sp>
      <p:graphicFrame>
        <p:nvGraphicFramePr>
          <p:cNvPr id="141451" name="Group 139"/>
          <p:cNvGraphicFramePr>
            <a:graphicFrameLocks noGrp="1"/>
          </p:cNvGraphicFramePr>
          <p:nvPr/>
        </p:nvGraphicFramePr>
        <p:xfrm>
          <a:off x="838200" y="4876800"/>
          <a:ext cx="2946400" cy="1737360"/>
        </p:xfrm>
        <a:graphic>
          <a:graphicData uri="http://schemas.openxmlformats.org/drawingml/2006/table">
            <a:tbl>
              <a:tblPr/>
              <a:tblGrid>
                <a:gridCol w="73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E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28" charset="2"/>
                        </a:rPr>
                        <a:t>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2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*q’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{q’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1395" name="Line 83"/>
          <p:cNvSpPr>
            <a:spLocks noChangeShapeType="1"/>
          </p:cNvSpPr>
          <p:nvPr/>
        </p:nvSpPr>
        <p:spPr bwMode="auto">
          <a:xfrm>
            <a:off x="533400" y="5486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41"/>
          <p:cNvGrpSpPr>
            <a:grpSpLocks/>
          </p:cNvGrpSpPr>
          <p:nvPr/>
        </p:nvGrpSpPr>
        <p:grpSpPr bwMode="auto">
          <a:xfrm>
            <a:off x="3581400" y="5272088"/>
            <a:ext cx="1666875" cy="747712"/>
            <a:chOff x="2256" y="3321"/>
            <a:chExt cx="1050" cy="471"/>
          </a:xfrm>
        </p:grpSpPr>
        <p:sp>
          <p:nvSpPr>
            <p:cNvPr id="35903" name="Text Box 81"/>
            <p:cNvSpPr txBox="1">
              <a:spLocks noChangeArrowheads="1"/>
            </p:cNvSpPr>
            <p:nvPr/>
          </p:nvSpPr>
          <p:spPr bwMode="auto">
            <a:xfrm>
              <a:off x="2534" y="3321"/>
              <a:ext cx="772" cy="19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ECLOSE(q’</a:t>
              </a:r>
              <a:r>
                <a:rPr lang="en-US" sz="1400" baseline="-25000"/>
                <a:t>0</a:t>
              </a:r>
              <a:r>
                <a:rPr lang="en-US" sz="1400"/>
                <a:t>)</a:t>
              </a:r>
            </a:p>
          </p:txBody>
        </p:sp>
        <p:sp>
          <p:nvSpPr>
            <p:cNvPr id="35904" name="Text Box 82"/>
            <p:cNvSpPr txBox="1">
              <a:spLocks noChangeArrowheads="1"/>
            </p:cNvSpPr>
            <p:nvPr/>
          </p:nvSpPr>
          <p:spPr bwMode="auto">
            <a:xfrm>
              <a:off x="2544" y="3600"/>
              <a:ext cx="747" cy="19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ECLOSE(q</a:t>
              </a:r>
              <a:r>
                <a:rPr lang="en-US" sz="1400" baseline="-25000"/>
                <a:t>0</a:t>
              </a:r>
              <a:r>
                <a:rPr lang="en-US" sz="1400"/>
                <a:t>)</a:t>
              </a:r>
            </a:p>
          </p:txBody>
        </p:sp>
        <p:sp>
          <p:nvSpPr>
            <p:cNvPr id="35905" name="Line 84"/>
            <p:cNvSpPr>
              <a:spLocks noChangeShapeType="1"/>
            </p:cNvSpPr>
            <p:nvPr/>
          </p:nvSpPr>
          <p:spPr bwMode="auto">
            <a:xfrm flipH="1">
              <a:off x="2304" y="3456"/>
              <a:ext cx="24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06" name="Line 85"/>
            <p:cNvSpPr>
              <a:spLocks noChangeShapeType="1"/>
            </p:cNvSpPr>
            <p:nvPr/>
          </p:nvSpPr>
          <p:spPr bwMode="auto">
            <a:xfrm flipH="1">
              <a:off x="2256" y="369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1399" name="Rectangle 87"/>
          <p:cNvSpPr>
            <a:spLocks noGrp="1" noChangeArrowheads="1"/>
          </p:cNvSpPr>
          <p:nvPr>
            <p:ph type="body" sz="half" idx="2"/>
          </p:nvPr>
        </p:nvSpPr>
        <p:spPr>
          <a:xfrm>
            <a:off x="5145088" y="2895600"/>
            <a:ext cx="3810000" cy="4114800"/>
          </a:xfrm>
        </p:spPr>
        <p:txBody>
          <a:bodyPr/>
          <a:lstStyle/>
          <a:p>
            <a:pPr eaLnBrk="1" hangingPunct="1"/>
            <a:r>
              <a:rPr lang="en-US" sz="2800">
                <a:sym typeface="Symbol" pitchFamily="28" charset="2"/>
              </a:rPr>
              <a:t></a:t>
            </a:r>
            <a:r>
              <a:rPr lang="en-US" sz="2400"/>
              <a:t>-closure of a state q, </a:t>
            </a:r>
            <a:r>
              <a:rPr lang="en-US" sz="2400" b="1" i="1">
                <a:solidFill>
                  <a:schemeClr val="hlink"/>
                </a:solidFill>
              </a:rPr>
              <a:t>ECLOSE(q)</a:t>
            </a:r>
            <a:r>
              <a:rPr lang="en-US" sz="2400"/>
              <a:t>, is the set of all states (including itself) that can be </a:t>
            </a:r>
            <a:r>
              <a:rPr lang="en-US" sz="2400" i="1"/>
              <a:t>reached </a:t>
            </a:r>
            <a:r>
              <a:rPr lang="en-US" sz="2400"/>
              <a:t>from q by repeatedly making an arbitrary number of </a:t>
            </a:r>
            <a:r>
              <a:rPr lang="en-US" sz="2800">
                <a:sym typeface="Symbol" pitchFamily="28" charset="2"/>
              </a:rPr>
              <a:t></a:t>
            </a:r>
            <a:r>
              <a:rPr lang="en-US" sz="2400"/>
              <a:t>-transitions.  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28600" y="3976688"/>
            <a:ext cx="914400" cy="366712"/>
            <a:chOff x="228600" y="3976688"/>
            <a:chExt cx="914400" cy="366713"/>
          </a:xfrm>
        </p:grpSpPr>
        <p:sp>
          <p:nvSpPr>
            <p:cNvPr id="35901" name="Line 6"/>
            <p:cNvSpPr>
              <a:spLocks noChangeShapeType="1"/>
            </p:cNvSpPr>
            <p:nvPr/>
          </p:nvSpPr>
          <p:spPr bwMode="auto">
            <a:xfrm>
              <a:off x="533400" y="428625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2" name="Text Box 7"/>
            <p:cNvSpPr txBox="1">
              <a:spLocks noChangeArrowheads="1"/>
            </p:cNvSpPr>
            <p:nvPr/>
          </p:nvSpPr>
          <p:spPr bwMode="auto">
            <a:xfrm>
              <a:off x="228600" y="3976688"/>
              <a:ext cx="628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start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447800" y="2625725"/>
            <a:ext cx="2667000" cy="1184275"/>
            <a:chOff x="1447800" y="2625725"/>
            <a:chExt cx="2667000" cy="1184275"/>
          </a:xfrm>
        </p:grpSpPr>
        <p:sp>
          <p:nvSpPr>
            <p:cNvPr id="35891" name="Oval 5"/>
            <p:cNvSpPr>
              <a:spLocks noChangeArrowheads="1"/>
            </p:cNvSpPr>
            <p:nvPr/>
          </p:nvSpPr>
          <p:spPr bwMode="auto">
            <a:xfrm>
              <a:off x="1600200" y="3276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</a:t>
              </a:r>
              <a:r>
                <a:rPr lang="en-US" sz="1800" baseline="-25000"/>
                <a:t>0</a:t>
              </a:r>
            </a:p>
          </p:txBody>
        </p:sp>
        <p:sp>
          <p:nvSpPr>
            <p:cNvPr id="35892" name="Line 9"/>
            <p:cNvSpPr>
              <a:spLocks noChangeShapeType="1"/>
            </p:cNvSpPr>
            <p:nvPr/>
          </p:nvSpPr>
          <p:spPr bwMode="auto">
            <a:xfrm>
              <a:off x="2057400" y="35052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3" name="Oval 10"/>
            <p:cNvSpPr>
              <a:spLocks noChangeArrowheads="1"/>
            </p:cNvSpPr>
            <p:nvPr/>
          </p:nvSpPr>
          <p:spPr bwMode="auto">
            <a:xfrm>
              <a:off x="2590800" y="3276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</a:t>
              </a:r>
              <a:r>
                <a:rPr lang="en-US" sz="1800" baseline="-25000"/>
                <a:t>1</a:t>
              </a:r>
            </a:p>
          </p:txBody>
        </p:sp>
        <p:sp>
          <p:nvSpPr>
            <p:cNvPr id="35894" name="Text Box 11"/>
            <p:cNvSpPr txBox="1">
              <a:spLocks noChangeArrowheads="1"/>
            </p:cNvSpPr>
            <p:nvPr/>
          </p:nvSpPr>
          <p:spPr bwMode="auto">
            <a:xfrm>
              <a:off x="2117725" y="3159125"/>
              <a:ext cx="3111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0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5895" name="Freeform 12"/>
            <p:cNvSpPr>
              <a:spLocks/>
            </p:cNvSpPr>
            <p:nvPr/>
          </p:nvSpPr>
          <p:spPr bwMode="auto">
            <a:xfrm>
              <a:off x="1574800" y="2959100"/>
              <a:ext cx="419100" cy="317500"/>
            </a:xfrm>
            <a:custGeom>
              <a:avLst/>
              <a:gdLst>
                <a:gd name="T0" fmla="*/ 2147483647 w 264"/>
                <a:gd name="T1" fmla="*/ 2147483647 h 200"/>
                <a:gd name="T2" fmla="*/ 2147483647 w 264"/>
                <a:gd name="T3" fmla="*/ 2147483647 h 200"/>
                <a:gd name="T4" fmla="*/ 2147483647 w 264"/>
                <a:gd name="T5" fmla="*/ 2147483647 h 200"/>
                <a:gd name="T6" fmla="*/ 2147483647 w 264"/>
                <a:gd name="T7" fmla="*/ 2147483647 h 200"/>
                <a:gd name="T8" fmla="*/ 2147483647 w 264"/>
                <a:gd name="T9" fmla="*/ 2147483647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4"/>
                <a:gd name="T16" fmla="*/ 0 h 200"/>
                <a:gd name="T17" fmla="*/ 264 w 264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4" h="200">
                  <a:moveTo>
                    <a:pt x="64" y="200"/>
                  </a:moveTo>
                  <a:cubicBezTo>
                    <a:pt x="32" y="144"/>
                    <a:pt x="0" y="88"/>
                    <a:pt x="16" y="56"/>
                  </a:cubicBezTo>
                  <a:cubicBezTo>
                    <a:pt x="32" y="24"/>
                    <a:pt x="120" y="0"/>
                    <a:pt x="160" y="8"/>
                  </a:cubicBezTo>
                  <a:cubicBezTo>
                    <a:pt x="200" y="16"/>
                    <a:pt x="248" y="72"/>
                    <a:pt x="256" y="104"/>
                  </a:cubicBezTo>
                  <a:cubicBezTo>
                    <a:pt x="264" y="136"/>
                    <a:pt x="236" y="168"/>
                    <a:pt x="208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96" name="Text Box 13"/>
            <p:cNvSpPr txBox="1">
              <a:spLocks noChangeArrowheads="1"/>
            </p:cNvSpPr>
            <p:nvPr/>
          </p:nvSpPr>
          <p:spPr bwMode="auto">
            <a:xfrm>
              <a:off x="1447800" y="2625725"/>
              <a:ext cx="501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0,1</a:t>
              </a:r>
            </a:p>
          </p:txBody>
        </p:sp>
        <p:sp>
          <p:nvSpPr>
            <p:cNvPr id="35897" name="Text Box 18"/>
            <p:cNvSpPr txBox="1">
              <a:spLocks noChangeArrowheads="1"/>
            </p:cNvSpPr>
            <p:nvPr/>
          </p:nvSpPr>
          <p:spPr bwMode="auto">
            <a:xfrm>
              <a:off x="3048000" y="3162300"/>
              <a:ext cx="3111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1</a:t>
              </a:r>
            </a:p>
          </p:txBody>
        </p:sp>
        <p:sp>
          <p:nvSpPr>
            <p:cNvPr id="35898" name="Oval 19"/>
            <p:cNvSpPr>
              <a:spLocks noChangeArrowheads="1"/>
            </p:cNvSpPr>
            <p:nvPr/>
          </p:nvSpPr>
          <p:spPr bwMode="auto">
            <a:xfrm>
              <a:off x="3581400" y="3276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</a:t>
              </a:r>
              <a:r>
                <a:rPr lang="en-US" sz="1800" baseline="-25000"/>
                <a:t>2</a:t>
              </a:r>
            </a:p>
          </p:txBody>
        </p:sp>
        <p:sp>
          <p:nvSpPr>
            <p:cNvPr id="35899" name="Line 20"/>
            <p:cNvSpPr>
              <a:spLocks noChangeShapeType="1"/>
            </p:cNvSpPr>
            <p:nvPr/>
          </p:nvSpPr>
          <p:spPr bwMode="auto">
            <a:xfrm>
              <a:off x="3048000" y="35052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900" name="Oval 22"/>
            <p:cNvSpPr>
              <a:spLocks noChangeArrowheads="1"/>
            </p:cNvSpPr>
            <p:nvPr/>
          </p:nvSpPr>
          <p:spPr bwMode="auto">
            <a:xfrm>
              <a:off x="3505200" y="3200400"/>
              <a:ext cx="609600" cy="6096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1143000" y="3595688"/>
            <a:ext cx="609600" cy="976312"/>
            <a:chOff x="1143000" y="3595688"/>
            <a:chExt cx="609600" cy="976312"/>
          </a:xfrm>
        </p:grpSpPr>
        <p:sp>
          <p:nvSpPr>
            <p:cNvPr id="35887" name="Oval 90"/>
            <p:cNvSpPr>
              <a:spLocks noChangeArrowheads="1"/>
            </p:cNvSpPr>
            <p:nvPr/>
          </p:nvSpPr>
          <p:spPr bwMode="auto">
            <a:xfrm>
              <a:off x="1219200" y="4038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q’</a:t>
              </a:r>
              <a:r>
                <a:rPr lang="en-US" sz="1800" baseline="-25000"/>
                <a:t>0</a:t>
              </a:r>
            </a:p>
          </p:txBody>
        </p:sp>
        <p:sp>
          <p:nvSpPr>
            <p:cNvPr id="35888" name="Oval 91"/>
            <p:cNvSpPr>
              <a:spLocks noChangeArrowheads="1"/>
            </p:cNvSpPr>
            <p:nvPr/>
          </p:nvSpPr>
          <p:spPr bwMode="auto">
            <a:xfrm>
              <a:off x="1143000" y="3962400"/>
              <a:ext cx="609600" cy="6096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9" name="Line 92"/>
            <p:cNvSpPr>
              <a:spLocks noChangeShapeType="1"/>
            </p:cNvSpPr>
            <p:nvPr/>
          </p:nvSpPr>
          <p:spPr bwMode="auto">
            <a:xfrm flipV="1">
              <a:off x="1447800" y="37338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90" name="Text Box 93"/>
            <p:cNvSpPr txBox="1">
              <a:spLocks noChangeArrowheads="1"/>
            </p:cNvSpPr>
            <p:nvPr/>
          </p:nvSpPr>
          <p:spPr bwMode="auto">
            <a:xfrm>
              <a:off x="1219200" y="3595688"/>
              <a:ext cx="2857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</a:t>
              </a:r>
              <a:endParaRPr lang="en-US" sz="1800">
                <a:solidFill>
                  <a:schemeClr val="hlink"/>
                </a:solidFill>
              </a:endParaRPr>
            </a:p>
          </p:txBody>
        </p:sp>
      </p:grpSp>
      <p:sp>
        <p:nvSpPr>
          <p:cNvPr id="35881" name="TextBox 29"/>
          <p:cNvSpPr txBox="1">
            <a:spLocks noChangeArrowheads="1"/>
          </p:cNvSpPr>
          <p:nvPr/>
        </p:nvSpPr>
        <p:spPr bwMode="auto">
          <a:xfrm>
            <a:off x="4343400" y="6477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6" name="Group 141"/>
          <p:cNvGrpSpPr>
            <a:grpSpLocks/>
          </p:cNvGrpSpPr>
          <p:nvPr/>
        </p:nvGrpSpPr>
        <p:grpSpPr bwMode="auto">
          <a:xfrm>
            <a:off x="3581400" y="5957888"/>
            <a:ext cx="1681163" cy="750887"/>
            <a:chOff x="2256" y="3321"/>
            <a:chExt cx="1059" cy="473"/>
          </a:xfrm>
        </p:grpSpPr>
        <p:sp>
          <p:nvSpPr>
            <p:cNvPr id="35883" name="Text Box 81"/>
            <p:cNvSpPr txBox="1">
              <a:spLocks noChangeArrowheads="1"/>
            </p:cNvSpPr>
            <p:nvPr/>
          </p:nvSpPr>
          <p:spPr bwMode="auto">
            <a:xfrm>
              <a:off x="2534" y="3321"/>
              <a:ext cx="781" cy="194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ECLOSE(q</a:t>
              </a:r>
              <a:r>
                <a:rPr lang="en-US" sz="1400" baseline="-25000"/>
                <a:t>1</a:t>
              </a:r>
              <a:r>
                <a:rPr lang="en-US" sz="1400"/>
                <a:t>)</a:t>
              </a:r>
            </a:p>
          </p:txBody>
        </p:sp>
        <p:sp>
          <p:nvSpPr>
            <p:cNvPr id="35884" name="Text Box 82"/>
            <p:cNvSpPr txBox="1">
              <a:spLocks noChangeArrowheads="1"/>
            </p:cNvSpPr>
            <p:nvPr/>
          </p:nvSpPr>
          <p:spPr bwMode="auto">
            <a:xfrm>
              <a:off x="2544" y="3600"/>
              <a:ext cx="756" cy="194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ECLOSE(q</a:t>
              </a:r>
              <a:r>
                <a:rPr lang="en-US" sz="1400" baseline="-25000"/>
                <a:t>2</a:t>
              </a:r>
              <a:r>
                <a:rPr lang="en-US" sz="1400"/>
                <a:t>)</a:t>
              </a:r>
            </a:p>
          </p:txBody>
        </p:sp>
        <p:sp>
          <p:nvSpPr>
            <p:cNvPr id="35885" name="Line 84"/>
            <p:cNvSpPr>
              <a:spLocks noChangeShapeType="1"/>
            </p:cNvSpPr>
            <p:nvPr/>
          </p:nvSpPr>
          <p:spPr bwMode="auto">
            <a:xfrm flipH="1">
              <a:off x="2304" y="3456"/>
              <a:ext cx="24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86" name="Line 85"/>
            <p:cNvSpPr>
              <a:spLocks noChangeShapeType="1"/>
            </p:cNvSpPr>
            <p:nvPr/>
          </p:nvSpPr>
          <p:spPr bwMode="auto">
            <a:xfrm flipH="1">
              <a:off x="2256" y="369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95" grpId="0" animBg="1"/>
      <p:bldP spid="1413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A1EC90-F3CC-4184-A98B-8553AA82A25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of an </a:t>
            </a:r>
            <a:r>
              <a:rPr lang="en-US">
                <a:sym typeface="Symbol" pitchFamily="28" charset="2"/>
              </a:rPr>
              <a:t></a:t>
            </a:r>
            <a:r>
              <a:rPr lang="en-US"/>
              <a:t>-NFA</a:t>
            </a:r>
          </a:p>
        </p:txBody>
      </p:sp>
      <p:sp>
        <p:nvSpPr>
          <p:cNvPr id="36868" name="Text Box 25"/>
          <p:cNvSpPr txBox="1">
            <a:spLocks noChangeArrowheads="1"/>
          </p:cNvSpPr>
          <p:nvPr/>
        </p:nvSpPr>
        <p:spPr bwMode="auto">
          <a:xfrm>
            <a:off x="746125" y="2105025"/>
            <a:ext cx="6978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L = {w | w is empty, or if non-empty will end in 01}</a:t>
            </a:r>
          </a:p>
        </p:txBody>
      </p:sp>
      <p:graphicFrame>
        <p:nvGraphicFramePr>
          <p:cNvPr id="141451" name="Group 139"/>
          <p:cNvGraphicFramePr>
            <a:graphicFrameLocks noGrp="1"/>
          </p:cNvGraphicFramePr>
          <p:nvPr/>
        </p:nvGraphicFramePr>
        <p:xfrm>
          <a:off x="838200" y="4876800"/>
          <a:ext cx="2946400" cy="1737360"/>
        </p:xfrm>
        <a:graphic>
          <a:graphicData uri="http://schemas.openxmlformats.org/drawingml/2006/table">
            <a:tbl>
              <a:tblPr/>
              <a:tblGrid>
                <a:gridCol w="73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E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28" charset="2"/>
                        </a:rPr>
                        <a:t>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2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*q’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{q’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6899" name="Line 83"/>
          <p:cNvSpPr>
            <a:spLocks noChangeShapeType="1"/>
          </p:cNvSpPr>
          <p:nvPr/>
        </p:nvSpPr>
        <p:spPr bwMode="auto">
          <a:xfrm>
            <a:off x="533400" y="5486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900" name="Group 141"/>
          <p:cNvGrpSpPr>
            <a:grpSpLocks/>
          </p:cNvGrpSpPr>
          <p:nvPr/>
        </p:nvGrpSpPr>
        <p:grpSpPr bwMode="auto">
          <a:xfrm>
            <a:off x="3581400" y="5272088"/>
            <a:ext cx="1666875" cy="747712"/>
            <a:chOff x="2256" y="3321"/>
            <a:chExt cx="1050" cy="471"/>
          </a:xfrm>
        </p:grpSpPr>
        <p:sp>
          <p:nvSpPr>
            <p:cNvPr id="36948" name="Text Box 81"/>
            <p:cNvSpPr txBox="1">
              <a:spLocks noChangeArrowheads="1"/>
            </p:cNvSpPr>
            <p:nvPr/>
          </p:nvSpPr>
          <p:spPr bwMode="auto">
            <a:xfrm>
              <a:off x="2534" y="3321"/>
              <a:ext cx="772" cy="19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ECLOSE(q’</a:t>
              </a:r>
              <a:r>
                <a:rPr lang="en-US" sz="1400" baseline="-25000"/>
                <a:t>0</a:t>
              </a:r>
              <a:r>
                <a:rPr lang="en-US" sz="1400"/>
                <a:t>)</a:t>
              </a:r>
            </a:p>
          </p:txBody>
        </p:sp>
        <p:sp>
          <p:nvSpPr>
            <p:cNvPr id="36949" name="Text Box 82"/>
            <p:cNvSpPr txBox="1">
              <a:spLocks noChangeArrowheads="1"/>
            </p:cNvSpPr>
            <p:nvPr/>
          </p:nvSpPr>
          <p:spPr bwMode="auto">
            <a:xfrm>
              <a:off x="2544" y="3600"/>
              <a:ext cx="747" cy="19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ECLOSE(q</a:t>
              </a:r>
              <a:r>
                <a:rPr lang="en-US" sz="1400" baseline="-25000"/>
                <a:t>0</a:t>
              </a:r>
              <a:r>
                <a:rPr lang="en-US" sz="1400"/>
                <a:t>)</a:t>
              </a:r>
            </a:p>
          </p:txBody>
        </p:sp>
        <p:sp>
          <p:nvSpPr>
            <p:cNvPr id="36950" name="Line 84"/>
            <p:cNvSpPr>
              <a:spLocks noChangeShapeType="1"/>
            </p:cNvSpPr>
            <p:nvPr/>
          </p:nvSpPr>
          <p:spPr bwMode="auto">
            <a:xfrm flipH="1">
              <a:off x="2304" y="3456"/>
              <a:ext cx="24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1" name="Line 85"/>
            <p:cNvSpPr>
              <a:spLocks noChangeShapeType="1"/>
            </p:cNvSpPr>
            <p:nvPr/>
          </p:nvSpPr>
          <p:spPr bwMode="auto">
            <a:xfrm flipH="1">
              <a:off x="2256" y="369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1399" name="Rectangle 87"/>
          <p:cNvSpPr>
            <a:spLocks noGrp="1" noChangeArrowheads="1"/>
          </p:cNvSpPr>
          <p:nvPr>
            <p:ph type="body" sz="half" idx="2"/>
          </p:nvPr>
        </p:nvSpPr>
        <p:spPr>
          <a:xfrm>
            <a:off x="5145088" y="2895600"/>
            <a:ext cx="3810000" cy="762000"/>
          </a:xfrm>
        </p:spPr>
        <p:txBody>
          <a:bodyPr/>
          <a:lstStyle/>
          <a:p>
            <a:pPr eaLnBrk="1" hangingPunct="1">
              <a:buFont typeface="Wingdings" pitchFamily="28" charset="2"/>
              <a:buNone/>
            </a:pPr>
            <a:r>
              <a:rPr lang="en-US" sz="2800" u="sng">
                <a:sym typeface="Symbol" pitchFamily="28" charset="2"/>
              </a:rPr>
              <a:t>Simulate for w=101:</a:t>
            </a:r>
          </a:p>
          <a:p>
            <a:pPr eaLnBrk="1" hangingPunct="1"/>
            <a:endParaRPr lang="en-US" sz="2400"/>
          </a:p>
        </p:txBody>
      </p:sp>
      <p:grpSp>
        <p:nvGrpSpPr>
          <p:cNvPr id="36902" name="Group 31"/>
          <p:cNvGrpSpPr>
            <a:grpSpLocks/>
          </p:cNvGrpSpPr>
          <p:nvPr/>
        </p:nvGrpSpPr>
        <p:grpSpPr bwMode="auto">
          <a:xfrm>
            <a:off x="228600" y="3976688"/>
            <a:ext cx="914400" cy="366712"/>
            <a:chOff x="228600" y="3976688"/>
            <a:chExt cx="914400" cy="366713"/>
          </a:xfrm>
        </p:grpSpPr>
        <p:sp>
          <p:nvSpPr>
            <p:cNvPr id="36946" name="Line 6"/>
            <p:cNvSpPr>
              <a:spLocks noChangeShapeType="1"/>
            </p:cNvSpPr>
            <p:nvPr/>
          </p:nvSpPr>
          <p:spPr bwMode="auto">
            <a:xfrm>
              <a:off x="533400" y="428625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7" name="Text Box 7"/>
            <p:cNvSpPr txBox="1">
              <a:spLocks noChangeArrowheads="1"/>
            </p:cNvSpPr>
            <p:nvPr/>
          </p:nvSpPr>
          <p:spPr bwMode="auto">
            <a:xfrm>
              <a:off x="228600" y="3976688"/>
              <a:ext cx="628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start</a:t>
              </a:r>
            </a:p>
          </p:txBody>
        </p:sp>
      </p:grpSp>
      <p:grpSp>
        <p:nvGrpSpPr>
          <p:cNvPr id="36903" name="Group 30"/>
          <p:cNvGrpSpPr>
            <a:grpSpLocks/>
          </p:cNvGrpSpPr>
          <p:nvPr/>
        </p:nvGrpSpPr>
        <p:grpSpPr bwMode="auto">
          <a:xfrm>
            <a:off x="1447800" y="2625725"/>
            <a:ext cx="2667000" cy="1184275"/>
            <a:chOff x="1447800" y="2625725"/>
            <a:chExt cx="2667000" cy="1184275"/>
          </a:xfrm>
        </p:grpSpPr>
        <p:sp>
          <p:nvSpPr>
            <p:cNvPr id="36936" name="Oval 5"/>
            <p:cNvSpPr>
              <a:spLocks noChangeArrowheads="1"/>
            </p:cNvSpPr>
            <p:nvPr/>
          </p:nvSpPr>
          <p:spPr bwMode="auto">
            <a:xfrm>
              <a:off x="1600200" y="3276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</a:t>
              </a:r>
              <a:r>
                <a:rPr lang="en-US" sz="1800" baseline="-25000"/>
                <a:t>0</a:t>
              </a:r>
            </a:p>
          </p:txBody>
        </p:sp>
        <p:sp>
          <p:nvSpPr>
            <p:cNvPr id="36937" name="Line 9"/>
            <p:cNvSpPr>
              <a:spLocks noChangeShapeType="1"/>
            </p:cNvSpPr>
            <p:nvPr/>
          </p:nvSpPr>
          <p:spPr bwMode="auto">
            <a:xfrm>
              <a:off x="2057400" y="35052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38" name="Oval 10"/>
            <p:cNvSpPr>
              <a:spLocks noChangeArrowheads="1"/>
            </p:cNvSpPr>
            <p:nvPr/>
          </p:nvSpPr>
          <p:spPr bwMode="auto">
            <a:xfrm>
              <a:off x="2590800" y="3276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</a:t>
              </a:r>
              <a:r>
                <a:rPr lang="en-US" sz="1800" baseline="-25000"/>
                <a:t>1</a:t>
              </a:r>
            </a:p>
          </p:txBody>
        </p:sp>
        <p:sp>
          <p:nvSpPr>
            <p:cNvPr id="36939" name="Text Box 11"/>
            <p:cNvSpPr txBox="1">
              <a:spLocks noChangeArrowheads="1"/>
            </p:cNvSpPr>
            <p:nvPr/>
          </p:nvSpPr>
          <p:spPr bwMode="auto">
            <a:xfrm>
              <a:off x="2117725" y="3159125"/>
              <a:ext cx="3111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0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36940" name="Freeform 12"/>
            <p:cNvSpPr>
              <a:spLocks/>
            </p:cNvSpPr>
            <p:nvPr/>
          </p:nvSpPr>
          <p:spPr bwMode="auto">
            <a:xfrm>
              <a:off x="1574800" y="2959100"/>
              <a:ext cx="419100" cy="317500"/>
            </a:xfrm>
            <a:custGeom>
              <a:avLst/>
              <a:gdLst>
                <a:gd name="T0" fmla="*/ 2147483647 w 264"/>
                <a:gd name="T1" fmla="*/ 2147483647 h 200"/>
                <a:gd name="T2" fmla="*/ 2147483647 w 264"/>
                <a:gd name="T3" fmla="*/ 2147483647 h 200"/>
                <a:gd name="T4" fmla="*/ 2147483647 w 264"/>
                <a:gd name="T5" fmla="*/ 2147483647 h 200"/>
                <a:gd name="T6" fmla="*/ 2147483647 w 264"/>
                <a:gd name="T7" fmla="*/ 2147483647 h 200"/>
                <a:gd name="T8" fmla="*/ 2147483647 w 264"/>
                <a:gd name="T9" fmla="*/ 2147483647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4"/>
                <a:gd name="T16" fmla="*/ 0 h 200"/>
                <a:gd name="T17" fmla="*/ 264 w 264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4" h="200">
                  <a:moveTo>
                    <a:pt x="64" y="200"/>
                  </a:moveTo>
                  <a:cubicBezTo>
                    <a:pt x="32" y="144"/>
                    <a:pt x="0" y="88"/>
                    <a:pt x="16" y="56"/>
                  </a:cubicBezTo>
                  <a:cubicBezTo>
                    <a:pt x="32" y="24"/>
                    <a:pt x="120" y="0"/>
                    <a:pt x="160" y="8"/>
                  </a:cubicBezTo>
                  <a:cubicBezTo>
                    <a:pt x="200" y="16"/>
                    <a:pt x="248" y="72"/>
                    <a:pt x="256" y="104"/>
                  </a:cubicBezTo>
                  <a:cubicBezTo>
                    <a:pt x="264" y="136"/>
                    <a:pt x="236" y="168"/>
                    <a:pt x="208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1" name="Text Box 13"/>
            <p:cNvSpPr txBox="1">
              <a:spLocks noChangeArrowheads="1"/>
            </p:cNvSpPr>
            <p:nvPr/>
          </p:nvSpPr>
          <p:spPr bwMode="auto">
            <a:xfrm>
              <a:off x="1447800" y="2625725"/>
              <a:ext cx="501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0,1</a:t>
              </a:r>
            </a:p>
          </p:txBody>
        </p:sp>
        <p:sp>
          <p:nvSpPr>
            <p:cNvPr id="36942" name="Text Box 18"/>
            <p:cNvSpPr txBox="1">
              <a:spLocks noChangeArrowheads="1"/>
            </p:cNvSpPr>
            <p:nvPr/>
          </p:nvSpPr>
          <p:spPr bwMode="auto">
            <a:xfrm>
              <a:off x="3048000" y="3162300"/>
              <a:ext cx="3111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1</a:t>
              </a:r>
            </a:p>
          </p:txBody>
        </p:sp>
        <p:sp>
          <p:nvSpPr>
            <p:cNvPr id="36943" name="Oval 19"/>
            <p:cNvSpPr>
              <a:spLocks noChangeArrowheads="1"/>
            </p:cNvSpPr>
            <p:nvPr/>
          </p:nvSpPr>
          <p:spPr bwMode="auto">
            <a:xfrm>
              <a:off x="3581400" y="3276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</a:t>
              </a:r>
              <a:r>
                <a:rPr lang="en-US" sz="1800" baseline="-25000"/>
                <a:t>2</a:t>
              </a:r>
            </a:p>
          </p:txBody>
        </p:sp>
        <p:sp>
          <p:nvSpPr>
            <p:cNvPr id="36944" name="Line 20"/>
            <p:cNvSpPr>
              <a:spLocks noChangeShapeType="1"/>
            </p:cNvSpPr>
            <p:nvPr/>
          </p:nvSpPr>
          <p:spPr bwMode="auto">
            <a:xfrm>
              <a:off x="3048000" y="3505200"/>
              <a:ext cx="457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45" name="Oval 22"/>
            <p:cNvSpPr>
              <a:spLocks noChangeArrowheads="1"/>
            </p:cNvSpPr>
            <p:nvPr/>
          </p:nvSpPr>
          <p:spPr bwMode="auto">
            <a:xfrm>
              <a:off x="3505200" y="3200400"/>
              <a:ext cx="609600" cy="6096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6904" name="Group 32"/>
          <p:cNvGrpSpPr>
            <a:grpSpLocks/>
          </p:cNvGrpSpPr>
          <p:nvPr/>
        </p:nvGrpSpPr>
        <p:grpSpPr bwMode="auto">
          <a:xfrm>
            <a:off x="1143000" y="3595688"/>
            <a:ext cx="609600" cy="976312"/>
            <a:chOff x="1143000" y="3595688"/>
            <a:chExt cx="609600" cy="976312"/>
          </a:xfrm>
        </p:grpSpPr>
        <p:sp>
          <p:nvSpPr>
            <p:cNvPr id="36932" name="Oval 90"/>
            <p:cNvSpPr>
              <a:spLocks noChangeArrowheads="1"/>
            </p:cNvSpPr>
            <p:nvPr/>
          </p:nvSpPr>
          <p:spPr bwMode="auto">
            <a:xfrm>
              <a:off x="1219200" y="4038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q’</a:t>
              </a:r>
              <a:r>
                <a:rPr lang="en-US" sz="1800" baseline="-25000"/>
                <a:t>0</a:t>
              </a:r>
            </a:p>
          </p:txBody>
        </p:sp>
        <p:sp>
          <p:nvSpPr>
            <p:cNvPr id="36933" name="Oval 91"/>
            <p:cNvSpPr>
              <a:spLocks noChangeArrowheads="1"/>
            </p:cNvSpPr>
            <p:nvPr/>
          </p:nvSpPr>
          <p:spPr bwMode="auto">
            <a:xfrm>
              <a:off x="1143000" y="3962400"/>
              <a:ext cx="609600" cy="6096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4" name="Line 92"/>
            <p:cNvSpPr>
              <a:spLocks noChangeShapeType="1"/>
            </p:cNvSpPr>
            <p:nvPr/>
          </p:nvSpPr>
          <p:spPr bwMode="auto">
            <a:xfrm flipV="1">
              <a:off x="1447800" y="37338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5" name="Text Box 93"/>
            <p:cNvSpPr txBox="1">
              <a:spLocks noChangeArrowheads="1"/>
            </p:cNvSpPr>
            <p:nvPr/>
          </p:nvSpPr>
          <p:spPr bwMode="auto">
            <a:xfrm>
              <a:off x="1219200" y="3595688"/>
              <a:ext cx="2857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</a:t>
              </a:r>
              <a:endParaRPr lang="en-US" sz="1800">
                <a:solidFill>
                  <a:schemeClr val="hlink"/>
                </a:solidFill>
              </a:endParaRPr>
            </a:p>
          </p:txBody>
        </p:sp>
      </p:grpSp>
      <p:sp>
        <p:nvSpPr>
          <p:cNvPr id="36905" name="TextBox 29"/>
          <p:cNvSpPr txBox="1">
            <a:spLocks noChangeArrowheads="1"/>
          </p:cNvSpPr>
          <p:nvPr/>
        </p:nvSpPr>
        <p:spPr bwMode="auto">
          <a:xfrm>
            <a:off x="4343400" y="6477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6858000" y="3733800"/>
            <a:ext cx="4191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q</a:t>
            </a:r>
            <a:r>
              <a:rPr lang="en-US" sz="1600" baseline="-25000"/>
              <a:t>0</a:t>
            </a:r>
            <a:r>
              <a:rPr lang="en-US" sz="1600"/>
              <a:t>’</a:t>
            </a:r>
          </a:p>
        </p:txBody>
      </p: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6438900" y="3886200"/>
            <a:ext cx="1212850" cy="719138"/>
            <a:chOff x="6439296" y="3886200"/>
            <a:chExt cx="1212020" cy="719554"/>
          </a:xfrm>
        </p:grpSpPr>
        <p:sp>
          <p:nvSpPr>
            <p:cNvPr id="36925" name="TextBox 34"/>
            <p:cNvSpPr txBox="1">
              <a:spLocks noChangeArrowheads="1"/>
            </p:cNvSpPr>
            <p:nvPr/>
          </p:nvSpPr>
          <p:spPr bwMode="auto">
            <a:xfrm>
              <a:off x="7277496" y="4267200"/>
              <a:ext cx="3738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q</a:t>
              </a:r>
              <a:r>
                <a:rPr lang="en-US" sz="1600" baseline="-25000"/>
                <a:t>0</a:t>
              </a:r>
              <a:endParaRPr lang="en-US" sz="1600"/>
            </a:p>
          </p:txBody>
        </p:sp>
        <p:grpSp>
          <p:nvGrpSpPr>
            <p:cNvPr id="36926" name="Group 59"/>
            <p:cNvGrpSpPr>
              <a:grpSpLocks/>
            </p:cNvGrpSpPr>
            <p:nvPr/>
          </p:nvGrpSpPr>
          <p:grpSpPr bwMode="auto">
            <a:xfrm>
              <a:off x="6439296" y="4038600"/>
              <a:ext cx="1025110" cy="533400"/>
              <a:chOff x="6439296" y="4038600"/>
              <a:chExt cx="1025110" cy="533400"/>
            </a:xfrm>
          </p:grpSpPr>
          <p:sp>
            <p:nvSpPr>
              <p:cNvPr id="36929" name="TextBox 33"/>
              <p:cNvSpPr txBox="1">
                <a:spLocks noChangeArrowheads="1"/>
              </p:cNvSpPr>
              <p:nvPr/>
            </p:nvSpPr>
            <p:spPr bwMode="auto">
              <a:xfrm>
                <a:off x="6439296" y="4233446"/>
                <a:ext cx="418704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q</a:t>
                </a:r>
                <a:r>
                  <a:rPr lang="en-US" sz="1600" baseline="-25000"/>
                  <a:t>0</a:t>
                </a:r>
                <a:r>
                  <a:rPr lang="en-US" sz="1600"/>
                  <a:t>’</a:t>
                </a:r>
              </a:p>
            </p:txBody>
          </p:sp>
          <p:cxnSp>
            <p:nvCxnSpPr>
              <p:cNvPr id="36930" name="Straight Arrow Connector 39"/>
              <p:cNvCxnSpPr>
                <a:cxnSpLocks noChangeShapeType="1"/>
                <a:endCxn id="36929" idx="0"/>
              </p:cNvCxnSpPr>
              <p:nvPr/>
            </p:nvCxnSpPr>
            <p:spPr bwMode="auto">
              <a:xfrm rot="10800000" flipV="1">
                <a:off x="6648648" y="4038600"/>
                <a:ext cx="285552" cy="194846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36931" name="Straight Arrow Connector 41"/>
              <p:cNvCxnSpPr>
                <a:cxnSpLocks noChangeShapeType="1"/>
                <a:stCxn id="33" idx="2"/>
                <a:endCxn id="36925" idx="0"/>
              </p:cNvCxnSpPr>
              <p:nvPr/>
            </p:nvCxnSpPr>
            <p:spPr bwMode="auto">
              <a:xfrm rot="16200000" flipH="1">
                <a:off x="7168456" y="3971250"/>
                <a:ext cx="194846" cy="397054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</p:grpSp>
        <p:sp>
          <p:nvSpPr>
            <p:cNvPr id="36927" name="TextBox 48"/>
            <p:cNvSpPr txBox="1">
              <a:spLocks noChangeArrowheads="1"/>
            </p:cNvSpPr>
            <p:nvPr/>
          </p:nvSpPr>
          <p:spPr bwMode="auto">
            <a:xfrm>
              <a:off x="7162800" y="3886200"/>
              <a:ext cx="27443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36928" name="TextBox 51"/>
            <p:cNvSpPr txBox="1">
              <a:spLocks noChangeArrowheads="1"/>
            </p:cNvSpPr>
            <p:nvPr/>
          </p:nvSpPr>
          <p:spPr bwMode="auto">
            <a:xfrm>
              <a:off x="6629400" y="3886200"/>
              <a:ext cx="27443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</a:t>
              </a:r>
              <a:endParaRPr lang="en-US" sz="1600">
                <a:solidFill>
                  <a:srgbClr val="FF0000"/>
                </a:solidFill>
              </a:endParaRPr>
            </a:p>
          </p:txBody>
        </p:sp>
      </p:grp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7239000" y="4995863"/>
            <a:ext cx="449263" cy="719137"/>
            <a:chOff x="7239000" y="4995446"/>
            <a:chExt cx="450020" cy="719554"/>
          </a:xfrm>
        </p:grpSpPr>
        <p:sp>
          <p:nvSpPr>
            <p:cNvPr id="36922" name="TextBox 36"/>
            <p:cNvSpPr txBox="1">
              <a:spLocks noChangeArrowheads="1"/>
            </p:cNvSpPr>
            <p:nvPr/>
          </p:nvSpPr>
          <p:spPr bwMode="auto">
            <a:xfrm>
              <a:off x="7315200" y="5376446"/>
              <a:ext cx="3738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q</a:t>
              </a:r>
              <a:r>
                <a:rPr lang="en-US" sz="1600" baseline="-25000"/>
                <a:t>1</a:t>
              </a:r>
              <a:endParaRPr lang="en-US" sz="1600"/>
            </a:p>
          </p:txBody>
        </p:sp>
        <p:cxnSp>
          <p:nvCxnSpPr>
            <p:cNvPr id="36923" name="Straight Arrow Connector 45"/>
            <p:cNvCxnSpPr>
              <a:cxnSpLocks noChangeShapeType="1"/>
              <a:stCxn id="36913" idx="2"/>
              <a:endCxn id="36922" idx="0"/>
            </p:cNvCxnSpPr>
            <p:nvPr/>
          </p:nvCxnSpPr>
          <p:spPr bwMode="auto">
            <a:xfrm rot="5400000">
              <a:off x="7366587" y="5240923"/>
              <a:ext cx="271046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6924" name="TextBox 53"/>
            <p:cNvSpPr txBox="1">
              <a:spLocks noChangeArrowheads="1"/>
            </p:cNvSpPr>
            <p:nvPr/>
          </p:nvSpPr>
          <p:spPr bwMode="auto">
            <a:xfrm>
              <a:off x="7239000" y="49954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0</a:t>
              </a:r>
              <a:endParaRPr lang="en-US" sz="1600">
                <a:solidFill>
                  <a:srgbClr val="FF0000"/>
                </a:solidFill>
              </a:endParaRPr>
            </a:p>
          </p:txBody>
        </p:sp>
      </p:grp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7239000" y="5605463"/>
            <a:ext cx="449263" cy="642937"/>
            <a:chOff x="7239000" y="5605046"/>
            <a:chExt cx="450020" cy="643354"/>
          </a:xfrm>
        </p:grpSpPr>
        <p:sp>
          <p:nvSpPr>
            <p:cNvPr id="36919" name="TextBox 37"/>
            <p:cNvSpPr txBox="1">
              <a:spLocks noChangeArrowheads="1"/>
            </p:cNvSpPr>
            <p:nvPr/>
          </p:nvSpPr>
          <p:spPr bwMode="auto">
            <a:xfrm>
              <a:off x="7315200" y="5909846"/>
              <a:ext cx="3738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q</a:t>
              </a:r>
              <a:r>
                <a:rPr lang="en-US" sz="1600" baseline="-25000"/>
                <a:t>2</a:t>
              </a:r>
              <a:endParaRPr lang="en-US" sz="1600"/>
            </a:p>
          </p:txBody>
        </p:sp>
        <p:cxnSp>
          <p:nvCxnSpPr>
            <p:cNvPr id="36920" name="Straight Arrow Connector 47"/>
            <p:cNvCxnSpPr>
              <a:cxnSpLocks noChangeShapeType="1"/>
              <a:stCxn id="36922" idx="2"/>
              <a:endCxn id="36919" idx="0"/>
            </p:cNvCxnSpPr>
            <p:nvPr/>
          </p:nvCxnSpPr>
          <p:spPr bwMode="auto">
            <a:xfrm rot="5400000">
              <a:off x="7404687" y="5812423"/>
              <a:ext cx="194846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6921" name="TextBox 54"/>
            <p:cNvSpPr txBox="1">
              <a:spLocks noChangeArrowheads="1"/>
            </p:cNvSpPr>
            <p:nvPr/>
          </p:nvSpPr>
          <p:spPr bwMode="auto">
            <a:xfrm>
              <a:off x="7239000" y="56050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1</a:t>
              </a:r>
              <a:endParaRPr lang="en-US" sz="160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6324600" y="4462463"/>
            <a:ext cx="1363663" cy="719137"/>
            <a:chOff x="6324600" y="4462046"/>
            <a:chExt cx="1364420" cy="719554"/>
          </a:xfrm>
        </p:grpSpPr>
        <p:sp>
          <p:nvSpPr>
            <p:cNvPr id="36913" name="TextBox 35"/>
            <p:cNvSpPr txBox="1">
              <a:spLocks noChangeArrowheads="1"/>
            </p:cNvSpPr>
            <p:nvPr/>
          </p:nvSpPr>
          <p:spPr bwMode="auto">
            <a:xfrm>
              <a:off x="7315200" y="4766846"/>
              <a:ext cx="37382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q</a:t>
              </a:r>
              <a:r>
                <a:rPr lang="en-US" sz="1600" baseline="-25000"/>
                <a:t>0</a:t>
              </a:r>
              <a:endParaRPr lang="en-US" sz="1600"/>
            </a:p>
          </p:txBody>
        </p:sp>
        <p:cxnSp>
          <p:nvCxnSpPr>
            <p:cNvPr id="36914" name="Straight Arrow Connector 43"/>
            <p:cNvCxnSpPr>
              <a:cxnSpLocks noChangeShapeType="1"/>
              <a:stCxn id="36925" idx="2"/>
            </p:cNvCxnSpPr>
            <p:nvPr/>
          </p:nvCxnSpPr>
          <p:spPr bwMode="auto">
            <a:xfrm rot="16200000" flipH="1">
              <a:off x="7330480" y="4739680"/>
              <a:ext cx="271046" cy="319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6915" name="TextBox 52"/>
            <p:cNvSpPr txBox="1">
              <a:spLocks noChangeArrowheads="1"/>
            </p:cNvSpPr>
            <p:nvPr/>
          </p:nvSpPr>
          <p:spPr bwMode="auto">
            <a:xfrm>
              <a:off x="7239000" y="4462046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1</a:t>
              </a:r>
              <a:endParaRPr lang="en-US" sz="1600">
                <a:solidFill>
                  <a:srgbClr val="FF0000"/>
                </a:solidFill>
              </a:endParaRPr>
            </a:p>
          </p:txBody>
        </p:sp>
        <p:sp>
          <p:nvSpPr>
            <p:cNvPr id="36916" name="TextBox 56"/>
            <p:cNvSpPr txBox="1">
              <a:spLocks noChangeArrowheads="1"/>
            </p:cNvSpPr>
            <p:nvPr/>
          </p:nvSpPr>
          <p:spPr bwMode="auto">
            <a:xfrm>
              <a:off x="6484180" y="4843046"/>
              <a:ext cx="34496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Ø</a:t>
              </a:r>
            </a:p>
          </p:txBody>
        </p:sp>
        <p:cxnSp>
          <p:nvCxnSpPr>
            <p:cNvPr id="36917" name="Straight Arrow Connector 57"/>
            <p:cNvCxnSpPr>
              <a:cxnSpLocks noChangeShapeType="1"/>
            </p:cNvCxnSpPr>
            <p:nvPr/>
          </p:nvCxnSpPr>
          <p:spPr bwMode="auto">
            <a:xfrm rot="16200000" flipH="1">
              <a:off x="6499460" y="4782127"/>
              <a:ext cx="271046" cy="3194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36918" name="TextBox 58"/>
            <p:cNvSpPr txBox="1">
              <a:spLocks noChangeArrowheads="1"/>
            </p:cNvSpPr>
            <p:nvPr/>
          </p:nvSpPr>
          <p:spPr bwMode="auto">
            <a:xfrm>
              <a:off x="6324600" y="4495800"/>
              <a:ext cx="29848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>
                  <a:solidFill>
                    <a:srgbClr val="FF0000"/>
                  </a:solidFill>
                  <a:sym typeface="Symbol" pitchFamily="28" charset="2"/>
                </a:rPr>
                <a:t>1</a:t>
              </a:r>
              <a:endParaRPr lang="en-US" sz="1600">
                <a:solidFill>
                  <a:srgbClr val="FF0000"/>
                </a:solidFill>
              </a:endParaRPr>
            </a:p>
          </p:txBody>
        </p:sp>
      </p:grp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477000" y="4953000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38200" y="0"/>
            <a:ext cx="7567613" cy="101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70C0"/>
                </a:solidFill>
              </a:rPr>
              <a:t>To simulate any transition:</a:t>
            </a:r>
            <a:br>
              <a:rPr lang="en-US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srgbClr val="0070C0"/>
                </a:solidFill>
              </a:rPr>
              <a:t>	Step 1) Go to all immediate destination states.</a:t>
            </a:r>
          </a:p>
          <a:p>
            <a:pPr>
              <a:defRPr/>
            </a:pPr>
            <a:r>
              <a:rPr lang="en-US" sz="2000" dirty="0">
                <a:solidFill>
                  <a:srgbClr val="0070C0"/>
                </a:solidFill>
              </a:rPr>
              <a:t>	Step 2) From there go to all their </a:t>
            </a:r>
            <a:r>
              <a:rPr lang="en-US" sz="2000" dirty="0">
                <a:solidFill>
                  <a:srgbClr val="0070C0"/>
                </a:solidFill>
                <a:sym typeface="Symbol"/>
              </a:rPr>
              <a:t>-closure states as well.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99" grpId="0" build="p"/>
      <p:bldP spid="33" grpId="0"/>
      <p:bldP spid="57" grpId="0"/>
      <p:bldP spid="5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noFill/>
        </p:spPr>
        <p:txBody>
          <a:bodyPr/>
          <a:lstStyle/>
          <a:p>
            <a:fld id="{4DCF8C33-92ED-42B4-9DA5-0286F64C442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 of another </a:t>
            </a:r>
            <a:r>
              <a:rPr lang="en-US">
                <a:sym typeface="Symbol" pitchFamily="28" charset="2"/>
              </a:rPr>
              <a:t></a:t>
            </a:r>
            <a:r>
              <a:rPr lang="en-US"/>
              <a:t>-NFA</a:t>
            </a:r>
          </a:p>
        </p:txBody>
      </p:sp>
      <p:graphicFrame>
        <p:nvGraphicFramePr>
          <p:cNvPr id="141451" name="Group 139"/>
          <p:cNvGraphicFramePr>
            <a:graphicFrameLocks noGrp="1"/>
          </p:cNvGraphicFramePr>
          <p:nvPr/>
        </p:nvGraphicFramePr>
        <p:xfrm>
          <a:off x="838200" y="4191000"/>
          <a:ext cx="3124200" cy="2042160"/>
        </p:xfrm>
        <a:graphic>
          <a:graphicData uri="http://schemas.openxmlformats.org/drawingml/2006/table">
            <a:tbl>
              <a:tblPr/>
              <a:tblGrid>
                <a:gridCol w="5100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E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28" charset="2"/>
                        </a:rPr>
                        <a:t>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2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*q’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{q’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7927" name="Line 83"/>
          <p:cNvSpPr>
            <a:spLocks noChangeShapeType="1"/>
          </p:cNvSpPr>
          <p:nvPr/>
        </p:nvSpPr>
        <p:spPr bwMode="auto">
          <a:xfrm>
            <a:off x="533400" y="4876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87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981200"/>
            <a:ext cx="3810000" cy="762000"/>
          </a:xfrm>
        </p:spPr>
        <p:txBody>
          <a:bodyPr/>
          <a:lstStyle/>
          <a:p>
            <a:pPr eaLnBrk="1" hangingPunct="1">
              <a:buFont typeface="Wingdings" pitchFamily="28" charset="2"/>
              <a:buNone/>
            </a:pPr>
            <a:r>
              <a:rPr lang="en-US" sz="2800" u="sng">
                <a:sym typeface="Symbol" pitchFamily="28" charset="2"/>
              </a:rPr>
              <a:t>Simulate for w=101:</a:t>
            </a:r>
            <a:r>
              <a:rPr lang="en-US" sz="2800">
                <a:sym typeface="Symbol" pitchFamily="28" charset="2"/>
              </a:rPr>
              <a:t> </a:t>
            </a:r>
          </a:p>
          <a:p>
            <a:pPr eaLnBrk="1" hangingPunct="1">
              <a:buFont typeface="Wingdings" pitchFamily="28" charset="2"/>
              <a:buNone/>
            </a:pPr>
            <a:r>
              <a:rPr lang="en-US" sz="2800">
                <a:sym typeface="Symbol" pitchFamily="28" charset="2"/>
              </a:rPr>
              <a:t>			?</a:t>
            </a:r>
          </a:p>
          <a:p>
            <a:pPr eaLnBrk="1" hangingPunct="1"/>
            <a:endParaRPr lang="en-US" sz="2400"/>
          </a:p>
        </p:txBody>
      </p:sp>
      <p:grpSp>
        <p:nvGrpSpPr>
          <p:cNvPr id="37929" name="Group 31"/>
          <p:cNvGrpSpPr>
            <a:grpSpLocks/>
          </p:cNvGrpSpPr>
          <p:nvPr/>
        </p:nvGrpSpPr>
        <p:grpSpPr bwMode="auto">
          <a:xfrm>
            <a:off x="228600" y="3367088"/>
            <a:ext cx="914400" cy="366712"/>
            <a:chOff x="228600" y="3976688"/>
            <a:chExt cx="914400" cy="366713"/>
          </a:xfrm>
        </p:grpSpPr>
        <p:sp>
          <p:nvSpPr>
            <p:cNvPr id="37951" name="Line 6"/>
            <p:cNvSpPr>
              <a:spLocks noChangeShapeType="1"/>
            </p:cNvSpPr>
            <p:nvPr/>
          </p:nvSpPr>
          <p:spPr bwMode="auto">
            <a:xfrm>
              <a:off x="533400" y="428625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52" name="Text Box 7"/>
            <p:cNvSpPr txBox="1">
              <a:spLocks noChangeArrowheads="1"/>
            </p:cNvSpPr>
            <p:nvPr/>
          </p:nvSpPr>
          <p:spPr bwMode="auto">
            <a:xfrm>
              <a:off x="228600" y="3976688"/>
              <a:ext cx="628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start</a:t>
              </a:r>
            </a:p>
          </p:txBody>
        </p:sp>
      </p:grpSp>
      <p:sp>
        <p:nvSpPr>
          <p:cNvPr id="37930" name="Oval 5"/>
          <p:cNvSpPr>
            <a:spLocks noChangeArrowheads="1"/>
          </p:cNvSpPr>
          <p:nvPr/>
        </p:nvSpPr>
        <p:spPr bwMode="auto">
          <a:xfrm>
            <a:off x="1600200" y="2667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0</a:t>
            </a:r>
          </a:p>
        </p:txBody>
      </p:sp>
      <p:sp>
        <p:nvSpPr>
          <p:cNvPr id="37931" name="Line 9"/>
          <p:cNvSpPr>
            <a:spLocks noChangeShapeType="1"/>
          </p:cNvSpPr>
          <p:nvPr/>
        </p:nvSpPr>
        <p:spPr bwMode="auto">
          <a:xfrm>
            <a:off x="2057400" y="2895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32" name="Oval 10"/>
          <p:cNvSpPr>
            <a:spLocks noChangeArrowheads="1"/>
          </p:cNvSpPr>
          <p:nvPr/>
        </p:nvSpPr>
        <p:spPr bwMode="auto">
          <a:xfrm>
            <a:off x="2590800" y="2667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1</a:t>
            </a:r>
          </a:p>
        </p:txBody>
      </p:sp>
      <p:sp>
        <p:nvSpPr>
          <p:cNvPr id="37933" name="Text Box 11"/>
          <p:cNvSpPr txBox="1">
            <a:spLocks noChangeArrowheads="1"/>
          </p:cNvSpPr>
          <p:nvPr/>
        </p:nvSpPr>
        <p:spPr bwMode="auto">
          <a:xfrm>
            <a:off x="2117725" y="25495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0</a:t>
            </a: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7934" name="Freeform 12"/>
          <p:cNvSpPr>
            <a:spLocks/>
          </p:cNvSpPr>
          <p:nvPr/>
        </p:nvSpPr>
        <p:spPr bwMode="auto">
          <a:xfrm>
            <a:off x="1574800" y="2349500"/>
            <a:ext cx="419100" cy="317500"/>
          </a:xfrm>
          <a:custGeom>
            <a:avLst/>
            <a:gdLst>
              <a:gd name="T0" fmla="*/ 2147483647 w 264"/>
              <a:gd name="T1" fmla="*/ 2147483647 h 200"/>
              <a:gd name="T2" fmla="*/ 2147483647 w 264"/>
              <a:gd name="T3" fmla="*/ 2147483647 h 200"/>
              <a:gd name="T4" fmla="*/ 2147483647 w 264"/>
              <a:gd name="T5" fmla="*/ 2147483647 h 200"/>
              <a:gd name="T6" fmla="*/ 2147483647 w 264"/>
              <a:gd name="T7" fmla="*/ 2147483647 h 200"/>
              <a:gd name="T8" fmla="*/ 2147483647 w 264"/>
              <a:gd name="T9" fmla="*/ 2147483647 h 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4"/>
              <a:gd name="T16" fmla="*/ 0 h 200"/>
              <a:gd name="T17" fmla="*/ 264 w 264"/>
              <a:gd name="T18" fmla="*/ 200 h 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4" h="200">
                <a:moveTo>
                  <a:pt x="64" y="200"/>
                </a:moveTo>
                <a:cubicBezTo>
                  <a:pt x="32" y="144"/>
                  <a:pt x="0" y="88"/>
                  <a:pt x="16" y="56"/>
                </a:cubicBezTo>
                <a:cubicBezTo>
                  <a:pt x="32" y="24"/>
                  <a:pt x="120" y="0"/>
                  <a:pt x="160" y="8"/>
                </a:cubicBezTo>
                <a:cubicBezTo>
                  <a:pt x="200" y="16"/>
                  <a:pt x="248" y="72"/>
                  <a:pt x="256" y="104"/>
                </a:cubicBezTo>
                <a:cubicBezTo>
                  <a:pt x="264" y="136"/>
                  <a:pt x="236" y="168"/>
                  <a:pt x="208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35" name="Text Box 13"/>
          <p:cNvSpPr txBox="1">
            <a:spLocks noChangeArrowheads="1"/>
          </p:cNvSpPr>
          <p:nvPr/>
        </p:nvSpPr>
        <p:spPr bwMode="auto">
          <a:xfrm>
            <a:off x="1447800" y="2016125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0,1</a:t>
            </a:r>
          </a:p>
        </p:txBody>
      </p:sp>
      <p:sp>
        <p:nvSpPr>
          <p:cNvPr id="37936" name="Text Box 18"/>
          <p:cNvSpPr txBox="1">
            <a:spLocks noChangeArrowheads="1"/>
          </p:cNvSpPr>
          <p:nvPr/>
        </p:nvSpPr>
        <p:spPr bwMode="auto">
          <a:xfrm>
            <a:off x="3048000" y="25527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1</a:t>
            </a:r>
          </a:p>
        </p:txBody>
      </p:sp>
      <p:sp>
        <p:nvSpPr>
          <p:cNvPr id="37937" name="Oval 19"/>
          <p:cNvSpPr>
            <a:spLocks noChangeArrowheads="1"/>
          </p:cNvSpPr>
          <p:nvPr/>
        </p:nvSpPr>
        <p:spPr bwMode="auto">
          <a:xfrm>
            <a:off x="3581400" y="2667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2</a:t>
            </a:r>
          </a:p>
        </p:txBody>
      </p:sp>
      <p:sp>
        <p:nvSpPr>
          <p:cNvPr id="37938" name="Line 20"/>
          <p:cNvSpPr>
            <a:spLocks noChangeShapeType="1"/>
          </p:cNvSpPr>
          <p:nvPr/>
        </p:nvSpPr>
        <p:spPr bwMode="auto">
          <a:xfrm>
            <a:off x="30480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939" name="Oval 22"/>
          <p:cNvSpPr>
            <a:spLocks noChangeArrowheads="1"/>
          </p:cNvSpPr>
          <p:nvPr/>
        </p:nvSpPr>
        <p:spPr bwMode="auto">
          <a:xfrm>
            <a:off x="3505200" y="2590800"/>
            <a:ext cx="609600" cy="609600"/>
          </a:xfrm>
          <a:prstGeom prst="ellipse">
            <a:avLst/>
          </a:prstGeom>
          <a:solidFill>
            <a:schemeClr val="accent1">
              <a:alpha val="12157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40" name="Oval 90"/>
          <p:cNvSpPr>
            <a:spLocks noChangeArrowheads="1"/>
          </p:cNvSpPr>
          <p:nvPr/>
        </p:nvSpPr>
        <p:spPr bwMode="auto">
          <a:xfrm>
            <a:off x="1219200" y="34290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q’</a:t>
            </a:r>
            <a:r>
              <a:rPr lang="en-US" sz="1800" baseline="-25000"/>
              <a:t>0</a:t>
            </a:r>
          </a:p>
        </p:txBody>
      </p:sp>
      <p:sp>
        <p:nvSpPr>
          <p:cNvPr id="37941" name="Oval 91"/>
          <p:cNvSpPr>
            <a:spLocks noChangeArrowheads="1"/>
          </p:cNvSpPr>
          <p:nvPr/>
        </p:nvSpPr>
        <p:spPr bwMode="auto">
          <a:xfrm>
            <a:off x="1143000" y="3352800"/>
            <a:ext cx="609600" cy="609600"/>
          </a:xfrm>
          <a:prstGeom prst="ellipse">
            <a:avLst/>
          </a:prstGeom>
          <a:solidFill>
            <a:schemeClr val="accent1">
              <a:alpha val="12157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42" name="Line 92"/>
          <p:cNvSpPr>
            <a:spLocks noChangeShapeType="1"/>
          </p:cNvSpPr>
          <p:nvPr/>
        </p:nvSpPr>
        <p:spPr bwMode="auto">
          <a:xfrm flipV="1">
            <a:off x="1447800" y="31242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43" name="Text Box 93"/>
          <p:cNvSpPr txBox="1">
            <a:spLocks noChangeArrowheads="1"/>
          </p:cNvSpPr>
          <p:nvPr/>
        </p:nvSpPr>
        <p:spPr bwMode="auto">
          <a:xfrm>
            <a:off x="1219200" y="2986088"/>
            <a:ext cx="285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ym typeface="Symbol" pitchFamily="28" charset="2"/>
              </a:rPr>
              <a:t></a:t>
            </a: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7944" name="TextBox 29"/>
          <p:cNvSpPr txBox="1">
            <a:spLocks noChangeArrowheads="1"/>
          </p:cNvSpPr>
          <p:nvPr/>
        </p:nvSpPr>
        <p:spPr bwMode="auto">
          <a:xfrm>
            <a:off x="4343400" y="6477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cxnSp>
        <p:nvCxnSpPr>
          <p:cNvPr id="37945" name="Straight Arrow Connector 57"/>
          <p:cNvCxnSpPr>
            <a:cxnSpLocks noChangeShapeType="1"/>
            <a:stCxn id="37930" idx="5"/>
          </p:cNvCxnSpPr>
          <p:nvPr/>
        </p:nvCxnSpPr>
        <p:spPr bwMode="auto">
          <a:xfrm>
            <a:off x="1990725" y="3057525"/>
            <a:ext cx="371475" cy="4476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7946" name="Text Box 93"/>
          <p:cNvSpPr txBox="1">
            <a:spLocks noChangeArrowheads="1"/>
          </p:cNvSpPr>
          <p:nvPr/>
        </p:nvSpPr>
        <p:spPr bwMode="auto">
          <a:xfrm>
            <a:off x="2133600" y="2971800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ym typeface="Symbol" pitchFamily="28" charset="2"/>
              </a:rPr>
              <a:t></a:t>
            </a: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7947" name="Oval 10"/>
          <p:cNvSpPr>
            <a:spLocks noChangeArrowheads="1"/>
          </p:cNvSpPr>
          <p:nvPr/>
        </p:nvSpPr>
        <p:spPr bwMode="auto">
          <a:xfrm>
            <a:off x="2362200" y="3352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3</a:t>
            </a:r>
          </a:p>
        </p:txBody>
      </p:sp>
      <p:cxnSp>
        <p:nvCxnSpPr>
          <p:cNvPr id="37948" name="Straight Arrow Connector 61"/>
          <p:cNvCxnSpPr>
            <a:cxnSpLocks noChangeShapeType="1"/>
            <a:stCxn id="37947" idx="6"/>
            <a:endCxn id="37939" idx="3"/>
          </p:cNvCxnSpPr>
          <p:nvPr/>
        </p:nvCxnSpPr>
        <p:spPr bwMode="auto">
          <a:xfrm flipV="1">
            <a:off x="2819400" y="3111500"/>
            <a:ext cx="774700" cy="4699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7949" name="Text Box 18"/>
          <p:cNvSpPr txBox="1">
            <a:spLocks noChangeArrowheads="1"/>
          </p:cNvSpPr>
          <p:nvPr/>
        </p:nvSpPr>
        <p:spPr bwMode="auto">
          <a:xfrm>
            <a:off x="3200400" y="2909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38200" y="0"/>
            <a:ext cx="7567613" cy="101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0070C0"/>
                </a:solidFill>
              </a:rPr>
              <a:t>To simulate any transition:</a:t>
            </a:r>
            <a:br>
              <a:rPr lang="en-US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srgbClr val="0070C0"/>
                </a:solidFill>
              </a:rPr>
              <a:t>	Step 1) Go to all immediate destination states.</a:t>
            </a:r>
          </a:p>
          <a:p>
            <a:pPr>
              <a:defRPr/>
            </a:pPr>
            <a:r>
              <a:rPr lang="en-US" sz="2000" dirty="0">
                <a:solidFill>
                  <a:srgbClr val="0070C0"/>
                </a:solidFill>
              </a:rPr>
              <a:t>	Step 2) From there go to all their </a:t>
            </a:r>
            <a:r>
              <a:rPr lang="en-US" sz="2000" dirty="0">
                <a:solidFill>
                  <a:srgbClr val="0070C0"/>
                </a:solidFill>
                <a:sym typeface="Symbol"/>
              </a:rPr>
              <a:t>-closure states as well.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FB6CA3-5225-4CEE-AF32-0BC3281E8E1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Equivalency of DFA, NFA, </a:t>
            </a:r>
            <a:r>
              <a:rPr lang="en-US">
                <a:sym typeface="Symbol" pitchFamily="28" charset="2"/>
              </a:rPr>
              <a:t></a:t>
            </a:r>
            <a:r>
              <a:rPr lang="en-US" sz="4000"/>
              <a:t>-NFA</a:t>
            </a:r>
            <a:r>
              <a:rPr lang="en-US"/>
              <a:t> 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/>
              <a:t>Theorem:</a:t>
            </a:r>
            <a:r>
              <a:rPr lang="en-US"/>
              <a:t> A language L is accepted by some </a:t>
            </a:r>
            <a:r>
              <a:rPr lang="en-US">
                <a:sym typeface="Symbol" pitchFamily="28" charset="2"/>
              </a:rPr>
              <a:t></a:t>
            </a:r>
            <a:r>
              <a:rPr lang="en-US" sz="2800"/>
              <a:t>-NFA if and only if L is accepted by some DFA</a:t>
            </a:r>
          </a:p>
          <a:p>
            <a:pPr eaLnBrk="1" hangingPunct="1"/>
            <a:endParaRPr lang="en-US" sz="2800"/>
          </a:p>
          <a:p>
            <a:pPr eaLnBrk="1" hangingPunct="1"/>
            <a:endParaRPr lang="en-US" sz="2800" u="sng"/>
          </a:p>
          <a:p>
            <a:pPr eaLnBrk="1" hangingPunct="1"/>
            <a:r>
              <a:rPr lang="en-US" sz="2800" u="sng"/>
              <a:t>Implication:</a:t>
            </a:r>
          </a:p>
          <a:p>
            <a:pPr lvl="1" eaLnBrk="1" hangingPunct="1"/>
            <a:r>
              <a:rPr lang="en-US" sz="2400"/>
              <a:t>DFA </a:t>
            </a:r>
            <a:r>
              <a:rPr lang="en-US" sz="2400">
                <a:sym typeface="Symbol" pitchFamily="28" charset="2"/>
              </a:rPr>
              <a:t>≡ </a:t>
            </a:r>
            <a:r>
              <a:rPr lang="en-US" sz="2400"/>
              <a:t> NFA </a:t>
            </a:r>
            <a:r>
              <a:rPr lang="en-US" sz="2400">
                <a:sym typeface="Symbol" pitchFamily="28" charset="2"/>
              </a:rPr>
              <a:t>≡</a:t>
            </a:r>
            <a:r>
              <a:rPr lang="en-US" sz="2400"/>
              <a:t> </a:t>
            </a:r>
            <a:r>
              <a:rPr lang="en-US">
                <a:sym typeface="Symbol" pitchFamily="28" charset="2"/>
              </a:rPr>
              <a:t></a:t>
            </a:r>
            <a:r>
              <a:rPr lang="en-US" sz="2400"/>
              <a:t>-NFA</a:t>
            </a:r>
          </a:p>
          <a:p>
            <a:pPr lvl="1" eaLnBrk="1" hangingPunct="1"/>
            <a:r>
              <a:rPr lang="en-US" sz="2400"/>
              <a:t>(all accept Regular Languages)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C1FFA1-3FB0-4619-BDB1-56551E69BDF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Eliminating </a:t>
            </a:r>
            <a:r>
              <a:rPr lang="en-US">
                <a:sym typeface="Symbol" pitchFamily="28" charset="2"/>
              </a:rPr>
              <a:t></a:t>
            </a:r>
            <a:r>
              <a:rPr lang="en-US" sz="4000"/>
              <a:t>-transitions</a:t>
            </a:r>
            <a:r>
              <a:rPr lang="en-US" sz="3200"/>
              <a:t> 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l-GR" sz="2400">
                <a:latin typeface="Lucida Grande" pitchFamily="28" charset="0"/>
                <a:cs typeface="Tahoma" pitchFamily="28" charset="0"/>
              </a:rPr>
              <a:t>Let E = {Q</a:t>
            </a:r>
            <a:r>
              <a:rPr lang="el-GR" sz="2400" baseline="-25000">
                <a:latin typeface="Lucida Grande" pitchFamily="28" charset="0"/>
                <a:cs typeface="Tahoma" pitchFamily="28" charset="0"/>
              </a:rPr>
              <a:t>E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,∑,δ</a:t>
            </a:r>
            <a:r>
              <a:rPr lang="el-GR" sz="2400" baseline="-25000">
                <a:latin typeface="Lucida Grande" pitchFamily="28" charset="0"/>
                <a:cs typeface="Tahoma" pitchFamily="28" charset="0"/>
              </a:rPr>
              <a:t>E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,q</a:t>
            </a:r>
            <a:r>
              <a:rPr lang="el-GR" sz="2400" baseline="-25000">
                <a:latin typeface="Lucida Grande" pitchFamily="28" charset="0"/>
                <a:cs typeface="Tahoma" pitchFamily="28" charset="0"/>
              </a:rPr>
              <a:t>0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,F</a:t>
            </a:r>
            <a:r>
              <a:rPr lang="el-GR" sz="2400" baseline="-25000">
                <a:latin typeface="Lucida Grande" pitchFamily="28" charset="0"/>
                <a:cs typeface="Tahoma" pitchFamily="28" charset="0"/>
              </a:rPr>
              <a:t>E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}</a:t>
            </a:r>
            <a:r>
              <a:rPr lang="en-US" sz="2400">
                <a:latin typeface="Lucida Grande" pitchFamily="28" charset="0"/>
                <a:cs typeface="Tahoma" pitchFamily="28" charset="0"/>
              </a:rPr>
              <a:t> be an </a:t>
            </a:r>
            <a:r>
              <a:rPr lang="en-US" sz="2400">
                <a:sym typeface="Symbol" pitchFamily="28" charset="2"/>
              </a:rPr>
              <a:t></a:t>
            </a:r>
            <a:r>
              <a:rPr lang="en-US" sz="2400">
                <a:latin typeface="Lucida Grande" pitchFamily="28" charset="0"/>
                <a:cs typeface="Tahoma" pitchFamily="28" charset="0"/>
              </a:rPr>
              <a:t>-NFA</a:t>
            </a:r>
            <a:endParaRPr lang="el-GR" sz="2400">
              <a:latin typeface="Lucida Grande" pitchFamily="28" charset="0"/>
              <a:cs typeface="Tahoma" pitchFamily="28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l-GR" sz="2400" u="sng">
                <a:latin typeface="Lucida Grande" pitchFamily="28" charset="0"/>
                <a:cs typeface="Tahoma" pitchFamily="28" charset="0"/>
              </a:rPr>
              <a:t>Goal: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 </a:t>
            </a:r>
            <a:r>
              <a:rPr lang="en-US" sz="2400">
                <a:latin typeface="Lucida Grande" pitchFamily="28" charset="0"/>
                <a:cs typeface="Tahoma" pitchFamily="28" charset="0"/>
              </a:rPr>
              <a:t>To b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uild </a:t>
            </a:r>
            <a:r>
              <a:rPr lang="en-US" sz="2400">
                <a:latin typeface="Lucida Grande" pitchFamily="28" charset="0"/>
                <a:cs typeface="Tahoma" pitchFamily="28" charset="0"/>
              </a:rPr>
              <a:t>DFA 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D={</a:t>
            </a:r>
            <a:r>
              <a:rPr lang="el-GR" sz="24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Q</a:t>
            </a:r>
            <a:r>
              <a:rPr lang="el-GR" sz="24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4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,∑,δ</a:t>
            </a:r>
            <a:r>
              <a:rPr lang="el-GR" sz="24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4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,{q</a:t>
            </a:r>
            <a:r>
              <a:rPr lang="el-GR" sz="24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4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},F</a:t>
            </a:r>
            <a:r>
              <a:rPr lang="el-GR" sz="24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} s.t. L(D)=L(E)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400" u="sng">
                <a:latin typeface="Lucida Grande" pitchFamily="28" charset="0"/>
                <a:cs typeface="Tahoma" pitchFamily="28" charset="0"/>
              </a:rPr>
              <a:t>Construction:</a:t>
            </a:r>
            <a:endParaRPr lang="en-US" sz="2400">
              <a:latin typeface="Lucida Grande" pitchFamily="28" charset="0"/>
              <a:cs typeface="Tahoma" pitchFamily="28" charset="0"/>
            </a:endParaRP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2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Q</a:t>
            </a:r>
            <a:r>
              <a:rPr lang="el-GR" sz="20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= all </a:t>
            </a:r>
            <a:r>
              <a:rPr lang="en-US" sz="2000">
                <a:latin typeface="Lucida Grande" pitchFamily="28" charset="0"/>
                <a:cs typeface="Tahoma" pitchFamily="28" charset="0"/>
              </a:rPr>
              <a:t>reachable 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subsets of Q</a:t>
            </a:r>
            <a:r>
              <a:rPr lang="el-GR" sz="2000" baseline="-25000">
                <a:latin typeface="Lucida Grande" pitchFamily="28" charset="0"/>
                <a:cs typeface="Tahoma" pitchFamily="28" charset="0"/>
              </a:rPr>
              <a:t>E 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factoring in </a:t>
            </a:r>
            <a:r>
              <a:rPr lang="en-US" sz="2000">
                <a:sym typeface="Symbol" pitchFamily="28" charset="2"/>
              </a:rPr>
              <a:t></a:t>
            </a:r>
            <a:r>
              <a:rPr lang="en-US" sz="2000"/>
              <a:t>-closures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2000">
                <a:latin typeface="Lucida Grande" pitchFamily="28" charset="0"/>
                <a:cs typeface="Tahoma" pitchFamily="28" charset="0"/>
              </a:rPr>
              <a:t>q</a:t>
            </a:r>
            <a:r>
              <a:rPr lang="en-US" sz="2000" baseline="-25000"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 = ECLOSE(q</a:t>
            </a:r>
            <a:r>
              <a:rPr lang="el-GR" sz="2000" baseline="-25000">
                <a:latin typeface="Lucida Grande" pitchFamily="28" charset="0"/>
                <a:cs typeface="Tahoma" pitchFamily="28" charset="0"/>
              </a:rPr>
              <a:t>0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)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2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F</a:t>
            </a:r>
            <a:r>
              <a:rPr lang="el-GR" sz="20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=subsets S in Q</a:t>
            </a:r>
            <a:r>
              <a:rPr lang="el-GR" sz="2000" baseline="-25000"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 s.t. S</a:t>
            </a:r>
            <a:r>
              <a:rPr lang="en-US" sz="2000">
                <a:cs typeface="Arial" charset="0"/>
              </a:rPr>
              <a:t>∩F</a:t>
            </a:r>
            <a:r>
              <a:rPr lang="en-US" sz="2000" baseline="-25000">
                <a:cs typeface="Arial" charset="0"/>
              </a:rPr>
              <a:t>E</a:t>
            </a:r>
            <a:r>
              <a:rPr lang="en-US" sz="2000">
                <a:cs typeface="Arial" charset="0"/>
              </a:rPr>
              <a:t>≠</a:t>
            </a:r>
            <a:r>
              <a:rPr lang="el-GR" sz="2000">
                <a:cs typeface="Arial" charset="0"/>
              </a:rPr>
              <a:t>Φ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l-GR" sz="2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sz="20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: for each subset S of Q</a:t>
            </a:r>
            <a:r>
              <a:rPr lang="el-GR" sz="2000" baseline="-25000">
                <a:latin typeface="Lucida Grande" pitchFamily="28" charset="0"/>
                <a:cs typeface="Tahoma" pitchFamily="28" charset="0"/>
              </a:rPr>
              <a:t>E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 and for each input symbol </a:t>
            </a:r>
            <a:r>
              <a:rPr lang="el-GR" sz="2000" i="1">
                <a:latin typeface="Lucida Grande" pitchFamily="28" charset="0"/>
                <a:cs typeface="Tahoma" pitchFamily="28" charset="0"/>
              </a:rPr>
              <a:t>a</a:t>
            </a:r>
            <a:r>
              <a:rPr lang="el-GR" sz="2000" i="1">
                <a:latin typeface="Lucida Grande" pitchFamily="28" charset="0"/>
                <a:cs typeface="Tahoma" pitchFamily="28" charset="0"/>
                <a:sym typeface="Symbol" pitchFamily="28" charset="2"/>
              </a:rPr>
              <a:t>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∑: 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l-GR" sz="1800">
                <a:latin typeface="Lucida Grande" pitchFamily="28" charset="0"/>
                <a:cs typeface="Tahoma" pitchFamily="28" charset="0"/>
              </a:rPr>
              <a:t>Let R= </a:t>
            </a:r>
            <a:r>
              <a:rPr lang="el-GR">
                <a:latin typeface="Lucida Grande" pitchFamily="28" charset="0"/>
                <a:cs typeface="Tahoma" pitchFamily="28" charset="0"/>
              </a:rPr>
              <a:t>U</a:t>
            </a:r>
            <a:r>
              <a:rPr lang="el-GR" sz="1800">
                <a:latin typeface="Lucida Grande" pitchFamily="28" charset="0"/>
                <a:cs typeface="Tahoma" pitchFamily="28" charset="0"/>
              </a:rPr>
              <a:t> δ</a:t>
            </a:r>
            <a:r>
              <a:rPr lang="el-GR" sz="1800" baseline="-25000">
                <a:latin typeface="Lucida Grande" pitchFamily="28" charset="0"/>
                <a:cs typeface="Tahoma" pitchFamily="28" charset="0"/>
              </a:rPr>
              <a:t>E</a:t>
            </a:r>
            <a:r>
              <a:rPr lang="el-GR" sz="1800">
                <a:latin typeface="Lucida Grande" pitchFamily="28" charset="0"/>
                <a:cs typeface="Tahoma" pitchFamily="28" charset="0"/>
              </a:rPr>
              <a:t>(p,a)</a:t>
            </a:r>
            <a:r>
              <a:rPr lang="en-US" sz="1800">
                <a:latin typeface="Lucida Grande" pitchFamily="28" charset="0"/>
                <a:cs typeface="Tahoma" pitchFamily="28" charset="0"/>
              </a:rPr>
              <a:t>		</a:t>
            </a:r>
            <a:r>
              <a:rPr lang="en-US" sz="1800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// go to destination states</a:t>
            </a:r>
            <a:endParaRPr lang="el-GR" sz="1800">
              <a:solidFill>
                <a:srgbClr val="0070C0"/>
              </a:solidFill>
              <a:latin typeface="Lucida Grande" pitchFamily="28" charset="0"/>
              <a:cs typeface="Tahoma" pitchFamily="28" charset="0"/>
            </a:endParaRPr>
          </a:p>
          <a:p>
            <a:pPr marL="1371600" lvl="2" indent="-457200" eaLnBrk="1" hangingPunct="1">
              <a:lnSpc>
                <a:spcPct val="90000"/>
              </a:lnSpc>
            </a:pPr>
            <a:endParaRPr lang="el-GR" sz="1800">
              <a:latin typeface="Lucida Grande" pitchFamily="28" charset="0"/>
              <a:cs typeface="Tahoma" pitchFamily="28" charset="0"/>
            </a:endParaRP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l-GR" sz="18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sz="18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18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(S,a)</a:t>
            </a:r>
            <a:r>
              <a:rPr lang="el-GR" sz="1800">
                <a:latin typeface="Lucida Grande" pitchFamily="28" charset="0"/>
                <a:cs typeface="Tahoma" pitchFamily="28" charset="0"/>
              </a:rPr>
              <a:t> = </a:t>
            </a:r>
            <a:r>
              <a:rPr lang="el-GR">
                <a:latin typeface="Lucida Grande" pitchFamily="28" charset="0"/>
                <a:cs typeface="Tahoma" pitchFamily="28" charset="0"/>
              </a:rPr>
              <a:t>U</a:t>
            </a:r>
            <a:r>
              <a:rPr lang="el-GR" sz="1800">
                <a:latin typeface="Lucida Grande" pitchFamily="28" charset="0"/>
                <a:cs typeface="Tahoma" pitchFamily="28" charset="0"/>
              </a:rPr>
              <a:t> ECLOSE(r)</a:t>
            </a:r>
            <a:r>
              <a:rPr lang="en-US" sz="1800">
                <a:latin typeface="Lucida Grande" pitchFamily="28" charset="0"/>
                <a:cs typeface="Tahoma" pitchFamily="28" charset="0"/>
              </a:rPr>
              <a:t>	</a:t>
            </a:r>
            <a:r>
              <a:rPr lang="en-US" sz="1800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// from there, take a union</a:t>
            </a:r>
            <a:br>
              <a:rPr lang="en-US" sz="1800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</a:br>
            <a:r>
              <a:rPr lang="en-US" sz="1800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					of all their </a:t>
            </a:r>
            <a:r>
              <a:rPr lang="en-US" sz="1800">
                <a:solidFill>
                  <a:srgbClr val="0070C0"/>
                </a:solidFill>
                <a:latin typeface="Lucida Grande" pitchFamily="28" charset="0"/>
                <a:cs typeface="Tahoma" pitchFamily="28" charset="0"/>
                <a:sym typeface="Symbol" pitchFamily="28" charset="2"/>
              </a:rPr>
              <a:t>-closures</a:t>
            </a:r>
            <a:endParaRPr lang="en-US" sz="1800">
              <a:solidFill>
                <a:srgbClr val="0070C0"/>
              </a:solidFill>
              <a:latin typeface="Lucida Grande" pitchFamily="28" charset="0"/>
              <a:cs typeface="Tahoma" pitchFamily="28" charset="0"/>
            </a:endParaRP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3262313" y="5181600"/>
            <a:ext cx="5476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p in s</a:t>
            </a:r>
          </a:p>
        </p:txBody>
      </p:sp>
      <p:sp>
        <p:nvSpPr>
          <p:cNvPr id="36870" name="Text Box 5"/>
          <p:cNvSpPr txBox="1">
            <a:spLocks noChangeArrowheads="1"/>
          </p:cNvSpPr>
          <p:nvPr/>
        </p:nvSpPr>
        <p:spPr bwMode="auto">
          <a:xfrm>
            <a:off x="3581400" y="5913438"/>
            <a:ext cx="547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r in R</a:t>
            </a:r>
          </a:p>
        </p:txBody>
      </p:sp>
      <p:sp>
        <p:nvSpPr>
          <p:cNvPr id="39943" name="TextBox 6"/>
          <p:cNvSpPr txBox="1">
            <a:spLocks noChangeArrowheads="1"/>
          </p:cNvSpPr>
          <p:nvPr/>
        </p:nvSpPr>
        <p:spPr bwMode="auto">
          <a:xfrm>
            <a:off x="1219200" y="6248400"/>
            <a:ext cx="4379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0070C0"/>
                </a:solidFill>
              </a:rPr>
              <a:t>Reading:</a:t>
            </a:r>
            <a:r>
              <a:rPr lang="en-US">
                <a:solidFill>
                  <a:srgbClr val="0070C0"/>
                </a:solidFill>
              </a:rPr>
              <a:t> Section 2.5.5 in book</a:t>
            </a:r>
          </a:p>
        </p:txBody>
      </p:sp>
      <p:cxnSp>
        <p:nvCxnSpPr>
          <p:cNvPr id="39944" name="Straight Connector 8"/>
          <p:cNvCxnSpPr>
            <a:cxnSpLocks noChangeShapeType="1"/>
          </p:cNvCxnSpPr>
          <p:nvPr/>
        </p:nvCxnSpPr>
        <p:spPr bwMode="auto">
          <a:xfrm>
            <a:off x="533400" y="6248400"/>
            <a:ext cx="82296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8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68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/>
      <p:bldP spid="36869" grpId="0"/>
      <p:bldP spid="3687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638841-5C10-4F3D-AB64-818D3E59FDF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</a:t>
            </a:r>
            <a:r>
              <a:rPr lang="en-US">
                <a:sym typeface="Symbol" pitchFamily="28" charset="2"/>
              </a:rPr>
              <a:t></a:t>
            </a:r>
            <a:r>
              <a:rPr lang="en-US"/>
              <a:t>-NFA </a:t>
            </a:r>
            <a:r>
              <a:rPr lang="en-US">
                <a:sym typeface="Wingdings" pitchFamily="28" charset="2"/>
              </a:rPr>
              <a:t> DFA</a:t>
            </a:r>
            <a:endParaRPr lang="en-US"/>
          </a:p>
        </p:txBody>
      </p:sp>
      <p:sp>
        <p:nvSpPr>
          <p:cNvPr id="40964" name="Text Box 25"/>
          <p:cNvSpPr txBox="1">
            <a:spLocks noChangeArrowheads="1"/>
          </p:cNvSpPr>
          <p:nvPr/>
        </p:nvSpPr>
        <p:spPr bwMode="auto">
          <a:xfrm>
            <a:off x="746125" y="2105025"/>
            <a:ext cx="6978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L = {w | w is empty, or if non-empty will end in 01}</a:t>
            </a:r>
          </a:p>
        </p:txBody>
      </p:sp>
      <p:grpSp>
        <p:nvGrpSpPr>
          <p:cNvPr id="40965" name="Group 31"/>
          <p:cNvGrpSpPr>
            <a:grpSpLocks/>
          </p:cNvGrpSpPr>
          <p:nvPr/>
        </p:nvGrpSpPr>
        <p:grpSpPr bwMode="auto">
          <a:xfrm>
            <a:off x="-76200" y="3976688"/>
            <a:ext cx="914400" cy="366712"/>
            <a:chOff x="228600" y="3976688"/>
            <a:chExt cx="914400" cy="366713"/>
          </a:xfrm>
        </p:grpSpPr>
        <p:sp>
          <p:nvSpPr>
            <p:cNvPr id="41030" name="Line 6"/>
            <p:cNvSpPr>
              <a:spLocks noChangeShapeType="1"/>
            </p:cNvSpPr>
            <p:nvPr/>
          </p:nvSpPr>
          <p:spPr bwMode="auto">
            <a:xfrm>
              <a:off x="533400" y="428625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1" name="Text Box 7"/>
            <p:cNvSpPr txBox="1">
              <a:spLocks noChangeArrowheads="1"/>
            </p:cNvSpPr>
            <p:nvPr/>
          </p:nvSpPr>
          <p:spPr bwMode="auto">
            <a:xfrm>
              <a:off x="228600" y="3976688"/>
              <a:ext cx="628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start</a:t>
              </a:r>
            </a:p>
          </p:txBody>
        </p:sp>
      </p:grpSp>
      <p:sp>
        <p:nvSpPr>
          <p:cNvPr id="40966" name="Oval 5"/>
          <p:cNvSpPr>
            <a:spLocks noChangeArrowheads="1"/>
          </p:cNvSpPr>
          <p:nvPr/>
        </p:nvSpPr>
        <p:spPr bwMode="auto">
          <a:xfrm>
            <a:off x="1295400" y="3276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0</a:t>
            </a:r>
          </a:p>
        </p:txBody>
      </p:sp>
      <p:sp>
        <p:nvSpPr>
          <p:cNvPr id="40967" name="Line 9"/>
          <p:cNvSpPr>
            <a:spLocks noChangeShapeType="1"/>
          </p:cNvSpPr>
          <p:nvPr/>
        </p:nvSpPr>
        <p:spPr bwMode="auto">
          <a:xfrm>
            <a:off x="1752600" y="3505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68" name="Oval 10"/>
          <p:cNvSpPr>
            <a:spLocks noChangeArrowheads="1"/>
          </p:cNvSpPr>
          <p:nvPr/>
        </p:nvSpPr>
        <p:spPr bwMode="auto">
          <a:xfrm>
            <a:off x="2286000" y="3276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1</a:t>
            </a:r>
          </a:p>
        </p:txBody>
      </p:sp>
      <p:sp>
        <p:nvSpPr>
          <p:cNvPr id="40969" name="Text Box 11"/>
          <p:cNvSpPr txBox="1">
            <a:spLocks noChangeArrowheads="1"/>
          </p:cNvSpPr>
          <p:nvPr/>
        </p:nvSpPr>
        <p:spPr bwMode="auto">
          <a:xfrm>
            <a:off x="1812925" y="31591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0</a:t>
            </a: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40970" name="Freeform 12"/>
          <p:cNvSpPr>
            <a:spLocks/>
          </p:cNvSpPr>
          <p:nvPr/>
        </p:nvSpPr>
        <p:spPr bwMode="auto">
          <a:xfrm>
            <a:off x="1270000" y="2959100"/>
            <a:ext cx="419100" cy="317500"/>
          </a:xfrm>
          <a:custGeom>
            <a:avLst/>
            <a:gdLst>
              <a:gd name="T0" fmla="*/ 2147483647 w 264"/>
              <a:gd name="T1" fmla="*/ 2147483647 h 200"/>
              <a:gd name="T2" fmla="*/ 2147483647 w 264"/>
              <a:gd name="T3" fmla="*/ 2147483647 h 200"/>
              <a:gd name="T4" fmla="*/ 2147483647 w 264"/>
              <a:gd name="T5" fmla="*/ 2147483647 h 200"/>
              <a:gd name="T6" fmla="*/ 2147483647 w 264"/>
              <a:gd name="T7" fmla="*/ 2147483647 h 200"/>
              <a:gd name="T8" fmla="*/ 2147483647 w 264"/>
              <a:gd name="T9" fmla="*/ 2147483647 h 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4"/>
              <a:gd name="T16" fmla="*/ 0 h 200"/>
              <a:gd name="T17" fmla="*/ 264 w 264"/>
              <a:gd name="T18" fmla="*/ 200 h 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4" h="200">
                <a:moveTo>
                  <a:pt x="64" y="200"/>
                </a:moveTo>
                <a:cubicBezTo>
                  <a:pt x="32" y="144"/>
                  <a:pt x="0" y="88"/>
                  <a:pt x="16" y="56"/>
                </a:cubicBezTo>
                <a:cubicBezTo>
                  <a:pt x="32" y="24"/>
                  <a:pt x="120" y="0"/>
                  <a:pt x="160" y="8"/>
                </a:cubicBezTo>
                <a:cubicBezTo>
                  <a:pt x="200" y="16"/>
                  <a:pt x="248" y="72"/>
                  <a:pt x="256" y="104"/>
                </a:cubicBezTo>
                <a:cubicBezTo>
                  <a:pt x="264" y="136"/>
                  <a:pt x="236" y="168"/>
                  <a:pt x="208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1" name="Text Box 13"/>
          <p:cNvSpPr txBox="1">
            <a:spLocks noChangeArrowheads="1"/>
          </p:cNvSpPr>
          <p:nvPr/>
        </p:nvSpPr>
        <p:spPr bwMode="auto">
          <a:xfrm>
            <a:off x="1143000" y="2625725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0,1</a:t>
            </a:r>
          </a:p>
        </p:txBody>
      </p:sp>
      <p:sp>
        <p:nvSpPr>
          <p:cNvPr id="40972" name="Text Box 18"/>
          <p:cNvSpPr txBox="1">
            <a:spLocks noChangeArrowheads="1"/>
          </p:cNvSpPr>
          <p:nvPr/>
        </p:nvSpPr>
        <p:spPr bwMode="auto">
          <a:xfrm>
            <a:off x="2743200" y="31623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1</a:t>
            </a:r>
          </a:p>
        </p:txBody>
      </p:sp>
      <p:sp>
        <p:nvSpPr>
          <p:cNvPr id="40973" name="Oval 19"/>
          <p:cNvSpPr>
            <a:spLocks noChangeArrowheads="1"/>
          </p:cNvSpPr>
          <p:nvPr/>
        </p:nvSpPr>
        <p:spPr bwMode="auto">
          <a:xfrm>
            <a:off x="3276600" y="3276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2</a:t>
            </a:r>
          </a:p>
        </p:txBody>
      </p:sp>
      <p:sp>
        <p:nvSpPr>
          <p:cNvPr id="40974" name="Line 20"/>
          <p:cNvSpPr>
            <a:spLocks noChangeShapeType="1"/>
          </p:cNvSpPr>
          <p:nvPr/>
        </p:nvSpPr>
        <p:spPr bwMode="auto">
          <a:xfrm>
            <a:off x="2743200" y="3505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975" name="Oval 22"/>
          <p:cNvSpPr>
            <a:spLocks noChangeArrowheads="1"/>
          </p:cNvSpPr>
          <p:nvPr/>
        </p:nvSpPr>
        <p:spPr bwMode="auto">
          <a:xfrm>
            <a:off x="3200400" y="3200400"/>
            <a:ext cx="609600" cy="609600"/>
          </a:xfrm>
          <a:prstGeom prst="ellipse">
            <a:avLst/>
          </a:prstGeom>
          <a:solidFill>
            <a:schemeClr val="accent1">
              <a:alpha val="12157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976" name="Group 32"/>
          <p:cNvGrpSpPr>
            <a:grpSpLocks/>
          </p:cNvGrpSpPr>
          <p:nvPr/>
        </p:nvGrpSpPr>
        <p:grpSpPr bwMode="auto">
          <a:xfrm>
            <a:off x="838200" y="3595688"/>
            <a:ext cx="609600" cy="976312"/>
            <a:chOff x="1143000" y="3595688"/>
            <a:chExt cx="609600" cy="976312"/>
          </a:xfrm>
        </p:grpSpPr>
        <p:sp>
          <p:nvSpPr>
            <p:cNvPr id="41026" name="Oval 90"/>
            <p:cNvSpPr>
              <a:spLocks noChangeArrowheads="1"/>
            </p:cNvSpPr>
            <p:nvPr/>
          </p:nvSpPr>
          <p:spPr bwMode="auto">
            <a:xfrm>
              <a:off x="1219200" y="4038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q’</a:t>
              </a:r>
              <a:r>
                <a:rPr lang="en-US" sz="1800" baseline="-25000"/>
                <a:t>0</a:t>
              </a:r>
            </a:p>
          </p:txBody>
        </p:sp>
        <p:sp>
          <p:nvSpPr>
            <p:cNvPr id="41027" name="Oval 91"/>
            <p:cNvSpPr>
              <a:spLocks noChangeArrowheads="1"/>
            </p:cNvSpPr>
            <p:nvPr/>
          </p:nvSpPr>
          <p:spPr bwMode="auto">
            <a:xfrm>
              <a:off x="1143000" y="3962400"/>
              <a:ext cx="609600" cy="6096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8" name="Line 92"/>
            <p:cNvSpPr>
              <a:spLocks noChangeShapeType="1"/>
            </p:cNvSpPr>
            <p:nvPr/>
          </p:nvSpPr>
          <p:spPr bwMode="auto">
            <a:xfrm flipV="1">
              <a:off x="1447800" y="37338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9" name="Text Box 93"/>
            <p:cNvSpPr txBox="1">
              <a:spLocks noChangeArrowheads="1"/>
            </p:cNvSpPr>
            <p:nvPr/>
          </p:nvSpPr>
          <p:spPr bwMode="auto">
            <a:xfrm>
              <a:off x="1219200" y="3595688"/>
              <a:ext cx="2857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</a:t>
              </a:r>
              <a:endParaRPr lang="en-US" sz="1800">
                <a:solidFill>
                  <a:schemeClr val="hlink"/>
                </a:solidFill>
              </a:endParaRPr>
            </a:p>
          </p:txBody>
        </p:sp>
      </p:grpSp>
      <p:sp>
        <p:nvSpPr>
          <p:cNvPr id="40977" name="TextBox 29"/>
          <p:cNvSpPr txBox="1">
            <a:spLocks noChangeArrowheads="1"/>
          </p:cNvSpPr>
          <p:nvPr/>
        </p:nvSpPr>
        <p:spPr bwMode="auto">
          <a:xfrm>
            <a:off x="4343400" y="6477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66" name="Group 139"/>
          <p:cNvGraphicFramePr>
            <a:graphicFrameLocks noGrp="1"/>
          </p:cNvGraphicFramePr>
          <p:nvPr/>
        </p:nvGraphicFramePr>
        <p:xfrm>
          <a:off x="838200" y="4876800"/>
          <a:ext cx="2946400" cy="1737360"/>
        </p:xfrm>
        <a:graphic>
          <a:graphicData uri="http://schemas.openxmlformats.org/drawingml/2006/table">
            <a:tbl>
              <a:tblPr/>
              <a:tblGrid>
                <a:gridCol w="73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E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28" charset="2"/>
                        </a:rPr>
                        <a:t>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2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*q’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{q’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Group 139"/>
          <p:cNvGraphicFramePr>
            <a:graphicFrameLocks noGrp="1"/>
          </p:cNvGraphicFramePr>
          <p:nvPr/>
        </p:nvGraphicFramePr>
        <p:xfrm>
          <a:off x="4419600" y="4876800"/>
          <a:ext cx="2895600" cy="1137653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*{q’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1024" name="Straight Arrow Connector 70"/>
          <p:cNvCxnSpPr>
            <a:cxnSpLocks noChangeShapeType="1"/>
          </p:cNvCxnSpPr>
          <p:nvPr/>
        </p:nvCxnSpPr>
        <p:spPr bwMode="auto">
          <a:xfrm>
            <a:off x="533400" y="5562600"/>
            <a:ext cx="304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3" name="Straight Arrow Connector 72"/>
          <p:cNvCxnSpPr>
            <a:cxnSpLocks noChangeShapeType="1"/>
          </p:cNvCxnSpPr>
          <p:nvPr/>
        </p:nvCxnSpPr>
        <p:spPr bwMode="auto">
          <a:xfrm>
            <a:off x="4191000" y="5562600"/>
            <a:ext cx="228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7DCE0F-8767-48C5-80D3-07F9580BB3A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Example: </a:t>
            </a:r>
            <a:r>
              <a:rPr lang="en-US">
                <a:sym typeface="Symbol" pitchFamily="28" charset="2"/>
              </a:rPr>
              <a:t></a:t>
            </a:r>
            <a:r>
              <a:rPr lang="en-US"/>
              <a:t>-NFA </a:t>
            </a:r>
            <a:r>
              <a:rPr lang="en-US">
                <a:sym typeface="Wingdings" pitchFamily="28" charset="2"/>
              </a:rPr>
              <a:t> DFA</a:t>
            </a:r>
            <a:endParaRPr lang="en-US"/>
          </a:p>
        </p:txBody>
      </p:sp>
      <p:sp>
        <p:nvSpPr>
          <p:cNvPr id="41988" name="Text Box 25"/>
          <p:cNvSpPr txBox="1">
            <a:spLocks noChangeArrowheads="1"/>
          </p:cNvSpPr>
          <p:nvPr/>
        </p:nvSpPr>
        <p:spPr bwMode="auto">
          <a:xfrm>
            <a:off x="746125" y="2105025"/>
            <a:ext cx="6978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L = {w | w is empty, or if non-empty will end in 01}</a:t>
            </a:r>
          </a:p>
        </p:txBody>
      </p:sp>
      <p:grpSp>
        <p:nvGrpSpPr>
          <p:cNvPr id="41989" name="Group 31"/>
          <p:cNvGrpSpPr>
            <a:grpSpLocks/>
          </p:cNvGrpSpPr>
          <p:nvPr/>
        </p:nvGrpSpPr>
        <p:grpSpPr bwMode="auto">
          <a:xfrm>
            <a:off x="-76200" y="3976688"/>
            <a:ext cx="914400" cy="366712"/>
            <a:chOff x="228600" y="3976688"/>
            <a:chExt cx="914400" cy="366713"/>
          </a:xfrm>
        </p:grpSpPr>
        <p:sp>
          <p:nvSpPr>
            <p:cNvPr id="42100" name="Line 6"/>
            <p:cNvSpPr>
              <a:spLocks noChangeShapeType="1"/>
            </p:cNvSpPr>
            <p:nvPr/>
          </p:nvSpPr>
          <p:spPr bwMode="auto">
            <a:xfrm>
              <a:off x="533400" y="4286250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101" name="Text Box 7"/>
            <p:cNvSpPr txBox="1">
              <a:spLocks noChangeArrowheads="1"/>
            </p:cNvSpPr>
            <p:nvPr/>
          </p:nvSpPr>
          <p:spPr bwMode="auto">
            <a:xfrm>
              <a:off x="228600" y="3976688"/>
              <a:ext cx="6286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start</a:t>
              </a:r>
            </a:p>
          </p:txBody>
        </p:sp>
      </p:grpSp>
      <p:sp>
        <p:nvSpPr>
          <p:cNvPr id="41990" name="Oval 5"/>
          <p:cNvSpPr>
            <a:spLocks noChangeArrowheads="1"/>
          </p:cNvSpPr>
          <p:nvPr/>
        </p:nvSpPr>
        <p:spPr bwMode="auto">
          <a:xfrm>
            <a:off x="1295400" y="3276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0</a:t>
            </a:r>
          </a:p>
        </p:txBody>
      </p:sp>
      <p:sp>
        <p:nvSpPr>
          <p:cNvPr id="41991" name="Line 9"/>
          <p:cNvSpPr>
            <a:spLocks noChangeShapeType="1"/>
          </p:cNvSpPr>
          <p:nvPr/>
        </p:nvSpPr>
        <p:spPr bwMode="auto">
          <a:xfrm>
            <a:off x="1752600" y="3505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10"/>
          <p:cNvSpPr>
            <a:spLocks noChangeArrowheads="1"/>
          </p:cNvSpPr>
          <p:nvPr/>
        </p:nvSpPr>
        <p:spPr bwMode="auto">
          <a:xfrm>
            <a:off x="2286000" y="3276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1</a:t>
            </a:r>
          </a:p>
        </p:txBody>
      </p:sp>
      <p:sp>
        <p:nvSpPr>
          <p:cNvPr id="41993" name="Text Box 11"/>
          <p:cNvSpPr txBox="1">
            <a:spLocks noChangeArrowheads="1"/>
          </p:cNvSpPr>
          <p:nvPr/>
        </p:nvSpPr>
        <p:spPr bwMode="auto">
          <a:xfrm>
            <a:off x="1812925" y="31591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0</a:t>
            </a: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41994" name="Freeform 12"/>
          <p:cNvSpPr>
            <a:spLocks/>
          </p:cNvSpPr>
          <p:nvPr/>
        </p:nvSpPr>
        <p:spPr bwMode="auto">
          <a:xfrm>
            <a:off x="1270000" y="2959100"/>
            <a:ext cx="419100" cy="317500"/>
          </a:xfrm>
          <a:custGeom>
            <a:avLst/>
            <a:gdLst>
              <a:gd name="T0" fmla="*/ 2147483647 w 264"/>
              <a:gd name="T1" fmla="*/ 2147483647 h 200"/>
              <a:gd name="T2" fmla="*/ 2147483647 w 264"/>
              <a:gd name="T3" fmla="*/ 2147483647 h 200"/>
              <a:gd name="T4" fmla="*/ 2147483647 w 264"/>
              <a:gd name="T5" fmla="*/ 2147483647 h 200"/>
              <a:gd name="T6" fmla="*/ 2147483647 w 264"/>
              <a:gd name="T7" fmla="*/ 2147483647 h 200"/>
              <a:gd name="T8" fmla="*/ 2147483647 w 264"/>
              <a:gd name="T9" fmla="*/ 2147483647 h 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4"/>
              <a:gd name="T16" fmla="*/ 0 h 200"/>
              <a:gd name="T17" fmla="*/ 264 w 264"/>
              <a:gd name="T18" fmla="*/ 200 h 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4" h="200">
                <a:moveTo>
                  <a:pt x="64" y="200"/>
                </a:moveTo>
                <a:cubicBezTo>
                  <a:pt x="32" y="144"/>
                  <a:pt x="0" y="88"/>
                  <a:pt x="16" y="56"/>
                </a:cubicBezTo>
                <a:cubicBezTo>
                  <a:pt x="32" y="24"/>
                  <a:pt x="120" y="0"/>
                  <a:pt x="160" y="8"/>
                </a:cubicBezTo>
                <a:cubicBezTo>
                  <a:pt x="200" y="16"/>
                  <a:pt x="248" y="72"/>
                  <a:pt x="256" y="104"/>
                </a:cubicBezTo>
                <a:cubicBezTo>
                  <a:pt x="264" y="136"/>
                  <a:pt x="236" y="168"/>
                  <a:pt x="208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Text Box 13"/>
          <p:cNvSpPr txBox="1">
            <a:spLocks noChangeArrowheads="1"/>
          </p:cNvSpPr>
          <p:nvPr/>
        </p:nvSpPr>
        <p:spPr bwMode="auto">
          <a:xfrm>
            <a:off x="1143000" y="2625725"/>
            <a:ext cx="501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0,1</a:t>
            </a:r>
          </a:p>
        </p:txBody>
      </p:sp>
      <p:sp>
        <p:nvSpPr>
          <p:cNvPr id="41996" name="Text Box 18"/>
          <p:cNvSpPr txBox="1">
            <a:spLocks noChangeArrowheads="1"/>
          </p:cNvSpPr>
          <p:nvPr/>
        </p:nvSpPr>
        <p:spPr bwMode="auto">
          <a:xfrm>
            <a:off x="2743200" y="31623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/>
              <a:t>1</a:t>
            </a:r>
          </a:p>
        </p:txBody>
      </p:sp>
      <p:sp>
        <p:nvSpPr>
          <p:cNvPr id="41997" name="Oval 19"/>
          <p:cNvSpPr>
            <a:spLocks noChangeArrowheads="1"/>
          </p:cNvSpPr>
          <p:nvPr/>
        </p:nvSpPr>
        <p:spPr bwMode="auto">
          <a:xfrm>
            <a:off x="3276600" y="32766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q</a:t>
            </a:r>
            <a:r>
              <a:rPr lang="en-US" sz="1800" baseline="-25000"/>
              <a:t>2</a:t>
            </a:r>
          </a:p>
        </p:txBody>
      </p:sp>
      <p:sp>
        <p:nvSpPr>
          <p:cNvPr id="41998" name="Line 20"/>
          <p:cNvSpPr>
            <a:spLocks noChangeShapeType="1"/>
          </p:cNvSpPr>
          <p:nvPr/>
        </p:nvSpPr>
        <p:spPr bwMode="auto">
          <a:xfrm>
            <a:off x="2743200" y="3505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Oval 22"/>
          <p:cNvSpPr>
            <a:spLocks noChangeArrowheads="1"/>
          </p:cNvSpPr>
          <p:nvPr/>
        </p:nvSpPr>
        <p:spPr bwMode="auto">
          <a:xfrm>
            <a:off x="3200400" y="3200400"/>
            <a:ext cx="609600" cy="609600"/>
          </a:xfrm>
          <a:prstGeom prst="ellipse">
            <a:avLst/>
          </a:prstGeom>
          <a:solidFill>
            <a:schemeClr val="accent1">
              <a:alpha val="12157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000" name="Group 32"/>
          <p:cNvGrpSpPr>
            <a:grpSpLocks/>
          </p:cNvGrpSpPr>
          <p:nvPr/>
        </p:nvGrpSpPr>
        <p:grpSpPr bwMode="auto">
          <a:xfrm>
            <a:off x="838200" y="3595688"/>
            <a:ext cx="609600" cy="976312"/>
            <a:chOff x="1143000" y="3595688"/>
            <a:chExt cx="609600" cy="976312"/>
          </a:xfrm>
        </p:grpSpPr>
        <p:sp>
          <p:nvSpPr>
            <p:cNvPr id="42096" name="Oval 90"/>
            <p:cNvSpPr>
              <a:spLocks noChangeArrowheads="1"/>
            </p:cNvSpPr>
            <p:nvPr/>
          </p:nvSpPr>
          <p:spPr bwMode="auto">
            <a:xfrm>
              <a:off x="1219200" y="4038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q’</a:t>
              </a:r>
              <a:r>
                <a:rPr lang="en-US" sz="1800" baseline="-25000"/>
                <a:t>0</a:t>
              </a:r>
            </a:p>
          </p:txBody>
        </p:sp>
        <p:sp>
          <p:nvSpPr>
            <p:cNvPr id="42097" name="Oval 91"/>
            <p:cNvSpPr>
              <a:spLocks noChangeArrowheads="1"/>
            </p:cNvSpPr>
            <p:nvPr/>
          </p:nvSpPr>
          <p:spPr bwMode="auto">
            <a:xfrm>
              <a:off x="1143000" y="3962400"/>
              <a:ext cx="609600" cy="6096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98" name="Line 92"/>
            <p:cNvSpPr>
              <a:spLocks noChangeShapeType="1"/>
            </p:cNvSpPr>
            <p:nvPr/>
          </p:nvSpPr>
          <p:spPr bwMode="auto">
            <a:xfrm flipV="1">
              <a:off x="1447800" y="37338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99" name="Text Box 93"/>
            <p:cNvSpPr txBox="1">
              <a:spLocks noChangeArrowheads="1"/>
            </p:cNvSpPr>
            <p:nvPr/>
          </p:nvSpPr>
          <p:spPr bwMode="auto">
            <a:xfrm>
              <a:off x="1219200" y="3595688"/>
              <a:ext cx="28575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</a:t>
              </a:r>
              <a:endParaRPr lang="en-US" sz="1800">
                <a:solidFill>
                  <a:schemeClr val="hlink"/>
                </a:solidFill>
              </a:endParaRPr>
            </a:p>
          </p:txBody>
        </p:sp>
      </p:grpSp>
      <p:sp>
        <p:nvSpPr>
          <p:cNvPr id="42001" name="TextBox 29"/>
          <p:cNvSpPr txBox="1">
            <a:spLocks noChangeArrowheads="1"/>
          </p:cNvSpPr>
          <p:nvPr/>
        </p:nvSpPr>
        <p:spPr bwMode="auto">
          <a:xfrm>
            <a:off x="4343400" y="6477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66" name="Group 139"/>
          <p:cNvGraphicFramePr>
            <a:graphicFrameLocks noGrp="1"/>
          </p:cNvGraphicFramePr>
          <p:nvPr/>
        </p:nvGraphicFramePr>
        <p:xfrm>
          <a:off x="838200" y="4876800"/>
          <a:ext cx="2946400" cy="1737360"/>
        </p:xfrm>
        <a:graphic>
          <a:graphicData uri="http://schemas.openxmlformats.org/drawingml/2006/table">
            <a:tbl>
              <a:tblPr/>
              <a:tblGrid>
                <a:gridCol w="73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E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charset="0"/>
                          <a:sym typeface="Symbol" pitchFamily="28" charset="2"/>
                        </a:rPr>
                        <a:t>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Symbol" pitchFamily="2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*q’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{q’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Group 139"/>
          <p:cNvGraphicFramePr>
            <a:graphicFrameLocks noGrp="1"/>
          </p:cNvGraphicFramePr>
          <p:nvPr/>
        </p:nvGraphicFramePr>
        <p:xfrm>
          <a:off x="4419600" y="4876800"/>
          <a:ext cx="2895600" cy="1752601"/>
        </p:xfrm>
        <a:graphic>
          <a:graphicData uri="http://schemas.openxmlformats.org/drawingml/2006/table">
            <a:tbl>
              <a:tblPr/>
              <a:tblGrid>
                <a:gridCol w="96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2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D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*{q’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4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42056" name="Straight Arrow Connector 70"/>
          <p:cNvCxnSpPr>
            <a:cxnSpLocks noChangeShapeType="1"/>
          </p:cNvCxnSpPr>
          <p:nvPr/>
        </p:nvCxnSpPr>
        <p:spPr bwMode="auto">
          <a:xfrm>
            <a:off x="533400" y="5562600"/>
            <a:ext cx="3048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73" name="Straight Arrow Connector 72"/>
          <p:cNvCxnSpPr>
            <a:cxnSpLocks noChangeShapeType="1"/>
          </p:cNvCxnSpPr>
          <p:nvPr/>
        </p:nvCxnSpPr>
        <p:spPr bwMode="auto">
          <a:xfrm>
            <a:off x="4191000" y="5562600"/>
            <a:ext cx="228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4038600" y="2525713"/>
            <a:ext cx="3733800" cy="2046287"/>
            <a:chOff x="4038600" y="2526268"/>
            <a:chExt cx="3733800" cy="2045732"/>
          </a:xfrm>
        </p:grpSpPr>
        <p:sp>
          <p:nvSpPr>
            <p:cNvPr id="42070" name="Oval 90"/>
            <p:cNvSpPr>
              <a:spLocks noChangeArrowheads="1"/>
            </p:cNvSpPr>
            <p:nvPr/>
          </p:nvSpPr>
          <p:spPr bwMode="auto">
            <a:xfrm>
              <a:off x="4876800" y="3810000"/>
              <a:ext cx="762000" cy="6715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{q’</a:t>
              </a:r>
              <a:r>
                <a:rPr lang="en-US" sz="1800" baseline="-25000"/>
                <a:t>0</a:t>
              </a:r>
              <a:r>
                <a:rPr lang="en-US" sz="1800"/>
                <a:t>, q</a:t>
              </a:r>
              <a:r>
                <a:rPr lang="en-US" sz="1800" baseline="-25000"/>
                <a:t>0</a:t>
              </a:r>
              <a:r>
                <a:rPr lang="en-US" sz="1800"/>
                <a:t>}</a:t>
              </a:r>
            </a:p>
          </p:txBody>
        </p:sp>
        <p:sp>
          <p:nvSpPr>
            <p:cNvPr id="42071" name="Oval 91"/>
            <p:cNvSpPr>
              <a:spLocks noChangeArrowheads="1"/>
            </p:cNvSpPr>
            <p:nvPr/>
          </p:nvSpPr>
          <p:spPr bwMode="auto">
            <a:xfrm>
              <a:off x="4800600" y="3733800"/>
              <a:ext cx="914400" cy="8382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72" name="Line 92"/>
            <p:cNvSpPr>
              <a:spLocks noChangeShapeType="1"/>
            </p:cNvSpPr>
            <p:nvPr/>
          </p:nvSpPr>
          <p:spPr bwMode="auto">
            <a:xfrm flipV="1">
              <a:off x="5562600" y="35814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73" name="Text Box 93"/>
            <p:cNvSpPr txBox="1">
              <a:spLocks noChangeArrowheads="1"/>
            </p:cNvSpPr>
            <p:nvPr/>
          </p:nvSpPr>
          <p:spPr bwMode="auto">
            <a:xfrm>
              <a:off x="5410200" y="3352800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0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grpSp>
          <p:nvGrpSpPr>
            <p:cNvPr id="42074" name="Group 31"/>
            <p:cNvGrpSpPr>
              <a:grpSpLocks/>
            </p:cNvGrpSpPr>
            <p:nvPr/>
          </p:nvGrpSpPr>
          <p:grpSpPr bwMode="auto">
            <a:xfrm>
              <a:off x="4038600" y="3962400"/>
              <a:ext cx="914400" cy="366712"/>
              <a:chOff x="228600" y="3976688"/>
              <a:chExt cx="914400" cy="366713"/>
            </a:xfrm>
          </p:grpSpPr>
          <p:sp>
            <p:nvSpPr>
              <p:cNvPr id="42094" name="Line 6"/>
              <p:cNvSpPr>
                <a:spLocks noChangeShapeType="1"/>
              </p:cNvSpPr>
              <p:nvPr/>
            </p:nvSpPr>
            <p:spPr bwMode="auto">
              <a:xfrm>
                <a:off x="533400" y="4286250"/>
                <a:ext cx="6096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95" name="Text Box 7"/>
              <p:cNvSpPr txBox="1">
                <a:spLocks noChangeArrowheads="1"/>
              </p:cNvSpPr>
              <p:nvPr/>
            </p:nvSpPr>
            <p:spPr bwMode="auto">
              <a:xfrm>
                <a:off x="228600" y="3976688"/>
                <a:ext cx="62865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800"/>
                  <a:t>start</a:t>
                </a:r>
              </a:p>
            </p:txBody>
          </p:sp>
        </p:grpSp>
        <p:cxnSp>
          <p:nvCxnSpPr>
            <p:cNvPr id="42075" name="Straight Connector 67"/>
            <p:cNvCxnSpPr>
              <a:cxnSpLocks noChangeShapeType="1"/>
            </p:cNvCxnSpPr>
            <p:nvPr/>
          </p:nvCxnSpPr>
          <p:spPr bwMode="auto">
            <a:xfrm rot="5400000">
              <a:off x="3124200" y="3581400"/>
              <a:ext cx="19812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2076" name="Oval 10"/>
            <p:cNvSpPr>
              <a:spLocks noChangeArrowheads="1"/>
            </p:cNvSpPr>
            <p:nvPr/>
          </p:nvSpPr>
          <p:spPr bwMode="auto">
            <a:xfrm>
              <a:off x="5638800" y="2971800"/>
              <a:ext cx="7620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{q</a:t>
              </a:r>
              <a:r>
                <a:rPr lang="en-US" sz="1800" baseline="-25000"/>
                <a:t>0</a:t>
              </a:r>
              <a:r>
                <a:rPr lang="en-US" sz="1800"/>
                <a:t>,q</a:t>
              </a:r>
              <a:r>
                <a:rPr lang="en-US" sz="1800" baseline="-25000"/>
                <a:t>1</a:t>
              </a:r>
              <a:r>
                <a:rPr lang="en-US" sz="1800"/>
                <a:t>}</a:t>
              </a:r>
              <a:endParaRPr lang="en-US" sz="1800" baseline="-25000"/>
            </a:p>
          </p:txBody>
        </p:sp>
        <p:sp>
          <p:nvSpPr>
            <p:cNvPr id="42077" name="Oval 10"/>
            <p:cNvSpPr>
              <a:spLocks noChangeArrowheads="1"/>
            </p:cNvSpPr>
            <p:nvPr/>
          </p:nvSpPr>
          <p:spPr bwMode="auto">
            <a:xfrm>
              <a:off x="6934200" y="3124200"/>
              <a:ext cx="7620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{q</a:t>
              </a:r>
              <a:r>
                <a:rPr lang="en-US" sz="1800" baseline="-25000"/>
                <a:t>0</a:t>
              </a:r>
              <a:r>
                <a:rPr lang="en-US" sz="1800"/>
                <a:t>,q</a:t>
              </a:r>
              <a:r>
                <a:rPr lang="en-US" sz="1800" baseline="-25000"/>
                <a:t>2</a:t>
              </a:r>
              <a:r>
                <a:rPr lang="en-US" sz="1800"/>
                <a:t>}</a:t>
              </a:r>
              <a:endParaRPr lang="en-US" sz="1800" baseline="-25000"/>
            </a:p>
          </p:txBody>
        </p:sp>
        <p:sp>
          <p:nvSpPr>
            <p:cNvPr id="42078" name="Oval 91"/>
            <p:cNvSpPr>
              <a:spLocks noChangeArrowheads="1"/>
            </p:cNvSpPr>
            <p:nvPr/>
          </p:nvSpPr>
          <p:spPr bwMode="auto">
            <a:xfrm>
              <a:off x="6858000" y="3048000"/>
              <a:ext cx="914400" cy="838200"/>
            </a:xfrm>
            <a:prstGeom prst="ellipse">
              <a:avLst/>
            </a:prstGeom>
            <a:solidFill>
              <a:schemeClr val="accent1">
                <a:alpha val="12157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2079" name="Straight Arrow Connector 78"/>
            <p:cNvCxnSpPr>
              <a:cxnSpLocks noChangeShapeType="1"/>
              <a:stCxn id="42076" idx="6"/>
              <a:endCxn id="42078" idx="2"/>
            </p:cNvCxnSpPr>
            <p:nvPr/>
          </p:nvCxnSpPr>
          <p:spPr bwMode="auto">
            <a:xfrm>
              <a:off x="6400800" y="3314700"/>
              <a:ext cx="457200" cy="152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2080" name="Text Box 93"/>
            <p:cNvSpPr txBox="1">
              <a:spLocks noChangeArrowheads="1"/>
            </p:cNvSpPr>
            <p:nvPr/>
          </p:nvSpPr>
          <p:spPr bwMode="auto">
            <a:xfrm>
              <a:off x="6553200" y="3352800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1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42081" name="Freeform 12"/>
            <p:cNvSpPr>
              <a:spLocks/>
            </p:cNvSpPr>
            <p:nvPr/>
          </p:nvSpPr>
          <p:spPr bwMode="auto">
            <a:xfrm>
              <a:off x="5918200" y="2695575"/>
              <a:ext cx="419100" cy="317500"/>
            </a:xfrm>
            <a:custGeom>
              <a:avLst/>
              <a:gdLst>
                <a:gd name="T0" fmla="*/ 2147483647 w 264"/>
                <a:gd name="T1" fmla="*/ 2147483647 h 200"/>
                <a:gd name="T2" fmla="*/ 2147483647 w 264"/>
                <a:gd name="T3" fmla="*/ 2147483647 h 200"/>
                <a:gd name="T4" fmla="*/ 2147483647 w 264"/>
                <a:gd name="T5" fmla="*/ 2147483647 h 200"/>
                <a:gd name="T6" fmla="*/ 2147483647 w 264"/>
                <a:gd name="T7" fmla="*/ 2147483647 h 200"/>
                <a:gd name="T8" fmla="*/ 2147483647 w 264"/>
                <a:gd name="T9" fmla="*/ 2147483647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4"/>
                <a:gd name="T16" fmla="*/ 0 h 200"/>
                <a:gd name="T17" fmla="*/ 264 w 264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4" h="200">
                  <a:moveTo>
                    <a:pt x="64" y="200"/>
                  </a:moveTo>
                  <a:cubicBezTo>
                    <a:pt x="32" y="144"/>
                    <a:pt x="0" y="88"/>
                    <a:pt x="16" y="56"/>
                  </a:cubicBezTo>
                  <a:cubicBezTo>
                    <a:pt x="32" y="24"/>
                    <a:pt x="120" y="0"/>
                    <a:pt x="160" y="8"/>
                  </a:cubicBezTo>
                  <a:cubicBezTo>
                    <a:pt x="200" y="16"/>
                    <a:pt x="248" y="72"/>
                    <a:pt x="256" y="104"/>
                  </a:cubicBezTo>
                  <a:cubicBezTo>
                    <a:pt x="264" y="136"/>
                    <a:pt x="236" y="168"/>
                    <a:pt x="208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82" name="Text Box 13"/>
            <p:cNvSpPr txBox="1">
              <a:spLocks noChangeArrowheads="1"/>
            </p:cNvSpPr>
            <p:nvPr/>
          </p:nvSpPr>
          <p:spPr bwMode="auto">
            <a:xfrm>
              <a:off x="5783094" y="2526268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/>
                <a:t>0</a:t>
              </a:r>
            </a:p>
          </p:txBody>
        </p:sp>
        <p:sp>
          <p:nvSpPr>
            <p:cNvPr id="42083" name="Oval 5"/>
            <p:cNvSpPr>
              <a:spLocks noChangeArrowheads="1"/>
            </p:cNvSpPr>
            <p:nvPr/>
          </p:nvSpPr>
          <p:spPr bwMode="auto">
            <a:xfrm>
              <a:off x="6248400" y="41148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/>
                <a:t>q</a:t>
              </a:r>
              <a:r>
                <a:rPr lang="en-US" sz="1800" baseline="-25000"/>
                <a:t>0</a:t>
              </a:r>
            </a:p>
          </p:txBody>
        </p:sp>
        <p:cxnSp>
          <p:nvCxnSpPr>
            <p:cNvPr id="42084" name="Straight Arrow Connector 84"/>
            <p:cNvCxnSpPr>
              <a:cxnSpLocks noChangeShapeType="1"/>
              <a:stCxn id="42071" idx="6"/>
              <a:endCxn id="42083" idx="2"/>
            </p:cNvCxnSpPr>
            <p:nvPr/>
          </p:nvCxnSpPr>
          <p:spPr bwMode="auto">
            <a:xfrm>
              <a:off x="5715000" y="4152900"/>
              <a:ext cx="533400" cy="1905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2085" name="Text Box 93"/>
            <p:cNvSpPr txBox="1">
              <a:spLocks noChangeArrowheads="1"/>
            </p:cNvSpPr>
            <p:nvPr/>
          </p:nvSpPr>
          <p:spPr bwMode="auto">
            <a:xfrm>
              <a:off x="5783094" y="3897868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1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42086" name="Freeform 12"/>
            <p:cNvSpPr>
              <a:spLocks/>
            </p:cNvSpPr>
            <p:nvPr/>
          </p:nvSpPr>
          <p:spPr bwMode="auto">
            <a:xfrm rot="5181248">
              <a:off x="6664273" y="4141352"/>
              <a:ext cx="419100" cy="317500"/>
            </a:xfrm>
            <a:custGeom>
              <a:avLst/>
              <a:gdLst>
                <a:gd name="T0" fmla="*/ 2147483647 w 264"/>
                <a:gd name="T1" fmla="*/ 2147483647 h 200"/>
                <a:gd name="T2" fmla="*/ 2147483647 w 264"/>
                <a:gd name="T3" fmla="*/ 2147483647 h 200"/>
                <a:gd name="T4" fmla="*/ 2147483647 w 264"/>
                <a:gd name="T5" fmla="*/ 2147483647 h 200"/>
                <a:gd name="T6" fmla="*/ 2147483647 w 264"/>
                <a:gd name="T7" fmla="*/ 2147483647 h 200"/>
                <a:gd name="T8" fmla="*/ 2147483647 w 264"/>
                <a:gd name="T9" fmla="*/ 2147483647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4"/>
                <a:gd name="T16" fmla="*/ 0 h 200"/>
                <a:gd name="T17" fmla="*/ 264 w 264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4" h="200">
                  <a:moveTo>
                    <a:pt x="64" y="200"/>
                  </a:moveTo>
                  <a:cubicBezTo>
                    <a:pt x="32" y="144"/>
                    <a:pt x="0" y="88"/>
                    <a:pt x="16" y="56"/>
                  </a:cubicBezTo>
                  <a:cubicBezTo>
                    <a:pt x="32" y="24"/>
                    <a:pt x="120" y="0"/>
                    <a:pt x="160" y="8"/>
                  </a:cubicBezTo>
                  <a:cubicBezTo>
                    <a:pt x="200" y="16"/>
                    <a:pt x="248" y="72"/>
                    <a:pt x="256" y="104"/>
                  </a:cubicBezTo>
                  <a:cubicBezTo>
                    <a:pt x="264" y="136"/>
                    <a:pt x="236" y="168"/>
                    <a:pt x="208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87" name="Text Box 93"/>
            <p:cNvSpPr txBox="1">
              <a:spLocks noChangeArrowheads="1"/>
            </p:cNvSpPr>
            <p:nvPr/>
          </p:nvSpPr>
          <p:spPr bwMode="auto">
            <a:xfrm>
              <a:off x="7010400" y="4191000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1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cxnSp>
          <p:nvCxnSpPr>
            <p:cNvPr id="42088" name="Straight Arrow Connector 89"/>
            <p:cNvCxnSpPr>
              <a:cxnSpLocks noChangeShapeType="1"/>
              <a:stCxn id="42083" idx="0"/>
            </p:cNvCxnSpPr>
            <p:nvPr/>
          </p:nvCxnSpPr>
          <p:spPr bwMode="auto">
            <a:xfrm rot="16200000" flipV="1">
              <a:off x="6096000" y="3733800"/>
              <a:ext cx="457200" cy="3048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2089" name="Text Box 93"/>
            <p:cNvSpPr txBox="1">
              <a:spLocks noChangeArrowheads="1"/>
            </p:cNvSpPr>
            <p:nvPr/>
          </p:nvSpPr>
          <p:spPr bwMode="auto">
            <a:xfrm>
              <a:off x="6248400" y="3593068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0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cxnSp>
          <p:nvCxnSpPr>
            <p:cNvPr id="42090" name="Straight Arrow Connector 92"/>
            <p:cNvCxnSpPr>
              <a:cxnSpLocks noChangeShapeType="1"/>
              <a:stCxn id="42078" idx="1"/>
            </p:cNvCxnSpPr>
            <p:nvPr/>
          </p:nvCxnSpPr>
          <p:spPr bwMode="auto">
            <a:xfrm rot="-5400000" flipH="1" flipV="1">
              <a:off x="6681531" y="2890019"/>
              <a:ext cx="29649" cy="59111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42091" name="Text Box 93"/>
            <p:cNvSpPr txBox="1">
              <a:spLocks noChangeArrowheads="1"/>
            </p:cNvSpPr>
            <p:nvPr/>
          </p:nvSpPr>
          <p:spPr bwMode="auto">
            <a:xfrm>
              <a:off x="6621294" y="2895600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0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sp>
          <p:nvSpPr>
            <p:cNvPr id="42092" name="Text Box 93"/>
            <p:cNvSpPr txBox="1">
              <a:spLocks noChangeArrowheads="1"/>
            </p:cNvSpPr>
            <p:nvPr/>
          </p:nvSpPr>
          <p:spPr bwMode="auto">
            <a:xfrm>
              <a:off x="6629400" y="3733800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ym typeface="Symbol" pitchFamily="28" charset="2"/>
                </a:rPr>
                <a:t>1</a:t>
              </a:r>
              <a:endParaRPr lang="en-US" sz="1800">
                <a:solidFill>
                  <a:schemeClr val="hlink"/>
                </a:solidFill>
              </a:endParaRPr>
            </a:p>
          </p:txBody>
        </p:sp>
        <p:cxnSp>
          <p:nvCxnSpPr>
            <p:cNvPr id="42093" name="Straight Arrow Connector 97"/>
            <p:cNvCxnSpPr>
              <a:cxnSpLocks noChangeShapeType="1"/>
              <a:stCxn id="42078" idx="3"/>
              <a:endCxn id="42083" idx="7"/>
            </p:cNvCxnSpPr>
            <p:nvPr/>
          </p:nvCxnSpPr>
          <p:spPr bwMode="auto">
            <a:xfrm rot="5400000">
              <a:off x="6606125" y="3795969"/>
              <a:ext cx="418306" cy="353266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6" name="Group 83"/>
          <p:cNvGrpSpPr>
            <a:grpSpLocks/>
          </p:cNvGrpSpPr>
          <p:nvPr/>
        </p:nvGrpSpPr>
        <p:grpSpPr bwMode="auto">
          <a:xfrm>
            <a:off x="1600200" y="5257800"/>
            <a:ext cx="2057400" cy="1066800"/>
            <a:chOff x="1600200" y="5257800"/>
            <a:chExt cx="2057400" cy="1066800"/>
          </a:xfrm>
        </p:grpSpPr>
        <p:sp>
          <p:nvSpPr>
            <p:cNvPr id="55" name="Rounded Rectangle 54"/>
            <p:cNvSpPr/>
            <p:nvPr/>
          </p:nvSpPr>
          <p:spPr bwMode="auto">
            <a:xfrm>
              <a:off x="1600200" y="5257800"/>
              <a:ext cx="609600" cy="838200"/>
            </a:xfrm>
            <a:prstGeom prst="roundRect">
              <a:avLst/>
            </a:prstGeom>
            <a:solidFill>
              <a:schemeClr val="lt1">
                <a:alpha val="11000"/>
              </a:schemeClr>
            </a:solidFill>
            <a:ln>
              <a:solidFill>
                <a:srgbClr val="00B050"/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ea typeface="ＭＳ Ｐゴシック" pitchFamily="28" charset="-128"/>
              </a:endParaRPr>
            </a:p>
          </p:txBody>
        </p:sp>
        <p:sp>
          <p:nvSpPr>
            <p:cNvPr id="56" name="Rounded Rectangle 55"/>
            <p:cNvSpPr/>
            <p:nvPr/>
          </p:nvSpPr>
          <p:spPr bwMode="auto">
            <a:xfrm>
              <a:off x="3048000" y="5715000"/>
              <a:ext cx="609600" cy="609600"/>
            </a:xfrm>
            <a:prstGeom prst="roundRect">
              <a:avLst/>
            </a:prstGeom>
            <a:solidFill>
              <a:schemeClr val="lt1">
                <a:alpha val="11000"/>
              </a:schemeClr>
            </a:solidFill>
            <a:ln>
              <a:solidFill>
                <a:srgbClr val="00B050"/>
              </a:solidFill>
              <a:prstDash val="dash"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chemeClr val="tx1"/>
                </a:solidFill>
                <a:ea typeface="ＭＳ Ｐゴシック" pitchFamily="28" charset="-128"/>
              </a:endParaRPr>
            </a:p>
          </p:txBody>
        </p:sp>
      </p:grp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3440113" y="4452938"/>
            <a:ext cx="2046287" cy="1371600"/>
            <a:chOff x="3440029" y="4452938"/>
            <a:chExt cx="2046371" cy="1371102"/>
          </a:xfrm>
        </p:grpSpPr>
        <p:cxnSp>
          <p:nvCxnSpPr>
            <p:cNvPr id="42065" name="Elbow Connector 62"/>
            <p:cNvCxnSpPr>
              <a:cxnSpLocks noChangeShapeType="1"/>
              <a:endCxn id="67" idx="2"/>
            </p:cNvCxnSpPr>
            <p:nvPr/>
          </p:nvCxnSpPr>
          <p:spPr bwMode="auto">
            <a:xfrm rot="5400000" flipH="1" flipV="1">
              <a:off x="3268785" y="5005044"/>
              <a:ext cx="990240" cy="647751"/>
            </a:xfrm>
            <a:prstGeom prst="bentConnector3">
              <a:avLst>
                <a:gd name="adj1" fmla="val 50000"/>
              </a:avLst>
            </a:prstGeom>
            <a:noFill/>
            <a:ln w="9525" algn="ctr">
              <a:solidFill>
                <a:srgbClr val="C00000"/>
              </a:solidFill>
              <a:prstDash val="sysDash"/>
              <a:round/>
              <a:headEnd/>
              <a:tailEnd type="arrow" w="med" len="med"/>
            </a:ln>
          </p:spPr>
        </p:cxnSp>
        <p:sp>
          <p:nvSpPr>
            <p:cNvPr id="67" name="Rectangle 66"/>
            <p:cNvSpPr/>
            <p:nvPr/>
          </p:nvSpPr>
          <p:spPr bwMode="auto">
            <a:xfrm>
              <a:off x="3668638" y="4452938"/>
              <a:ext cx="838234" cy="3808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r>
                <a:rPr lang="en-US" sz="1800" i="1" dirty="0">
                  <a:solidFill>
                    <a:srgbClr val="C00000"/>
                  </a:solidFill>
                  <a:ea typeface="ＭＳ Ｐゴシック" pitchFamily="28" charset="-128"/>
                </a:rPr>
                <a:t>union</a:t>
              </a:r>
            </a:p>
          </p:txBody>
        </p:sp>
        <p:cxnSp>
          <p:nvCxnSpPr>
            <p:cNvPr id="42067" name="Straight Arrow Connector 81"/>
            <p:cNvCxnSpPr>
              <a:cxnSpLocks noChangeShapeType="1"/>
              <a:stCxn id="67" idx="3"/>
            </p:cNvCxnSpPr>
            <p:nvPr/>
          </p:nvCxnSpPr>
          <p:spPr bwMode="auto">
            <a:xfrm>
              <a:off x="4506913" y="4643438"/>
              <a:ext cx="979487" cy="919162"/>
            </a:xfrm>
            <a:prstGeom prst="straightConnector1">
              <a:avLst/>
            </a:prstGeom>
            <a:noFill/>
            <a:ln w="9525" algn="ctr">
              <a:solidFill>
                <a:srgbClr val="C00000"/>
              </a:solidFill>
              <a:prstDash val="sysDash"/>
              <a:round/>
              <a:headEnd/>
              <a:tailEnd type="arrow" w="med" len="med"/>
            </a:ln>
          </p:spPr>
        </p:cxnSp>
      </p:grp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1905000" y="4419600"/>
            <a:ext cx="1447800" cy="1371600"/>
            <a:chOff x="1905000" y="4419600"/>
            <a:chExt cx="1447800" cy="1371600"/>
          </a:xfrm>
        </p:grpSpPr>
        <p:sp>
          <p:nvSpPr>
            <p:cNvPr id="90" name="Rectangle 89"/>
            <p:cNvSpPr/>
            <p:nvPr/>
          </p:nvSpPr>
          <p:spPr bwMode="auto">
            <a:xfrm>
              <a:off x="2286000" y="4419600"/>
              <a:ext cx="1066800" cy="381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r>
                <a:rPr lang="en-US" sz="1600" dirty="0">
                  <a:solidFill>
                    <a:srgbClr val="C00000"/>
                  </a:solidFill>
                  <a:ea typeface="ＭＳ Ｐゴシック" pitchFamily="28" charset="-128"/>
                </a:rPr>
                <a:t>ECLOSE</a:t>
              </a:r>
            </a:p>
          </p:txBody>
        </p:sp>
        <p:cxnSp>
          <p:nvCxnSpPr>
            <p:cNvPr id="42063" name="Shape 64"/>
            <p:cNvCxnSpPr>
              <a:cxnSpLocks noChangeShapeType="1"/>
              <a:stCxn id="55" idx="0"/>
              <a:endCxn id="90" idx="1"/>
            </p:cNvCxnSpPr>
            <p:nvPr/>
          </p:nvCxnSpPr>
          <p:spPr bwMode="auto">
            <a:xfrm rot="5400000" flipH="1" flipV="1">
              <a:off x="1771650" y="4743450"/>
              <a:ext cx="647700" cy="381000"/>
            </a:xfrm>
            <a:prstGeom prst="bentConnector2">
              <a:avLst/>
            </a:prstGeom>
            <a:noFill/>
            <a:ln w="9525" algn="ctr">
              <a:solidFill>
                <a:srgbClr val="C00000"/>
              </a:solidFill>
              <a:prstDash val="sysDash"/>
              <a:round/>
              <a:headEnd/>
              <a:tailEnd type="arrow" w="med" len="med"/>
            </a:ln>
          </p:spPr>
        </p:cxnSp>
        <p:cxnSp>
          <p:nvCxnSpPr>
            <p:cNvPr id="42064" name="Straight Arrow Connector 79"/>
            <p:cNvCxnSpPr>
              <a:cxnSpLocks noChangeShapeType="1"/>
            </p:cNvCxnSpPr>
            <p:nvPr/>
          </p:nvCxnSpPr>
          <p:spPr bwMode="auto">
            <a:xfrm>
              <a:off x="2895600" y="4724400"/>
              <a:ext cx="152400" cy="1066800"/>
            </a:xfrm>
            <a:prstGeom prst="straightConnector1">
              <a:avLst/>
            </a:prstGeom>
            <a:noFill/>
            <a:ln w="9525" algn="ctr">
              <a:solidFill>
                <a:srgbClr val="C00000"/>
              </a:solidFill>
              <a:prstDash val="sysDash"/>
              <a:round/>
              <a:headEnd/>
              <a:tailEnd type="arrow" w="med" len="med"/>
            </a:ln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B1A133-2B90-420B-88AA-7FD0E7C5556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NFA to DFA conversion using subset construction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Equivalency of DFA &amp; NFA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Removal of redundant states and including dead states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sym typeface="Symbol" pitchFamily="28" charset="2"/>
              </a:rPr>
              <a:t></a:t>
            </a:r>
            <a:r>
              <a:rPr lang="en-US" sz="2000" dirty="0"/>
              <a:t>-transitions in NFA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Pigeon hole principles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Text searching applications</a:t>
            </a:r>
          </a:p>
          <a:p>
            <a:pPr lvl="2" eaLnBrk="1" hangingPunct="1">
              <a:lnSpc>
                <a:spcPct val="90000"/>
              </a:lnSpc>
              <a:buFont typeface="Wingdings" pitchFamily="28" charset="2"/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CBC288-E847-468C-8646-AF13DB40A52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Equivalence of DFA &amp; NFA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u="sng"/>
              <a:t>Theorem</a:t>
            </a:r>
            <a:r>
              <a:rPr lang="en-US" sz="2800"/>
              <a:t>: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/>
              <a:t>A language L is accepted by a DFA </a:t>
            </a:r>
            <a:r>
              <a:rPr lang="en-US" sz="2400" i="1" u="sng">
                <a:solidFill>
                  <a:srgbClr val="006600"/>
                </a:solidFill>
              </a:rPr>
              <a:t>if </a:t>
            </a:r>
            <a:r>
              <a:rPr lang="en-US" sz="2400" i="1" u="sng"/>
              <a:t>and </a:t>
            </a:r>
            <a:r>
              <a:rPr lang="en-US" sz="2400" i="1" u="sng">
                <a:solidFill>
                  <a:schemeClr val="hlink"/>
                </a:solidFill>
              </a:rPr>
              <a:t>only</a:t>
            </a:r>
            <a:r>
              <a:rPr lang="en-US" sz="2400" u="sng">
                <a:solidFill>
                  <a:schemeClr val="hlink"/>
                </a:solidFill>
              </a:rPr>
              <a:t> </a:t>
            </a:r>
            <a:r>
              <a:rPr lang="en-US" sz="2400" i="1" u="sng">
                <a:solidFill>
                  <a:schemeClr val="hlink"/>
                </a:solidFill>
              </a:rPr>
              <a:t>if</a:t>
            </a:r>
            <a:r>
              <a:rPr lang="en-US" sz="2400"/>
              <a:t> it is accepted by an NFA.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u="sng"/>
              <a:t>Proof</a:t>
            </a:r>
            <a:r>
              <a:rPr lang="en-US" sz="2800"/>
              <a:t>: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400">
                <a:solidFill>
                  <a:srgbClr val="008000"/>
                </a:solidFill>
              </a:rPr>
              <a:t>If part: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sz="2000"/>
              <a:t>Prove by showing every NFA can be converted to an equivalent DFA (in the next few slides…)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endParaRPr lang="en-US" sz="2400"/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400">
                <a:solidFill>
                  <a:schemeClr val="hlink"/>
                </a:solidFill>
              </a:rPr>
              <a:t>Only-if part</a:t>
            </a:r>
            <a:r>
              <a:rPr lang="en-US" sz="2400"/>
              <a:t> is trivial</a:t>
            </a:r>
            <a:r>
              <a:rPr lang="en-US" sz="2400">
                <a:solidFill>
                  <a:schemeClr val="hlink"/>
                </a:solidFill>
              </a:rPr>
              <a:t>:</a:t>
            </a:r>
            <a:endParaRPr lang="en-US" sz="2400"/>
          </a:p>
          <a:p>
            <a:pPr marL="1371600" lvl="2" indent="-457200" eaLnBrk="1" hangingPunct="1">
              <a:lnSpc>
                <a:spcPct val="90000"/>
              </a:lnSpc>
            </a:pPr>
            <a:r>
              <a:rPr lang="en-US" sz="2000"/>
              <a:t>Every DFA is a special case of an NFA where each state has exactly one transition for every input symbol. Therefore, if L is accepted by a DFA, it is accepted by a corresponding NFA.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152400" y="2514600"/>
            <a:ext cx="1158875" cy="8255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Should be true for any L</a:t>
            </a:r>
          </a:p>
        </p:txBody>
      </p:sp>
      <p:sp>
        <p:nvSpPr>
          <p:cNvPr id="122885" name="Line 5"/>
          <p:cNvSpPr>
            <a:spLocks noChangeShapeType="1"/>
          </p:cNvSpPr>
          <p:nvPr/>
        </p:nvSpPr>
        <p:spPr bwMode="auto">
          <a:xfrm flipV="1">
            <a:off x="1219200" y="2743200"/>
            <a:ext cx="914400" cy="1524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8382000" y="63246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  <p:bldP spid="122884" grpId="0" animBg="1"/>
      <p:bldP spid="12288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0F94CE-B307-4EC9-87E3-515DE080311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Proof for the </a:t>
            </a:r>
            <a:r>
              <a:rPr lang="en-US">
                <a:solidFill>
                  <a:srgbClr val="006600"/>
                </a:solidFill>
              </a:rPr>
              <a:t>if-part</a:t>
            </a:r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u="sng">
                <a:solidFill>
                  <a:srgbClr val="006600"/>
                </a:solidFill>
              </a:rPr>
              <a:t>If-part:</a:t>
            </a:r>
            <a:r>
              <a:rPr lang="en-US" sz="2800"/>
              <a:t> A language L is accepted by a DFA if it is accepted by an NFA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rephrasing…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Given any NFA N, we can construct a DFA D such that L(N)=L(D)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How to convert an NFA into a DFA?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u="sng"/>
              <a:t>Observation:</a:t>
            </a:r>
            <a:r>
              <a:rPr lang="en-US" sz="2400"/>
              <a:t> In an NFA, each transition maps to a </a:t>
            </a:r>
            <a:r>
              <a:rPr lang="en-US" sz="2400" i="1"/>
              <a:t>subset </a:t>
            </a:r>
            <a:r>
              <a:rPr lang="en-US" sz="2400"/>
              <a:t>of states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u="sng">
                <a:solidFill>
                  <a:srgbClr val="FF0000"/>
                </a:solidFill>
              </a:rPr>
              <a:t>Idea:</a:t>
            </a:r>
            <a:r>
              <a:rPr lang="en-US" sz="2200">
                <a:solidFill>
                  <a:srgbClr val="FF0000"/>
                </a:solidFill>
              </a:rPr>
              <a:t> Represent: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200">
                <a:solidFill>
                  <a:srgbClr val="FF0000"/>
                </a:solidFill>
              </a:rPr>
              <a:t>       each “subset of NFA_states” </a:t>
            </a:r>
            <a:r>
              <a:rPr lang="en-US" sz="2200">
                <a:solidFill>
                  <a:srgbClr val="FF0000"/>
                </a:solidFill>
                <a:sym typeface="Wingdings" pitchFamily="28" charset="2"/>
              </a:rPr>
              <a:t> </a:t>
            </a:r>
            <a:r>
              <a:rPr lang="en-US" sz="2200">
                <a:solidFill>
                  <a:srgbClr val="FF0000"/>
                </a:solidFill>
              </a:rPr>
              <a:t>a single “DFA_state”</a:t>
            </a:r>
          </a:p>
        </p:txBody>
      </p:sp>
      <p:sp>
        <p:nvSpPr>
          <p:cNvPr id="124932" name="Text Box 4"/>
          <p:cNvSpPr txBox="1">
            <a:spLocks noChangeArrowheads="1"/>
          </p:cNvSpPr>
          <p:nvPr/>
        </p:nvSpPr>
        <p:spPr bwMode="auto">
          <a:xfrm>
            <a:off x="4343400" y="6172200"/>
            <a:ext cx="2860675" cy="4572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Subset construction</a:t>
            </a:r>
            <a:endParaRPr lang="en-US"/>
          </a:p>
        </p:txBody>
      </p:sp>
      <p:sp>
        <p:nvSpPr>
          <p:cNvPr id="26630" name="Line 5"/>
          <p:cNvSpPr>
            <a:spLocks noChangeShapeType="1"/>
          </p:cNvSpPr>
          <p:nvPr/>
        </p:nvSpPr>
        <p:spPr bwMode="auto">
          <a:xfrm>
            <a:off x="990600" y="4191000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  <p:bldP spid="1249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A3FCEF-61F1-4A0E-8D73-B9D882A9C68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NFA to DFA by subset construction</a:t>
            </a:r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l-GR" sz="2800">
                <a:latin typeface="Lucida Grande" pitchFamily="28" charset="0"/>
                <a:cs typeface="Tahoma" pitchFamily="28" charset="0"/>
              </a:rPr>
              <a:t>Let N = {Q</a:t>
            </a:r>
            <a:r>
              <a:rPr lang="el-GR" sz="2800" baseline="-25000">
                <a:latin typeface="Lucida Grande" pitchFamily="28" charset="0"/>
                <a:cs typeface="Tahoma" pitchFamily="28" charset="0"/>
              </a:rPr>
              <a:t>N</a:t>
            </a:r>
            <a:r>
              <a:rPr lang="el-GR" sz="2800">
                <a:latin typeface="Lucida Grande" pitchFamily="28" charset="0"/>
                <a:cs typeface="Tahoma" pitchFamily="28" charset="0"/>
              </a:rPr>
              <a:t>,∑,δ</a:t>
            </a:r>
            <a:r>
              <a:rPr lang="el-GR" sz="2800" baseline="-25000">
                <a:latin typeface="Lucida Grande" pitchFamily="28" charset="0"/>
                <a:cs typeface="Tahoma" pitchFamily="28" charset="0"/>
              </a:rPr>
              <a:t>N</a:t>
            </a:r>
            <a:r>
              <a:rPr lang="el-GR" sz="2800">
                <a:latin typeface="Lucida Grande" pitchFamily="28" charset="0"/>
                <a:cs typeface="Tahoma" pitchFamily="28" charset="0"/>
              </a:rPr>
              <a:t>,q</a:t>
            </a:r>
            <a:r>
              <a:rPr lang="el-GR" sz="2800" baseline="-25000">
                <a:latin typeface="Lucida Grande" pitchFamily="28" charset="0"/>
                <a:cs typeface="Tahoma" pitchFamily="28" charset="0"/>
              </a:rPr>
              <a:t>0</a:t>
            </a:r>
            <a:r>
              <a:rPr lang="el-GR" sz="2800">
                <a:latin typeface="Lucida Grande" pitchFamily="28" charset="0"/>
                <a:cs typeface="Tahoma" pitchFamily="28" charset="0"/>
              </a:rPr>
              <a:t>,F</a:t>
            </a:r>
            <a:r>
              <a:rPr lang="el-GR" sz="2800" baseline="-25000">
                <a:latin typeface="Lucida Grande" pitchFamily="28" charset="0"/>
                <a:cs typeface="Tahoma" pitchFamily="28" charset="0"/>
              </a:rPr>
              <a:t>N</a:t>
            </a:r>
            <a:r>
              <a:rPr lang="el-GR" sz="2800">
                <a:latin typeface="Lucida Grande" pitchFamily="28" charset="0"/>
                <a:cs typeface="Tahoma" pitchFamily="28" charset="0"/>
              </a:rPr>
              <a:t>}</a:t>
            </a:r>
          </a:p>
          <a:p>
            <a:pPr marL="609600" indent="-609600" eaLnBrk="1" hangingPunct="1"/>
            <a:r>
              <a:rPr lang="el-GR" sz="2800" u="sng">
                <a:latin typeface="Lucida Grande" pitchFamily="28" charset="0"/>
                <a:cs typeface="Tahoma" pitchFamily="28" charset="0"/>
              </a:rPr>
              <a:t>Goal:</a:t>
            </a:r>
            <a:r>
              <a:rPr lang="el-GR" sz="2800">
                <a:latin typeface="Lucida Grande" pitchFamily="28" charset="0"/>
                <a:cs typeface="Tahoma" pitchFamily="28" charset="0"/>
              </a:rPr>
              <a:t> Build D={</a:t>
            </a:r>
            <a:r>
              <a:rPr lang="el-GR" sz="28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Q</a:t>
            </a:r>
            <a:r>
              <a:rPr lang="el-GR" sz="28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8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,∑,δ</a:t>
            </a:r>
            <a:r>
              <a:rPr lang="el-GR" sz="28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8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,{q</a:t>
            </a:r>
            <a:r>
              <a:rPr lang="el-GR" sz="28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0</a:t>
            </a:r>
            <a:r>
              <a:rPr lang="el-GR" sz="28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},F</a:t>
            </a:r>
            <a:r>
              <a:rPr lang="el-GR" sz="28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800">
                <a:latin typeface="Lucida Grande" pitchFamily="28" charset="0"/>
                <a:cs typeface="Tahoma" pitchFamily="28" charset="0"/>
              </a:rPr>
              <a:t>} s.t. L(D)=L(N)</a:t>
            </a:r>
          </a:p>
          <a:p>
            <a:pPr marL="609600" indent="-609600" eaLnBrk="1" hangingPunct="1"/>
            <a:r>
              <a:rPr lang="en-US" sz="2800" u="sng">
                <a:latin typeface="Lucida Grande" pitchFamily="28" charset="0"/>
                <a:cs typeface="Tahoma" pitchFamily="28" charset="0"/>
              </a:rPr>
              <a:t>Construction:</a:t>
            </a:r>
            <a:endParaRPr lang="en-US" sz="2800">
              <a:latin typeface="Lucida Grande" pitchFamily="28" charset="0"/>
              <a:cs typeface="Tahoma" pitchFamily="28" charset="0"/>
            </a:endParaRPr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l-GR" sz="24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Q</a:t>
            </a:r>
            <a:r>
              <a:rPr lang="el-GR" sz="24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= all subsets of Q</a:t>
            </a:r>
            <a:r>
              <a:rPr lang="el-GR" sz="2400" baseline="-25000">
                <a:latin typeface="Lucida Grande" pitchFamily="28" charset="0"/>
                <a:cs typeface="Tahoma" pitchFamily="28" charset="0"/>
              </a:rPr>
              <a:t>N 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(i.e., power set)</a:t>
            </a:r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l-GR" sz="24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F</a:t>
            </a:r>
            <a:r>
              <a:rPr lang="el-GR" sz="24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=set of subsets S of Q</a:t>
            </a:r>
            <a:r>
              <a:rPr lang="el-GR" sz="2400" baseline="-25000">
                <a:latin typeface="Lucida Grande" pitchFamily="28" charset="0"/>
                <a:cs typeface="Tahoma" pitchFamily="28" charset="0"/>
              </a:rPr>
              <a:t>N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 s.t. S</a:t>
            </a:r>
            <a:r>
              <a:rPr lang="en-US" sz="2400">
                <a:cs typeface="Arial" charset="0"/>
              </a:rPr>
              <a:t>∩F</a:t>
            </a:r>
            <a:r>
              <a:rPr lang="en-US" sz="2400" baseline="-25000">
                <a:cs typeface="Arial" charset="0"/>
              </a:rPr>
              <a:t>N</a:t>
            </a:r>
            <a:r>
              <a:rPr lang="en-US" sz="2400">
                <a:cs typeface="Arial" charset="0"/>
              </a:rPr>
              <a:t>≠</a:t>
            </a:r>
            <a:r>
              <a:rPr lang="el-GR" sz="2400">
                <a:cs typeface="Arial" charset="0"/>
              </a:rPr>
              <a:t>Φ</a:t>
            </a:r>
          </a:p>
          <a:p>
            <a:pPr marL="990600" lvl="1" indent="-533400" eaLnBrk="1" hangingPunct="1">
              <a:buFont typeface="Arial" charset="0"/>
              <a:buAutoNum type="arabicPeriod"/>
            </a:pPr>
            <a:r>
              <a:rPr lang="el-GR" sz="24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sz="24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: for each subset S of Q</a:t>
            </a:r>
            <a:r>
              <a:rPr lang="el-GR" sz="2400" baseline="-25000">
                <a:latin typeface="Lucida Grande" pitchFamily="28" charset="0"/>
                <a:cs typeface="Tahoma" pitchFamily="28" charset="0"/>
              </a:rPr>
              <a:t>N</a:t>
            </a:r>
            <a:r>
              <a:rPr lang="el-GR" sz="2400">
                <a:latin typeface="Lucida Grande" pitchFamily="28" charset="0"/>
                <a:cs typeface="Tahoma" pitchFamily="28" charset="0"/>
              </a:rPr>
              <a:t> and for each input symbol a in ∑: </a:t>
            </a:r>
          </a:p>
          <a:p>
            <a:pPr marL="1371600" lvl="2" indent="-457200" eaLnBrk="1" hangingPunct="1"/>
            <a:r>
              <a:rPr lang="el-GR" sz="2000">
                <a:latin typeface="Lucida Grande" pitchFamily="28" charset="0"/>
                <a:cs typeface="Tahoma" pitchFamily="28" charset="0"/>
              </a:rPr>
              <a:t> </a:t>
            </a:r>
            <a:r>
              <a:rPr lang="el-GR" sz="2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sz="2000" baseline="-25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l-GR" sz="2000">
                <a:solidFill>
                  <a:schemeClr val="hlink"/>
                </a:solidFill>
                <a:latin typeface="Lucida Grande" pitchFamily="28" charset="0"/>
                <a:cs typeface="Tahoma" pitchFamily="28" charset="0"/>
              </a:rPr>
              <a:t>(S,a)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 = U δ</a:t>
            </a:r>
            <a:r>
              <a:rPr lang="el-GR" sz="2000" baseline="-25000">
                <a:latin typeface="Lucida Grande" pitchFamily="28" charset="0"/>
                <a:cs typeface="Tahoma" pitchFamily="28" charset="0"/>
              </a:rPr>
              <a:t>N</a:t>
            </a:r>
            <a:r>
              <a:rPr lang="el-GR" sz="2000">
                <a:latin typeface="Lucida Grande" pitchFamily="28" charset="0"/>
                <a:cs typeface="Tahoma" pitchFamily="28" charset="0"/>
              </a:rPr>
              <a:t>(p,a)</a:t>
            </a:r>
            <a:endParaRPr lang="en-US" sz="2000">
              <a:latin typeface="Lucida Grande" pitchFamily="28" charset="0"/>
              <a:cs typeface="Tahoma" pitchFamily="28" charset="0"/>
            </a:endParaRPr>
          </a:p>
        </p:txBody>
      </p:sp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3657600" y="5905500"/>
            <a:ext cx="5476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p in 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/>
      <p:bldP spid="1259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7991E1-2596-4393-9D37-D19323D1D3B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NFA to DFA construction: Example</a:t>
            </a:r>
            <a:endParaRPr lang="en-US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i="1"/>
              <a:t>L = {w | w ends in 01}</a:t>
            </a:r>
          </a:p>
        </p:txBody>
      </p:sp>
      <p:sp>
        <p:nvSpPr>
          <p:cNvPr id="28677" name="Oval 4"/>
          <p:cNvSpPr>
            <a:spLocks noChangeArrowheads="1"/>
          </p:cNvSpPr>
          <p:nvPr/>
        </p:nvSpPr>
        <p:spPr bwMode="auto">
          <a:xfrm>
            <a:off x="8382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q</a:t>
            </a:r>
            <a:r>
              <a:rPr lang="en-US" sz="1400" baseline="-25000"/>
              <a:t>0</a:t>
            </a:r>
            <a:endParaRPr lang="en-US" sz="1400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609600" y="3429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15240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q</a:t>
            </a:r>
            <a:r>
              <a:rPr lang="en-US" sz="1400" baseline="-25000"/>
              <a:t>1</a:t>
            </a:r>
            <a:endParaRPr lang="en-US" sz="1400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1143000" y="3429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203325" y="313848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</a:t>
            </a:r>
          </a:p>
        </p:txBody>
      </p:sp>
      <p:sp>
        <p:nvSpPr>
          <p:cNvPr id="28682" name="Freeform 10"/>
          <p:cNvSpPr>
            <a:spLocks/>
          </p:cNvSpPr>
          <p:nvPr/>
        </p:nvSpPr>
        <p:spPr bwMode="auto">
          <a:xfrm>
            <a:off x="749300" y="2959100"/>
            <a:ext cx="406400" cy="317500"/>
          </a:xfrm>
          <a:custGeom>
            <a:avLst/>
            <a:gdLst>
              <a:gd name="T0" fmla="*/ 2147483647 w 256"/>
              <a:gd name="T1" fmla="*/ 2147483647 h 200"/>
              <a:gd name="T2" fmla="*/ 2147483647 w 256"/>
              <a:gd name="T3" fmla="*/ 2147483647 h 200"/>
              <a:gd name="T4" fmla="*/ 2147483647 w 256"/>
              <a:gd name="T5" fmla="*/ 2147483647 h 200"/>
              <a:gd name="T6" fmla="*/ 2147483647 w 256"/>
              <a:gd name="T7" fmla="*/ 2147483647 h 200"/>
              <a:gd name="T8" fmla="*/ 2147483647 w 256"/>
              <a:gd name="T9" fmla="*/ 2147483647 h 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6"/>
              <a:gd name="T16" fmla="*/ 0 h 200"/>
              <a:gd name="T17" fmla="*/ 256 w 256"/>
              <a:gd name="T18" fmla="*/ 200 h 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6" h="200">
                <a:moveTo>
                  <a:pt x="104" y="200"/>
                </a:moveTo>
                <a:cubicBezTo>
                  <a:pt x="52" y="168"/>
                  <a:pt x="0" y="136"/>
                  <a:pt x="8" y="104"/>
                </a:cubicBezTo>
                <a:cubicBezTo>
                  <a:pt x="16" y="72"/>
                  <a:pt x="112" y="0"/>
                  <a:pt x="152" y="8"/>
                </a:cubicBezTo>
                <a:cubicBezTo>
                  <a:pt x="192" y="16"/>
                  <a:pt x="240" y="120"/>
                  <a:pt x="248" y="152"/>
                </a:cubicBezTo>
                <a:cubicBezTo>
                  <a:pt x="256" y="184"/>
                  <a:pt x="228" y="192"/>
                  <a:pt x="200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635000" y="2743200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0,1</a:t>
            </a:r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2286000" y="3262313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q</a:t>
            </a:r>
            <a:r>
              <a:rPr lang="en-US" sz="1400" baseline="-25000"/>
              <a:t>2</a:t>
            </a:r>
            <a:endParaRPr lang="en-US" sz="1400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1828800" y="341471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18891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28687" name="Oval 15"/>
          <p:cNvSpPr>
            <a:spLocks noChangeArrowheads="1"/>
          </p:cNvSpPr>
          <p:nvPr/>
        </p:nvSpPr>
        <p:spPr bwMode="auto">
          <a:xfrm>
            <a:off x="2209800" y="3200400"/>
            <a:ext cx="457200" cy="4572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533400" y="2409825"/>
            <a:ext cx="790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rgbClr val="006600"/>
                </a:solidFill>
              </a:rPr>
              <a:t>NFA:</a:t>
            </a:r>
            <a:endParaRPr lang="en-US" sz="2000" b="1">
              <a:solidFill>
                <a:srgbClr val="006600"/>
              </a:solidFill>
            </a:endParaRPr>
          </a:p>
        </p:txBody>
      </p:sp>
      <p:graphicFrame>
        <p:nvGraphicFramePr>
          <p:cNvPr id="129114" name="Group 90"/>
          <p:cNvGraphicFramePr>
            <a:graphicFrameLocks noGrp="1"/>
          </p:cNvGraphicFramePr>
          <p:nvPr/>
        </p:nvGraphicFramePr>
        <p:xfrm>
          <a:off x="609600" y="3962400"/>
          <a:ext cx="2209800" cy="1219200"/>
        </p:xfrm>
        <a:graphic>
          <a:graphicData uri="http://schemas.openxmlformats.org/drawingml/2006/table">
            <a:tbl>
              <a:tblPr/>
              <a:tblGrid>
                <a:gridCol w="73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N</a:t>
                      </a:r>
                      <a:endParaRPr kumimoji="0" lang="en-US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709" name="Line 91"/>
          <p:cNvSpPr>
            <a:spLocks noChangeShapeType="1"/>
          </p:cNvSpPr>
          <p:nvPr/>
        </p:nvSpPr>
        <p:spPr bwMode="auto">
          <a:xfrm>
            <a:off x="2895600" y="24384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10" name="Text Box 92"/>
          <p:cNvSpPr txBox="1">
            <a:spLocks noChangeArrowheads="1"/>
          </p:cNvSpPr>
          <p:nvPr/>
        </p:nvSpPr>
        <p:spPr bwMode="auto">
          <a:xfrm>
            <a:off x="3276600" y="2514600"/>
            <a:ext cx="790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chemeClr val="hlink"/>
                </a:solidFill>
              </a:rPr>
              <a:t>DFA:</a:t>
            </a:r>
            <a:endParaRPr lang="en-US" sz="2000" b="1">
              <a:solidFill>
                <a:schemeClr val="hlink"/>
              </a:solidFill>
            </a:endParaRPr>
          </a:p>
        </p:txBody>
      </p:sp>
      <p:graphicFrame>
        <p:nvGraphicFramePr>
          <p:cNvPr id="129186" name="Group 162"/>
          <p:cNvGraphicFramePr>
            <a:graphicFrameLocks noGrp="1"/>
          </p:cNvGraphicFramePr>
          <p:nvPr/>
        </p:nvGraphicFramePr>
        <p:xfrm>
          <a:off x="3124200" y="3776663"/>
          <a:ext cx="2667000" cy="2554288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D</a:t>
                      </a:r>
                      <a:endParaRPr kumimoji="0" lang="en-US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  <a:endParaRPr kumimoji="0" lang="en-US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8751" name="Line 157"/>
          <p:cNvSpPr>
            <a:spLocks noChangeShapeType="1"/>
          </p:cNvSpPr>
          <p:nvPr/>
        </p:nvSpPr>
        <p:spPr bwMode="auto">
          <a:xfrm>
            <a:off x="457200" y="4495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184" name="Line 160"/>
          <p:cNvSpPr>
            <a:spLocks noChangeShapeType="1"/>
          </p:cNvSpPr>
          <p:nvPr/>
        </p:nvSpPr>
        <p:spPr bwMode="auto">
          <a:xfrm>
            <a:off x="2971800" y="4495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187" name="Text Box 163"/>
          <p:cNvSpPr txBox="1">
            <a:spLocks noChangeArrowheads="1"/>
          </p:cNvSpPr>
          <p:nvPr/>
        </p:nvSpPr>
        <p:spPr bwMode="auto">
          <a:xfrm>
            <a:off x="5943600" y="5791200"/>
            <a:ext cx="2320925" cy="304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AutoNum type="arabicPeriod"/>
            </a:pPr>
            <a:r>
              <a:rPr lang="en-US" sz="1400"/>
              <a:t>Determine transitions</a:t>
            </a:r>
            <a:endParaRPr lang="en-US"/>
          </a:p>
        </p:txBody>
      </p:sp>
      <p:sp>
        <p:nvSpPr>
          <p:cNvPr id="129188" name="AutoShape 164"/>
          <p:cNvSpPr>
            <a:spLocks noChangeArrowheads="1"/>
          </p:cNvSpPr>
          <p:nvPr/>
        </p:nvSpPr>
        <p:spPr bwMode="auto">
          <a:xfrm>
            <a:off x="5867400" y="4648200"/>
            <a:ext cx="3048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9244" name="Group 220"/>
          <p:cNvGraphicFramePr>
            <a:graphicFrameLocks noGrp="1"/>
          </p:cNvGraphicFramePr>
          <p:nvPr/>
        </p:nvGraphicFramePr>
        <p:xfrm>
          <a:off x="6324600" y="3810000"/>
          <a:ext cx="2667000" cy="1140778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D</a:t>
                      </a:r>
                      <a:endParaRPr kumimoji="0" lang="en-US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  <a:endParaRPr kumimoji="0" lang="en-US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9235" name="Line 211"/>
          <p:cNvSpPr>
            <a:spLocks noChangeShapeType="1"/>
          </p:cNvSpPr>
          <p:nvPr/>
        </p:nvSpPr>
        <p:spPr bwMode="auto">
          <a:xfrm>
            <a:off x="6172200" y="42672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17"/>
          <p:cNvGrpSpPr>
            <a:grpSpLocks/>
          </p:cNvGrpSpPr>
          <p:nvPr/>
        </p:nvGrpSpPr>
        <p:grpSpPr bwMode="auto">
          <a:xfrm>
            <a:off x="2971800" y="4191000"/>
            <a:ext cx="2743200" cy="1981200"/>
            <a:chOff x="1872" y="2640"/>
            <a:chExt cx="1728" cy="1248"/>
          </a:xfrm>
        </p:grpSpPr>
        <p:sp>
          <p:nvSpPr>
            <p:cNvPr id="28799" name="Line 165"/>
            <p:cNvSpPr>
              <a:spLocks noChangeShapeType="1"/>
            </p:cNvSpPr>
            <p:nvPr/>
          </p:nvSpPr>
          <p:spPr bwMode="auto">
            <a:xfrm>
              <a:off x="1872" y="2976"/>
              <a:ext cx="1728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0" name="Line 213"/>
            <p:cNvSpPr>
              <a:spLocks noChangeShapeType="1"/>
            </p:cNvSpPr>
            <p:nvPr/>
          </p:nvSpPr>
          <p:spPr bwMode="auto">
            <a:xfrm>
              <a:off x="1872" y="3168"/>
              <a:ext cx="1728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1" name="Line 214"/>
            <p:cNvSpPr>
              <a:spLocks noChangeShapeType="1"/>
            </p:cNvSpPr>
            <p:nvPr/>
          </p:nvSpPr>
          <p:spPr bwMode="auto">
            <a:xfrm>
              <a:off x="1872" y="3696"/>
              <a:ext cx="1728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2" name="Line 215"/>
            <p:cNvSpPr>
              <a:spLocks noChangeShapeType="1"/>
            </p:cNvSpPr>
            <p:nvPr/>
          </p:nvSpPr>
          <p:spPr bwMode="auto">
            <a:xfrm>
              <a:off x="1872" y="3888"/>
              <a:ext cx="1728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03" name="Line 216"/>
            <p:cNvSpPr>
              <a:spLocks noChangeShapeType="1"/>
            </p:cNvSpPr>
            <p:nvPr/>
          </p:nvSpPr>
          <p:spPr bwMode="auto">
            <a:xfrm>
              <a:off x="1872" y="2640"/>
              <a:ext cx="1728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39"/>
          <p:cNvGrpSpPr>
            <a:grpSpLocks/>
          </p:cNvGrpSpPr>
          <p:nvPr/>
        </p:nvGrpSpPr>
        <p:grpSpPr bwMode="auto">
          <a:xfrm>
            <a:off x="4572000" y="2133600"/>
            <a:ext cx="2743200" cy="1371600"/>
            <a:chOff x="2880" y="1344"/>
            <a:chExt cx="1728" cy="864"/>
          </a:xfrm>
        </p:grpSpPr>
        <p:sp>
          <p:nvSpPr>
            <p:cNvPr id="28782" name="Oval 221"/>
            <p:cNvSpPr>
              <a:spLocks noChangeArrowheads="1"/>
            </p:cNvSpPr>
            <p:nvPr/>
          </p:nvSpPr>
          <p:spPr bwMode="auto">
            <a:xfrm>
              <a:off x="3024" y="1680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/>
                <a:t>[q</a:t>
              </a:r>
              <a:r>
                <a:rPr lang="en-US" sz="1400" baseline="-25000" dirty="0"/>
                <a:t>0</a:t>
              </a:r>
              <a:r>
                <a:rPr lang="en-US" sz="1400" dirty="0"/>
                <a:t>]</a:t>
              </a:r>
            </a:p>
          </p:txBody>
        </p:sp>
        <p:sp>
          <p:nvSpPr>
            <p:cNvPr id="28783" name="Line 222"/>
            <p:cNvSpPr>
              <a:spLocks noChangeShapeType="1"/>
            </p:cNvSpPr>
            <p:nvPr/>
          </p:nvSpPr>
          <p:spPr bwMode="auto">
            <a:xfrm>
              <a:off x="2880" y="17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4" name="Line 223"/>
            <p:cNvSpPr>
              <a:spLocks noChangeShapeType="1"/>
            </p:cNvSpPr>
            <p:nvPr/>
          </p:nvSpPr>
          <p:spPr bwMode="auto">
            <a:xfrm>
              <a:off x="3360" y="182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5" name="Freeform 224"/>
            <p:cNvSpPr>
              <a:spLocks/>
            </p:cNvSpPr>
            <p:nvPr/>
          </p:nvSpPr>
          <p:spPr bwMode="auto">
            <a:xfrm>
              <a:off x="3000" y="1480"/>
              <a:ext cx="256" cy="200"/>
            </a:xfrm>
            <a:custGeom>
              <a:avLst/>
              <a:gdLst>
                <a:gd name="T0" fmla="*/ 104 w 256"/>
                <a:gd name="T1" fmla="*/ 200 h 200"/>
                <a:gd name="T2" fmla="*/ 8 w 256"/>
                <a:gd name="T3" fmla="*/ 104 h 200"/>
                <a:gd name="T4" fmla="*/ 152 w 256"/>
                <a:gd name="T5" fmla="*/ 8 h 200"/>
                <a:gd name="T6" fmla="*/ 248 w 256"/>
                <a:gd name="T7" fmla="*/ 152 h 200"/>
                <a:gd name="T8" fmla="*/ 200 w 256"/>
                <a:gd name="T9" fmla="*/ 200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6"/>
                <a:gd name="T16" fmla="*/ 0 h 200"/>
                <a:gd name="T17" fmla="*/ 256 w 256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6" h="200">
                  <a:moveTo>
                    <a:pt x="104" y="200"/>
                  </a:moveTo>
                  <a:cubicBezTo>
                    <a:pt x="52" y="168"/>
                    <a:pt x="0" y="136"/>
                    <a:pt x="8" y="104"/>
                  </a:cubicBezTo>
                  <a:cubicBezTo>
                    <a:pt x="16" y="72"/>
                    <a:pt x="112" y="0"/>
                    <a:pt x="152" y="8"/>
                  </a:cubicBezTo>
                  <a:cubicBezTo>
                    <a:pt x="192" y="16"/>
                    <a:pt x="240" y="120"/>
                    <a:pt x="248" y="152"/>
                  </a:cubicBezTo>
                  <a:cubicBezTo>
                    <a:pt x="256" y="184"/>
                    <a:pt x="228" y="192"/>
                    <a:pt x="200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86" name="Text Box 225"/>
            <p:cNvSpPr txBox="1">
              <a:spLocks noChangeArrowheads="1"/>
            </p:cNvSpPr>
            <p:nvPr/>
          </p:nvSpPr>
          <p:spPr bwMode="auto">
            <a:xfrm>
              <a:off x="2928" y="1344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  <p:sp>
          <p:nvSpPr>
            <p:cNvPr id="28787" name="Text Box 226"/>
            <p:cNvSpPr txBox="1">
              <a:spLocks noChangeArrowheads="1"/>
            </p:cNvSpPr>
            <p:nvPr/>
          </p:nvSpPr>
          <p:spPr bwMode="auto">
            <a:xfrm>
              <a:off x="3360" y="1632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0</a:t>
              </a:r>
            </a:p>
          </p:txBody>
        </p:sp>
        <p:sp>
          <p:nvSpPr>
            <p:cNvPr id="28788" name="Oval 227"/>
            <p:cNvSpPr>
              <a:spLocks noChangeArrowheads="1"/>
            </p:cNvSpPr>
            <p:nvPr/>
          </p:nvSpPr>
          <p:spPr bwMode="auto">
            <a:xfrm>
              <a:off x="3600" y="1680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/>
                <a:t>[q</a:t>
              </a:r>
              <a:r>
                <a:rPr lang="en-US" sz="1400" baseline="-25000" dirty="0"/>
                <a:t>0</a:t>
              </a:r>
              <a:r>
                <a:rPr lang="en-US" sz="1400" dirty="0"/>
                <a:t>,q</a:t>
              </a:r>
              <a:r>
                <a:rPr lang="en-US" sz="1400" baseline="-25000" dirty="0"/>
                <a:t>1</a:t>
              </a:r>
              <a:r>
                <a:rPr lang="en-US" sz="1400" dirty="0"/>
                <a:t>]</a:t>
              </a:r>
            </a:p>
          </p:txBody>
        </p:sp>
        <p:sp>
          <p:nvSpPr>
            <p:cNvPr id="28789" name="Line 229"/>
            <p:cNvSpPr>
              <a:spLocks noChangeShapeType="1"/>
            </p:cNvSpPr>
            <p:nvPr/>
          </p:nvSpPr>
          <p:spPr bwMode="auto">
            <a:xfrm>
              <a:off x="3936" y="182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0" name="Text Box 230"/>
            <p:cNvSpPr txBox="1">
              <a:spLocks noChangeArrowheads="1"/>
            </p:cNvSpPr>
            <p:nvPr/>
          </p:nvSpPr>
          <p:spPr bwMode="auto">
            <a:xfrm>
              <a:off x="3936" y="1632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  <p:sp>
          <p:nvSpPr>
            <p:cNvPr id="28791" name="Oval 231"/>
            <p:cNvSpPr>
              <a:spLocks noChangeArrowheads="1"/>
            </p:cNvSpPr>
            <p:nvPr/>
          </p:nvSpPr>
          <p:spPr bwMode="auto">
            <a:xfrm>
              <a:off x="4224" y="1680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/>
                <a:t>[q</a:t>
              </a:r>
              <a:r>
                <a:rPr lang="en-US" sz="1400" baseline="-25000" dirty="0"/>
                <a:t>0</a:t>
              </a:r>
              <a:r>
                <a:rPr lang="en-US" sz="1400" dirty="0"/>
                <a:t>,q</a:t>
              </a:r>
              <a:r>
                <a:rPr lang="en-US" sz="1400" baseline="-25000" dirty="0"/>
                <a:t>2</a:t>
              </a:r>
              <a:r>
                <a:rPr lang="en-US" sz="1400" dirty="0"/>
                <a:t>]</a:t>
              </a:r>
            </a:p>
          </p:txBody>
        </p:sp>
        <p:sp>
          <p:nvSpPr>
            <p:cNvPr id="28792" name="Oval 232"/>
            <p:cNvSpPr>
              <a:spLocks noChangeArrowheads="1"/>
            </p:cNvSpPr>
            <p:nvPr/>
          </p:nvSpPr>
          <p:spPr bwMode="auto">
            <a:xfrm>
              <a:off x="4176" y="1632"/>
              <a:ext cx="432" cy="432"/>
            </a:xfrm>
            <a:prstGeom prst="ellipse">
              <a:avLst/>
            </a:prstGeom>
            <a:solidFill>
              <a:schemeClr val="accent1">
                <a:alpha val="10196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3" name="Freeform 233"/>
            <p:cNvSpPr>
              <a:spLocks/>
            </p:cNvSpPr>
            <p:nvPr/>
          </p:nvSpPr>
          <p:spPr bwMode="auto">
            <a:xfrm>
              <a:off x="3624" y="1480"/>
              <a:ext cx="256" cy="200"/>
            </a:xfrm>
            <a:custGeom>
              <a:avLst/>
              <a:gdLst>
                <a:gd name="T0" fmla="*/ 104 w 256"/>
                <a:gd name="T1" fmla="*/ 200 h 200"/>
                <a:gd name="T2" fmla="*/ 8 w 256"/>
                <a:gd name="T3" fmla="*/ 104 h 200"/>
                <a:gd name="T4" fmla="*/ 152 w 256"/>
                <a:gd name="T5" fmla="*/ 8 h 200"/>
                <a:gd name="T6" fmla="*/ 248 w 256"/>
                <a:gd name="T7" fmla="*/ 152 h 200"/>
                <a:gd name="T8" fmla="*/ 200 w 256"/>
                <a:gd name="T9" fmla="*/ 200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6"/>
                <a:gd name="T16" fmla="*/ 0 h 200"/>
                <a:gd name="T17" fmla="*/ 256 w 256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6" h="200">
                  <a:moveTo>
                    <a:pt x="104" y="200"/>
                  </a:moveTo>
                  <a:cubicBezTo>
                    <a:pt x="52" y="168"/>
                    <a:pt x="0" y="136"/>
                    <a:pt x="8" y="104"/>
                  </a:cubicBezTo>
                  <a:cubicBezTo>
                    <a:pt x="16" y="72"/>
                    <a:pt x="112" y="0"/>
                    <a:pt x="152" y="8"/>
                  </a:cubicBezTo>
                  <a:cubicBezTo>
                    <a:pt x="192" y="16"/>
                    <a:pt x="240" y="120"/>
                    <a:pt x="248" y="152"/>
                  </a:cubicBezTo>
                  <a:cubicBezTo>
                    <a:pt x="256" y="184"/>
                    <a:pt x="228" y="192"/>
                    <a:pt x="200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4" name="Text Box 234"/>
            <p:cNvSpPr txBox="1">
              <a:spLocks noChangeArrowheads="1"/>
            </p:cNvSpPr>
            <p:nvPr/>
          </p:nvSpPr>
          <p:spPr bwMode="auto">
            <a:xfrm>
              <a:off x="3552" y="1344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0</a:t>
              </a:r>
            </a:p>
          </p:txBody>
        </p:sp>
        <p:sp>
          <p:nvSpPr>
            <p:cNvPr id="28795" name="Freeform 235"/>
            <p:cNvSpPr>
              <a:spLocks/>
            </p:cNvSpPr>
            <p:nvPr/>
          </p:nvSpPr>
          <p:spPr bwMode="auto">
            <a:xfrm>
              <a:off x="3936" y="1920"/>
              <a:ext cx="240" cy="96"/>
            </a:xfrm>
            <a:custGeom>
              <a:avLst/>
              <a:gdLst>
                <a:gd name="T0" fmla="*/ 240 w 240"/>
                <a:gd name="T1" fmla="*/ 0 h 96"/>
                <a:gd name="T2" fmla="*/ 96 w 240"/>
                <a:gd name="T3" fmla="*/ 96 h 96"/>
                <a:gd name="T4" fmla="*/ 0 w 240"/>
                <a:gd name="T5" fmla="*/ 0 h 96"/>
                <a:gd name="T6" fmla="*/ 0 60000 65536"/>
                <a:gd name="T7" fmla="*/ 0 60000 65536"/>
                <a:gd name="T8" fmla="*/ 0 60000 65536"/>
                <a:gd name="T9" fmla="*/ 0 w 240"/>
                <a:gd name="T10" fmla="*/ 0 h 96"/>
                <a:gd name="T11" fmla="*/ 240 w 24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96">
                  <a:moveTo>
                    <a:pt x="240" y="0"/>
                  </a:moveTo>
                  <a:cubicBezTo>
                    <a:pt x="188" y="48"/>
                    <a:pt x="136" y="96"/>
                    <a:pt x="96" y="96"/>
                  </a:cubicBezTo>
                  <a:cubicBezTo>
                    <a:pt x="56" y="96"/>
                    <a:pt x="28" y="48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6" name="Text Box 236"/>
            <p:cNvSpPr txBox="1">
              <a:spLocks noChangeArrowheads="1"/>
            </p:cNvSpPr>
            <p:nvPr/>
          </p:nvSpPr>
          <p:spPr bwMode="auto">
            <a:xfrm>
              <a:off x="3984" y="1824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0</a:t>
              </a:r>
            </a:p>
          </p:txBody>
        </p:sp>
        <p:sp>
          <p:nvSpPr>
            <p:cNvPr id="28797" name="Freeform 237"/>
            <p:cNvSpPr>
              <a:spLocks/>
            </p:cNvSpPr>
            <p:nvPr/>
          </p:nvSpPr>
          <p:spPr bwMode="auto">
            <a:xfrm>
              <a:off x="3264" y="2016"/>
              <a:ext cx="1008" cy="144"/>
            </a:xfrm>
            <a:custGeom>
              <a:avLst/>
              <a:gdLst>
                <a:gd name="T0" fmla="*/ 1008 w 1008"/>
                <a:gd name="T1" fmla="*/ 0 h 144"/>
                <a:gd name="T2" fmla="*/ 384 w 1008"/>
                <a:gd name="T3" fmla="*/ 144 h 144"/>
                <a:gd name="T4" fmla="*/ 0 w 1008"/>
                <a:gd name="T5" fmla="*/ 0 h 144"/>
                <a:gd name="T6" fmla="*/ 0 60000 65536"/>
                <a:gd name="T7" fmla="*/ 0 60000 65536"/>
                <a:gd name="T8" fmla="*/ 0 60000 65536"/>
                <a:gd name="T9" fmla="*/ 0 w 1008"/>
                <a:gd name="T10" fmla="*/ 0 h 144"/>
                <a:gd name="T11" fmla="*/ 1008 w 100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08" h="144">
                  <a:moveTo>
                    <a:pt x="1008" y="0"/>
                  </a:moveTo>
                  <a:cubicBezTo>
                    <a:pt x="780" y="72"/>
                    <a:pt x="552" y="144"/>
                    <a:pt x="384" y="144"/>
                  </a:cubicBezTo>
                  <a:cubicBezTo>
                    <a:pt x="216" y="144"/>
                    <a:pt x="108" y="72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98" name="Text Box 238"/>
            <p:cNvSpPr txBox="1">
              <a:spLocks noChangeArrowheads="1"/>
            </p:cNvSpPr>
            <p:nvPr/>
          </p:nvSpPr>
          <p:spPr bwMode="auto">
            <a:xfrm>
              <a:off x="3504" y="2016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</p:grpSp>
      <p:sp>
        <p:nvSpPr>
          <p:cNvPr id="129264" name="Text Box 240"/>
          <p:cNvSpPr txBox="1">
            <a:spLocks noChangeArrowheads="1"/>
          </p:cNvSpPr>
          <p:nvPr/>
        </p:nvSpPr>
        <p:spPr bwMode="auto">
          <a:xfrm>
            <a:off x="5105400" y="228600"/>
            <a:ext cx="2936875" cy="73025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u="sng"/>
              <a:t>Idea:</a:t>
            </a:r>
            <a:r>
              <a:rPr lang="en-US" sz="1400"/>
              <a:t> To avoid enumerating all of </a:t>
            </a:r>
            <a:br>
              <a:rPr lang="en-US" sz="1400"/>
            </a:br>
            <a:r>
              <a:rPr lang="en-US" sz="1400"/>
              <a:t>	power set, do </a:t>
            </a:r>
            <a:br>
              <a:rPr lang="en-US" sz="1400"/>
            </a:br>
            <a:r>
              <a:rPr lang="en-US" sz="1400"/>
              <a:t>	“lazy creation of states”</a:t>
            </a:r>
            <a:endParaRPr lang="en-US"/>
          </a:p>
        </p:txBody>
      </p:sp>
      <p:sp>
        <p:nvSpPr>
          <p:cNvPr id="129266" name="Rectangle 242"/>
          <p:cNvSpPr>
            <a:spLocks noChangeArrowheads="1"/>
          </p:cNvSpPr>
          <p:nvPr/>
        </p:nvSpPr>
        <p:spPr bwMode="auto">
          <a:xfrm>
            <a:off x="3962400" y="3657600"/>
            <a:ext cx="1905000" cy="304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267" name="Text Box 243"/>
          <p:cNvSpPr txBox="1">
            <a:spLocks noChangeArrowheads="1"/>
          </p:cNvSpPr>
          <p:nvPr/>
        </p:nvSpPr>
        <p:spPr bwMode="auto">
          <a:xfrm>
            <a:off x="5943600" y="6029325"/>
            <a:ext cx="2692400" cy="523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2.        Retain only those states </a:t>
            </a:r>
            <a:br>
              <a:rPr lang="en-US" sz="1400"/>
            </a:br>
            <a:r>
              <a:rPr lang="en-US" sz="1400"/>
              <a:t>	reachable from {q</a:t>
            </a:r>
            <a:r>
              <a:rPr lang="en-US" sz="1400" baseline="-25000"/>
              <a:t>0</a:t>
            </a:r>
            <a:r>
              <a:rPr lang="en-US" sz="1400"/>
              <a:t>}</a:t>
            </a:r>
            <a:endParaRPr lang="en-US"/>
          </a:p>
        </p:txBody>
      </p:sp>
      <p:sp>
        <p:nvSpPr>
          <p:cNvPr id="54" name="Text Box 163"/>
          <p:cNvSpPr txBox="1">
            <a:spLocks noChangeArrowheads="1"/>
          </p:cNvSpPr>
          <p:nvPr/>
        </p:nvSpPr>
        <p:spPr bwMode="auto">
          <a:xfrm>
            <a:off x="5943600" y="5486400"/>
            <a:ext cx="3124200" cy="3079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1400"/>
              <a:t>0.	Enumerate all possible subsets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29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184" grpId="0" animBg="1"/>
      <p:bldP spid="129187" grpId="0" animBg="1"/>
      <p:bldP spid="129188" grpId="0" animBg="1"/>
      <p:bldP spid="129235" grpId="0" animBg="1"/>
      <p:bldP spid="129264" grpId="0" animBg="1"/>
      <p:bldP spid="129266" grpId="0" animBg="1"/>
      <p:bldP spid="129267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CB7980-5B71-4739-8731-809826455FE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NFA to DFA: Repeating the example using </a:t>
            </a:r>
            <a:r>
              <a:rPr lang="en-US" sz="3600" i="1"/>
              <a:t>LAZY CREATION</a:t>
            </a:r>
            <a:endParaRPr lang="en-US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i="1" dirty="0"/>
              <a:t>L = {w | w ends in 01}</a:t>
            </a:r>
          </a:p>
        </p:txBody>
      </p:sp>
      <p:sp>
        <p:nvSpPr>
          <p:cNvPr id="29701" name="Oval 4"/>
          <p:cNvSpPr>
            <a:spLocks noChangeArrowheads="1"/>
          </p:cNvSpPr>
          <p:nvPr/>
        </p:nvSpPr>
        <p:spPr bwMode="auto">
          <a:xfrm>
            <a:off x="8382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q</a:t>
            </a:r>
            <a:r>
              <a:rPr lang="en-US" sz="1400" baseline="-25000"/>
              <a:t>0</a:t>
            </a:r>
            <a:endParaRPr lang="en-US" sz="1400"/>
          </a:p>
        </p:txBody>
      </p:sp>
      <p:sp>
        <p:nvSpPr>
          <p:cNvPr id="29702" name="Line 5"/>
          <p:cNvSpPr>
            <a:spLocks noChangeShapeType="1"/>
          </p:cNvSpPr>
          <p:nvPr/>
        </p:nvSpPr>
        <p:spPr bwMode="auto">
          <a:xfrm>
            <a:off x="609600" y="3429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6"/>
          <p:cNvSpPr>
            <a:spLocks noChangeArrowheads="1"/>
          </p:cNvSpPr>
          <p:nvPr/>
        </p:nvSpPr>
        <p:spPr bwMode="auto">
          <a:xfrm>
            <a:off x="15240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q</a:t>
            </a:r>
            <a:r>
              <a:rPr lang="en-US" sz="1400" baseline="-25000"/>
              <a:t>1</a:t>
            </a:r>
            <a:endParaRPr lang="en-US" sz="1400"/>
          </a:p>
        </p:txBody>
      </p:sp>
      <p:sp>
        <p:nvSpPr>
          <p:cNvPr id="29704" name="Line 7"/>
          <p:cNvSpPr>
            <a:spLocks noChangeShapeType="1"/>
          </p:cNvSpPr>
          <p:nvPr/>
        </p:nvSpPr>
        <p:spPr bwMode="auto">
          <a:xfrm>
            <a:off x="1143000" y="3429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Text Box 8"/>
          <p:cNvSpPr txBox="1">
            <a:spLocks noChangeArrowheads="1"/>
          </p:cNvSpPr>
          <p:nvPr/>
        </p:nvSpPr>
        <p:spPr bwMode="auto">
          <a:xfrm>
            <a:off x="1203325" y="3138488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</a:t>
            </a:r>
          </a:p>
        </p:txBody>
      </p:sp>
      <p:sp>
        <p:nvSpPr>
          <p:cNvPr id="29706" name="Freeform 9"/>
          <p:cNvSpPr>
            <a:spLocks/>
          </p:cNvSpPr>
          <p:nvPr/>
        </p:nvSpPr>
        <p:spPr bwMode="auto">
          <a:xfrm>
            <a:off x="749300" y="2959100"/>
            <a:ext cx="406400" cy="317500"/>
          </a:xfrm>
          <a:custGeom>
            <a:avLst/>
            <a:gdLst>
              <a:gd name="T0" fmla="*/ 2147483647 w 256"/>
              <a:gd name="T1" fmla="*/ 2147483647 h 200"/>
              <a:gd name="T2" fmla="*/ 2147483647 w 256"/>
              <a:gd name="T3" fmla="*/ 2147483647 h 200"/>
              <a:gd name="T4" fmla="*/ 2147483647 w 256"/>
              <a:gd name="T5" fmla="*/ 2147483647 h 200"/>
              <a:gd name="T6" fmla="*/ 2147483647 w 256"/>
              <a:gd name="T7" fmla="*/ 2147483647 h 200"/>
              <a:gd name="T8" fmla="*/ 2147483647 w 256"/>
              <a:gd name="T9" fmla="*/ 2147483647 h 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6"/>
              <a:gd name="T16" fmla="*/ 0 h 200"/>
              <a:gd name="T17" fmla="*/ 256 w 256"/>
              <a:gd name="T18" fmla="*/ 200 h 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6" h="200">
                <a:moveTo>
                  <a:pt x="104" y="200"/>
                </a:moveTo>
                <a:cubicBezTo>
                  <a:pt x="52" y="168"/>
                  <a:pt x="0" y="136"/>
                  <a:pt x="8" y="104"/>
                </a:cubicBezTo>
                <a:cubicBezTo>
                  <a:pt x="16" y="72"/>
                  <a:pt x="112" y="0"/>
                  <a:pt x="152" y="8"/>
                </a:cubicBezTo>
                <a:cubicBezTo>
                  <a:pt x="192" y="16"/>
                  <a:pt x="240" y="120"/>
                  <a:pt x="248" y="152"/>
                </a:cubicBezTo>
                <a:cubicBezTo>
                  <a:pt x="256" y="184"/>
                  <a:pt x="228" y="192"/>
                  <a:pt x="200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Text Box 10"/>
          <p:cNvSpPr txBox="1">
            <a:spLocks noChangeArrowheads="1"/>
          </p:cNvSpPr>
          <p:nvPr/>
        </p:nvSpPr>
        <p:spPr bwMode="auto">
          <a:xfrm>
            <a:off x="635000" y="2743200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0,1</a:t>
            </a:r>
          </a:p>
        </p:txBody>
      </p:sp>
      <p:sp>
        <p:nvSpPr>
          <p:cNvPr id="29708" name="Oval 11"/>
          <p:cNvSpPr>
            <a:spLocks noChangeArrowheads="1"/>
          </p:cNvSpPr>
          <p:nvPr/>
        </p:nvSpPr>
        <p:spPr bwMode="auto">
          <a:xfrm>
            <a:off x="2286000" y="3262313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q</a:t>
            </a:r>
            <a:r>
              <a:rPr lang="en-US" sz="1400" baseline="-25000"/>
              <a:t>2</a:t>
            </a:r>
            <a:endParaRPr lang="en-US" sz="1400"/>
          </a:p>
        </p:txBody>
      </p:sp>
      <p:sp>
        <p:nvSpPr>
          <p:cNvPr id="29709" name="Line 12"/>
          <p:cNvSpPr>
            <a:spLocks noChangeShapeType="1"/>
          </p:cNvSpPr>
          <p:nvPr/>
        </p:nvSpPr>
        <p:spPr bwMode="auto">
          <a:xfrm>
            <a:off x="1828800" y="341471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Text Box 13"/>
          <p:cNvSpPr txBox="1">
            <a:spLocks noChangeArrowheads="1"/>
          </p:cNvSpPr>
          <p:nvPr/>
        </p:nvSpPr>
        <p:spPr bwMode="auto">
          <a:xfrm>
            <a:off x="1889125" y="3124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1</a:t>
            </a:r>
          </a:p>
        </p:txBody>
      </p:sp>
      <p:sp>
        <p:nvSpPr>
          <p:cNvPr id="29711" name="Oval 14"/>
          <p:cNvSpPr>
            <a:spLocks noChangeArrowheads="1"/>
          </p:cNvSpPr>
          <p:nvPr/>
        </p:nvSpPr>
        <p:spPr bwMode="auto">
          <a:xfrm>
            <a:off x="2209800" y="3200400"/>
            <a:ext cx="457200" cy="457200"/>
          </a:xfrm>
          <a:prstGeom prst="ellipse">
            <a:avLst/>
          </a:prstGeom>
          <a:solidFill>
            <a:schemeClr val="accent1">
              <a:alpha val="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Text Box 15"/>
          <p:cNvSpPr txBox="1">
            <a:spLocks noChangeArrowheads="1"/>
          </p:cNvSpPr>
          <p:nvPr/>
        </p:nvSpPr>
        <p:spPr bwMode="auto">
          <a:xfrm>
            <a:off x="533400" y="2409825"/>
            <a:ext cx="790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rgbClr val="006600"/>
                </a:solidFill>
              </a:rPr>
              <a:t>NFA:</a:t>
            </a:r>
            <a:endParaRPr lang="en-US" sz="2000" b="1">
              <a:solidFill>
                <a:srgbClr val="006600"/>
              </a:solidFill>
            </a:endParaRPr>
          </a:p>
        </p:txBody>
      </p:sp>
      <p:graphicFrame>
        <p:nvGraphicFramePr>
          <p:cNvPr id="159760" name="Group 16"/>
          <p:cNvGraphicFramePr>
            <a:graphicFrameLocks noGrp="1"/>
          </p:cNvGraphicFramePr>
          <p:nvPr/>
        </p:nvGraphicFramePr>
        <p:xfrm>
          <a:off x="609600" y="3962400"/>
          <a:ext cx="2209800" cy="1219200"/>
        </p:xfrm>
        <a:graphic>
          <a:graphicData uri="http://schemas.openxmlformats.org/drawingml/2006/table">
            <a:tbl>
              <a:tblPr/>
              <a:tblGrid>
                <a:gridCol w="73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N</a:t>
                      </a:r>
                      <a:endParaRPr kumimoji="0" lang="en-US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  <a:endParaRPr kumimoji="0" lang="en-US" sz="1200" b="0" i="0" u="none" strike="noStrike" cap="none" normalizeH="0" baseline="-2500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{q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2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733" name="Line 41"/>
          <p:cNvSpPr>
            <a:spLocks noChangeShapeType="1"/>
          </p:cNvSpPr>
          <p:nvPr/>
        </p:nvSpPr>
        <p:spPr bwMode="auto">
          <a:xfrm>
            <a:off x="2895600" y="24384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Text Box 42"/>
          <p:cNvSpPr txBox="1">
            <a:spLocks noChangeArrowheads="1"/>
          </p:cNvSpPr>
          <p:nvPr/>
        </p:nvSpPr>
        <p:spPr bwMode="auto">
          <a:xfrm>
            <a:off x="3276600" y="2514600"/>
            <a:ext cx="790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chemeClr val="hlink"/>
                </a:solidFill>
              </a:rPr>
              <a:t>DFA:</a:t>
            </a:r>
            <a:endParaRPr lang="en-US" sz="2000" b="1">
              <a:solidFill>
                <a:schemeClr val="hlink"/>
              </a:solidFill>
            </a:endParaRPr>
          </a:p>
        </p:txBody>
      </p:sp>
      <p:sp>
        <p:nvSpPr>
          <p:cNvPr id="29735" name="Line 88"/>
          <p:cNvSpPr>
            <a:spLocks noChangeShapeType="1"/>
          </p:cNvSpPr>
          <p:nvPr/>
        </p:nvSpPr>
        <p:spPr bwMode="auto">
          <a:xfrm>
            <a:off x="457200" y="4495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9833" name="Line 89"/>
          <p:cNvSpPr>
            <a:spLocks noChangeShapeType="1"/>
          </p:cNvSpPr>
          <p:nvPr/>
        </p:nvSpPr>
        <p:spPr bwMode="auto">
          <a:xfrm>
            <a:off x="2971800" y="4495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9836" name="Group 92"/>
          <p:cNvGraphicFramePr>
            <a:graphicFrameLocks noGrp="1"/>
          </p:cNvGraphicFramePr>
          <p:nvPr/>
        </p:nvGraphicFramePr>
        <p:xfrm>
          <a:off x="3276600" y="4038600"/>
          <a:ext cx="2667000" cy="1140778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δ</a:t>
                      </a:r>
                      <a:r>
                        <a:rPr kumimoji="0" lang="el-GR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Lucida Grande" pitchFamily="28" charset="0"/>
                          <a:cs typeface="Tahoma" pitchFamily="28" charset="0"/>
                        </a:rPr>
                        <a:t>D</a:t>
                      </a:r>
                      <a:endParaRPr kumimoji="0" lang="en-US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Lucida Grande" pitchFamily="28" charset="0"/>
                        <a:cs typeface="Tahoma" pitchFamily="2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]</a:t>
                      </a:r>
                      <a:endParaRPr kumimoji="0" lang="en-US" sz="1200" b="0" i="0" u="none" strike="noStrike" cap="none" normalizeH="0" baseline="-2500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,q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[q</a:t>
                      </a:r>
                      <a:r>
                        <a:rPr kumimoji="0" lang="en-US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124"/>
          <p:cNvGrpSpPr>
            <a:grpSpLocks/>
          </p:cNvGrpSpPr>
          <p:nvPr/>
        </p:nvGrpSpPr>
        <p:grpSpPr bwMode="auto">
          <a:xfrm>
            <a:off x="4572000" y="2133600"/>
            <a:ext cx="2743200" cy="1371600"/>
            <a:chOff x="2880" y="1344"/>
            <a:chExt cx="1728" cy="864"/>
          </a:xfrm>
        </p:grpSpPr>
        <p:sp>
          <p:nvSpPr>
            <p:cNvPr id="29761" name="Oval 125"/>
            <p:cNvSpPr>
              <a:spLocks noChangeArrowheads="1"/>
            </p:cNvSpPr>
            <p:nvPr/>
          </p:nvSpPr>
          <p:spPr bwMode="auto">
            <a:xfrm>
              <a:off x="3024" y="1680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/>
                <a:t>[q</a:t>
              </a:r>
              <a:r>
                <a:rPr lang="en-US" sz="1400" baseline="-25000" dirty="0"/>
                <a:t>0</a:t>
              </a:r>
              <a:r>
                <a:rPr lang="en-US" sz="1400" dirty="0"/>
                <a:t>]</a:t>
              </a:r>
            </a:p>
          </p:txBody>
        </p:sp>
        <p:sp>
          <p:nvSpPr>
            <p:cNvPr id="29762" name="Line 126"/>
            <p:cNvSpPr>
              <a:spLocks noChangeShapeType="1"/>
            </p:cNvSpPr>
            <p:nvPr/>
          </p:nvSpPr>
          <p:spPr bwMode="auto">
            <a:xfrm>
              <a:off x="2880" y="177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3" name="Line 127"/>
            <p:cNvSpPr>
              <a:spLocks noChangeShapeType="1"/>
            </p:cNvSpPr>
            <p:nvPr/>
          </p:nvSpPr>
          <p:spPr bwMode="auto">
            <a:xfrm>
              <a:off x="3360" y="182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4" name="Freeform 128"/>
            <p:cNvSpPr>
              <a:spLocks/>
            </p:cNvSpPr>
            <p:nvPr/>
          </p:nvSpPr>
          <p:spPr bwMode="auto">
            <a:xfrm>
              <a:off x="3000" y="1480"/>
              <a:ext cx="256" cy="200"/>
            </a:xfrm>
            <a:custGeom>
              <a:avLst/>
              <a:gdLst>
                <a:gd name="T0" fmla="*/ 104 w 256"/>
                <a:gd name="T1" fmla="*/ 200 h 200"/>
                <a:gd name="T2" fmla="*/ 8 w 256"/>
                <a:gd name="T3" fmla="*/ 104 h 200"/>
                <a:gd name="T4" fmla="*/ 152 w 256"/>
                <a:gd name="T5" fmla="*/ 8 h 200"/>
                <a:gd name="T6" fmla="*/ 248 w 256"/>
                <a:gd name="T7" fmla="*/ 152 h 200"/>
                <a:gd name="T8" fmla="*/ 200 w 256"/>
                <a:gd name="T9" fmla="*/ 200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6"/>
                <a:gd name="T16" fmla="*/ 0 h 200"/>
                <a:gd name="T17" fmla="*/ 256 w 256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6" h="200">
                  <a:moveTo>
                    <a:pt x="104" y="200"/>
                  </a:moveTo>
                  <a:cubicBezTo>
                    <a:pt x="52" y="168"/>
                    <a:pt x="0" y="136"/>
                    <a:pt x="8" y="104"/>
                  </a:cubicBezTo>
                  <a:cubicBezTo>
                    <a:pt x="16" y="72"/>
                    <a:pt x="112" y="0"/>
                    <a:pt x="152" y="8"/>
                  </a:cubicBezTo>
                  <a:cubicBezTo>
                    <a:pt x="192" y="16"/>
                    <a:pt x="240" y="120"/>
                    <a:pt x="248" y="152"/>
                  </a:cubicBezTo>
                  <a:cubicBezTo>
                    <a:pt x="256" y="184"/>
                    <a:pt x="228" y="192"/>
                    <a:pt x="200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5" name="Text Box 129"/>
            <p:cNvSpPr txBox="1">
              <a:spLocks noChangeArrowheads="1"/>
            </p:cNvSpPr>
            <p:nvPr/>
          </p:nvSpPr>
          <p:spPr bwMode="auto">
            <a:xfrm>
              <a:off x="2928" y="1344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  <p:sp>
          <p:nvSpPr>
            <p:cNvPr id="29766" name="Text Box 130"/>
            <p:cNvSpPr txBox="1">
              <a:spLocks noChangeArrowheads="1"/>
            </p:cNvSpPr>
            <p:nvPr/>
          </p:nvSpPr>
          <p:spPr bwMode="auto">
            <a:xfrm>
              <a:off x="3360" y="1632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0</a:t>
              </a:r>
            </a:p>
          </p:txBody>
        </p:sp>
        <p:sp>
          <p:nvSpPr>
            <p:cNvPr id="29767" name="Oval 131"/>
            <p:cNvSpPr>
              <a:spLocks noChangeArrowheads="1"/>
            </p:cNvSpPr>
            <p:nvPr/>
          </p:nvSpPr>
          <p:spPr bwMode="auto">
            <a:xfrm>
              <a:off x="3600" y="1680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/>
                <a:t>[q</a:t>
              </a:r>
              <a:r>
                <a:rPr lang="en-US" sz="1400" baseline="-25000" dirty="0"/>
                <a:t>0</a:t>
              </a:r>
              <a:r>
                <a:rPr lang="en-US" sz="1400" dirty="0"/>
                <a:t>,q</a:t>
              </a:r>
              <a:r>
                <a:rPr lang="en-US" sz="1400" baseline="-25000" dirty="0"/>
                <a:t>1</a:t>
              </a:r>
              <a:r>
                <a:rPr lang="en-US" sz="1400" dirty="0"/>
                <a:t>]</a:t>
              </a:r>
            </a:p>
          </p:txBody>
        </p:sp>
        <p:sp>
          <p:nvSpPr>
            <p:cNvPr id="29768" name="Line 132"/>
            <p:cNvSpPr>
              <a:spLocks noChangeShapeType="1"/>
            </p:cNvSpPr>
            <p:nvPr/>
          </p:nvSpPr>
          <p:spPr bwMode="auto">
            <a:xfrm>
              <a:off x="3936" y="1824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9" name="Text Box 133"/>
            <p:cNvSpPr txBox="1">
              <a:spLocks noChangeArrowheads="1"/>
            </p:cNvSpPr>
            <p:nvPr/>
          </p:nvSpPr>
          <p:spPr bwMode="auto">
            <a:xfrm>
              <a:off x="3936" y="1632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  <p:sp>
          <p:nvSpPr>
            <p:cNvPr id="29770" name="Oval 134"/>
            <p:cNvSpPr>
              <a:spLocks noChangeArrowheads="1"/>
            </p:cNvSpPr>
            <p:nvPr/>
          </p:nvSpPr>
          <p:spPr bwMode="auto">
            <a:xfrm>
              <a:off x="4224" y="1680"/>
              <a:ext cx="336" cy="3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/>
                <a:t>[q</a:t>
              </a:r>
              <a:r>
                <a:rPr lang="en-US" sz="1400" baseline="-25000" dirty="0"/>
                <a:t>0</a:t>
              </a:r>
              <a:r>
                <a:rPr lang="en-US" sz="1400" dirty="0"/>
                <a:t>,q</a:t>
              </a:r>
              <a:r>
                <a:rPr lang="en-US" sz="1400" baseline="-25000" dirty="0"/>
                <a:t>2</a:t>
              </a:r>
              <a:r>
                <a:rPr lang="en-US" sz="1400" dirty="0"/>
                <a:t>]</a:t>
              </a:r>
            </a:p>
          </p:txBody>
        </p:sp>
        <p:sp>
          <p:nvSpPr>
            <p:cNvPr id="29771" name="Oval 135"/>
            <p:cNvSpPr>
              <a:spLocks noChangeArrowheads="1"/>
            </p:cNvSpPr>
            <p:nvPr/>
          </p:nvSpPr>
          <p:spPr bwMode="auto">
            <a:xfrm>
              <a:off x="4176" y="1632"/>
              <a:ext cx="432" cy="432"/>
            </a:xfrm>
            <a:prstGeom prst="ellipse">
              <a:avLst/>
            </a:prstGeom>
            <a:solidFill>
              <a:schemeClr val="accent1">
                <a:alpha val="10196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2" name="Freeform 136"/>
            <p:cNvSpPr>
              <a:spLocks/>
            </p:cNvSpPr>
            <p:nvPr/>
          </p:nvSpPr>
          <p:spPr bwMode="auto">
            <a:xfrm>
              <a:off x="3624" y="1480"/>
              <a:ext cx="256" cy="200"/>
            </a:xfrm>
            <a:custGeom>
              <a:avLst/>
              <a:gdLst>
                <a:gd name="T0" fmla="*/ 104 w 256"/>
                <a:gd name="T1" fmla="*/ 200 h 200"/>
                <a:gd name="T2" fmla="*/ 8 w 256"/>
                <a:gd name="T3" fmla="*/ 104 h 200"/>
                <a:gd name="T4" fmla="*/ 152 w 256"/>
                <a:gd name="T5" fmla="*/ 8 h 200"/>
                <a:gd name="T6" fmla="*/ 248 w 256"/>
                <a:gd name="T7" fmla="*/ 152 h 200"/>
                <a:gd name="T8" fmla="*/ 200 w 256"/>
                <a:gd name="T9" fmla="*/ 200 h 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6"/>
                <a:gd name="T16" fmla="*/ 0 h 200"/>
                <a:gd name="T17" fmla="*/ 256 w 256"/>
                <a:gd name="T18" fmla="*/ 200 h 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6" h="200">
                  <a:moveTo>
                    <a:pt x="104" y="200"/>
                  </a:moveTo>
                  <a:cubicBezTo>
                    <a:pt x="52" y="168"/>
                    <a:pt x="0" y="136"/>
                    <a:pt x="8" y="104"/>
                  </a:cubicBezTo>
                  <a:cubicBezTo>
                    <a:pt x="16" y="72"/>
                    <a:pt x="112" y="0"/>
                    <a:pt x="152" y="8"/>
                  </a:cubicBezTo>
                  <a:cubicBezTo>
                    <a:pt x="192" y="16"/>
                    <a:pt x="240" y="120"/>
                    <a:pt x="248" y="152"/>
                  </a:cubicBezTo>
                  <a:cubicBezTo>
                    <a:pt x="256" y="184"/>
                    <a:pt x="228" y="192"/>
                    <a:pt x="200" y="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3" name="Text Box 137"/>
            <p:cNvSpPr txBox="1">
              <a:spLocks noChangeArrowheads="1"/>
            </p:cNvSpPr>
            <p:nvPr/>
          </p:nvSpPr>
          <p:spPr bwMode="auto">
            <a:xfrm>
              <a:off x="3552" y="1344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0</a:t>
              </a:r>
            </a:p>
          </p:txBody>
        </p:sp>
        <p:sp>
          <p:nvSpPr>
            <p:cNvPr id="29774" name="Freeform 138"/>
            <p:cNvSpPr>
              <a:spLocks/>
            </p:cNvSpPr>
            <p:nvPr/>
          </p:nvSpPr>
          <p:spPr bwMode="auto">
            <a:xfrm>
              <a:off x="3936" y="1920"/>
              <a:ext cx="240" cy="96"/>
            </a:xfrm>
            <a:custGeom>
              <a:avLst/>
              <a:gdLst>
                <a:gd name="T0" fmla="*/ 240 w 240"/>
                <a:gd name="T1" fmla="*/ 0 h 96"/>
                <a:gd name="T2" fmla="*/ 96 w 240"/>
                <a:gd name="T3" fmla="*/ 96 h 96"/>
                <a:gd name="T4" fmla="*/ 0 w 240"/>
                <a:gd name="T5" fmla="*/ 0 h 96"/>
                <a:gd name="T6" fmla="*/ 0 60000 65536"/>
                <a:gd name="T7" fmla="*/ 0 60000 65536"/>
                <a:gd name="T8" fmla="*/ 0 60000 65536"/>
                <a:gd name="T9" fmla="*/ 0 w 240"/>
                <a:gd name="T10" fmla="*/ 0 h 96"/>
                <a:gd name="T11" fmla="*/ 240 w 24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96">
                  <a:moveTo>
                    <a:pt x="240" y="0"/>
                  </a:moveTo>
                  <a:cubicBezTo>
                    <a:pt x="188" y="48"/>
                    <a:pt x="136" y="96"/>
                    <a:pt x="96" y="96"/>
                  </a:cubicBezTo>
                  <a:cubicBezTo>
                    <a:pt x="56" y="96"/>
                    <a:pt x="28" y="48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5" name="Text Box 139"/>
            <p:cNvSpPr txBox="1">
              <a:spLocks noChangeArrowheads="1"/>
            </p:cNvSpPr>
            <p:nvPr/>
          </p:nvSpPr>
          <p:spPr bwMode="auto">
            <a:xfrm>
              <a:off x="3984" y="1824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0</a:t>
              </a:r>
            </a:p>
          </p:txBody>
        </p:sp>
        <p:sp>
          <p:nvSpPr>
            <p:cNvPr id="29776" name="Freeform 140"/>
            <p:cNvSpPr>
              <a:spLocks/>
            </p:cNvSpPr>
            <p:nvPr/>
          </p:nvSpPr>
          <p:spPr bwMode="auto">
            <a:xfrm>
              <a:off x="3264" y="2016"/>
              <a:ext cx="1008" cy="144"/>
            </a:xfrm>
            <a:custGeom>
              <a:avLst/>
              <a:gdLst>
                <a:gd name="T0" fmla="*/ 1008 w 1008"/>
                <a:gd name="T1" fmla="*/ 0 h 144"/>
                <a:gd name="T2" fmla="*/ 384 w 1008"/>
                <a:gd name="T3" fmla="*/ 144 h 144"/>
                <a:gd name="T4" fmla="*/ 0 w 1008"/>
                <a:gd name="T5" fmla="*/ 0 h 144"/>
                <a:gd name="T6" fmla="*/ 0 60000 65536"/>
                <a:gd name="T7" fmla="*/ 0 60000 65536"/>
                <a:gd name="T8" fmla="*/ 0 60000 65536"/>
                <a:gd name="T9" fmla="*/ 0 w 1008"/>
                <a:gd name="T10" fmla="*/ 0 h 144"/>
                <a:gd name="T11" fmla="*/ 1008 w 100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08" h="144">
                  <a:moveTo>
                    <a:pt x="1008" y="0"/>
                  </a:moveTo>
                  <a:cubicBezTo>
                    <a:pt x="780" y="72"/>
                    <a:pt x="552" y="144"/>
                    <a:pt x="384" y="144"/>
                  </a:cubicBezTo>
                  <a:cubicBezTo>
                    <a:pt x="216" y="144"/>
                    <a:pt x="108" y="72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77" name="Text Box 141"/>
            <p:cNvSpPr txBox="1">
              <a:spLocks noChangeArrowheads="1"/>
            </p:cNvSpPr>
            <p:nvPr/>
          </p:nvSpPr>
          <p:spPr bwMode="auto">
            <a:xfrm>
              <a:off x="3504" y="2016"/>
              <a:ext cx="1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/>
                <a:t>1</a:t>
              </a:r>
            </a:p>
          </p:txBody>
        </p:sp>
      </p:grpSp>
      <p:sp>
        <p:nvSpPr>
          <p:cNvPr id="29758" name="Text Box 142"/>
          <p:cNvSpPr txBox="1">
            <a:spLocks noChangeArrowheads="1"/>
          </p:cNvSpPr>
          <p:nvPr/>
        </p:nvSpPr>
        <p:spPr bwMode="auto">
          <a:xfrm>
            <a:off x="4724400" y="5546725"/>
            <a:ext cx="4078288" cy="10064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/>
              <a:t>Main Idea:</a:t>
            </a:r>
            <a:r>
              <a:rPr lang="en-US" sz="2000"/>
              <a:t>  </a:t>
            </a:r>
          </a:p>
          <a:p>
            <a:r>
              <a:rPr lang="en-US" sz="2000"/>
              <a:t>	Introduce states as you go</a:t>
            </a:r>
          </a:p>
          <a:p>
            <a:r>
              <a:rPr lang="en-US" sz="2000"/>
              <a:t>	(on a need basis)</a:t>
            </a:r>
          </a:p>
        </p:txBody>
      </p:sp>
      <p:sp>
        <p:nvSpPr>
          <p:cNvPr id="159904" name="Rectangle 160"/>
          <p:cNvSpPr>
            <a:spLocks noChangeArrowheads="1"/>
          </p:cNvSpPr>
          <p:nvPr/>
        </p:nvSpPr>
        <p:spPr bwMode="auto">
          <a:xfrm>
            <a:off x="3124200" y="4572000"/>
            <a:ext cx="29718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9905" name="Rectangle 161"/>
          <p:cNvSpPr>
            <a:spLocks noChangeArrowheads="1"/>
          </p:cNvSpPr>
          <p:nvPr/>
        </p:nvSpPr>
        <p:spPr bwMode="auto">
          <a:xfrm>
            <a:off x="3200400" y="4876800"/>
            <a:ext cx="28956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9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159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59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833" grpId="0" animBg="1"/>
      <p:bldP spid="159904" grpId="0" animBg="1"/>
      <p:bldP spid="15990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0E3E35-DCAD-4BFE-85F2-CA9A37DC70C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Correctness of subset construction</a:t>
            </a:r>
            <a:endParaRPr lang="en-US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8" charset="2"/>
              <a:buNone/>
            </a:pPr>
            <a:r>
              <a:rPr lang="en-US" i="1" u="sng">
                <a:solidFill>
                  <a:srgbClr val="00B050"/>
                </a:solidFill>
              </a:rPr>
              <a:t>Theorem:</a:t>
            </a:r>
            <a:r>
              <a:rPr lang="en-US" i="1">
                <a:solidFill>
                  <a:srgbClr val="00B050"/>
                </a:solidFill>
              </a:rPr>
              <a:t> If D is the DFA constructed from NFA N by subset construction, then L(D)=L(N)</a:t>
            </a:r>
          </a:p>
          <a:p>
            <a:pPr eaLnBrk="1" hangingPunct="1"/>
            <a:r>
              <a:rPr lang="en-US" u="sng"/>
              <a:t>Proof:</a:t>
            </a:r>
            <a:endParaRPr lang="en-US"/>
          </a:p>
          <a:p>
            <a:pPr lvl="1" eaLnBrk="1" hangingPunct="1"/>
            <a:r>
              <a:rPr lang="en-US"/>
              <a:t>Show that </a:t>
            </a:r>
            <a:r>
              <a:rPr lang="el-GR">
                <a:solidFill>
                  <a:srgbClr val="FF0000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baseline="-25000">
                <a:solidFill>
                  <a:srgbClr val="FF0000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n-US"/>
              <a:t>({q</a:t>
            </a:r>
            <a:r>
              <a:rPr lang="en-US" baseline="-25000"/>
              <a:t>0</a:t>
            </a:r>
            <a:r>
              <a:rPr lang="en-US"/>
              <a:t>},w) </a:t>
            </a:r>
            <a:r>
              <a:rPr lang="en-US">
                <a:sym typeface="Symbol" pitchFamily="28" charset="2"/>
              </a:rPr>
              <a:t>≡  </a:t>
            </a:r>
            <a:r>
              <a:rPr lang="el-GR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baseline="-25000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,w} , for all w</a:t>
            </a:r>
          </a:p>
          <a:p>
            <a:pPr lvl="1" eaLnBrk="1" hangingPunct="1"/>
            <a:r>
              <a:rPr lang="en-US"/>
              <a:t>Using induction on w’s length:</a:t>
            </a:r>
          </a:p>
          <a:p>
            <a:pPr lvl="2" eaLnBrk="1" hangingPunct="1"/>
            <a:r>
              <a:rPr lang="en-US"/>
              <a:t>Let w = xa</a:t>
            </a:r>
          </a:p>
          <a:p>
            <a:pPr lvl="2" eaLnBrk="1" hangingPunct="1"/>
            <a:r>
              <a:rPr lang="el-GR">
                <a:solidFill>
                  <a:srgbClr val="FF0000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baseline="-25000">
                <a:solidFill>
                  <a:srgbClr val="FF0000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n-US"/>
              <a:t>({q</a:t>
            </a:r>
            <a:r>
              <a:rPr lang="en-US" baseline="-25000"/>
              <a:t>0</a:t>
            </a:r>
            <a:r>
              <a:rPr lang="en-US"/>
              <a:t>},xa) </a:t>
            </a:r>
            <a:r>
              <a:rPr lang="en-US">
                <a:sym typeface="Symbol" pitchFamily="28" charset="2"/>
              </a:rPr>
              <a:t>≡ </a:t>
            </a:r>
            <a:r>
              <a:rPr lang="el-GR">
                <a:solidFill>
                  <a:srgbClr val="FF0000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baseline="-25000">
                <a:solidFill>
                  <a:srgbClr val="FF0000"/>
                </a:solidFill>
                <a:latin typeface="Lucida Grande" pitchFamily="28" charset="0"/>
                <a:cs typeface="Tahoma" pitchFamily="28" charset="0"/>
              </a:rPr>
              <a:t>D</a:t>
            </a:r>
            <a:r>
              <a:rPr lang="en-US"/>
              <a:t>( </a:t>
            </a:r>
            <a:r>
              <a:rPr lang="el-GR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baseline="-25000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,x}, a ) </a:t>
            </a:r>
            <a:r>
              <a:rPr lang="en-US">
                <a:sym typeface="Symbol" pitchFamily="28" charset="2"/>
              </a:rPr>
              <a:t>≡</a:t>
            </a:r>
            <a:r>
              <a:rPr lang="en-US"/>
              <a:t> </a:t>
            </a:r>
            <a:r>
              <a:rPr lang="el-GR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δ</a:t>
            </a:r>
            <a:r>
              <a:rPr lang="el-GR" baseline="-25000">
                <a:solidFill>
                  <a:srgbClr val="0070C0"/>
                </a:solidFill>
                <a:latin typeface="Lucida Grande" pitchFamily="28" charset="0"/>
                <a:cs typeface="Tahoma" pitchFamily="28" charset="0"/>
              </a:rPr>
              <a:t>N</a:t>
            </a:r>
            <a:r>
              <a:rPr lang="en-US"/>
              <a:t>(q</a:t>
            </a:r>
            <a:r>
              <a:rPr lang="en-US" baseline="-25000"/>
              <a:t>0</a:t>
            </a:r>
            <a:r>
              <a:rPr lang="en-US"/>
              <a:t>,w}</a:t>
            </a:r>
          </a:p>
        </p:txBody>
      </p:sp>
      <p:grpSp>
        <p:nvGrpSpPr>
          <p:cNvPr id="30725" name="Group 8"/>
          <p:cNvGrpSpPr>
            <a:grpSpLocks/>
          </p:cNvGrpSpPr>
          <p:nvPr/>
        </p:nvGrpSpPr>
        <p:grpSpPr bwMode="auto">
          <a:xfrm>
            <a:off x="3733800" y="4114800"/>
            <a:ext cx="152400" cy="76200"/>
            <a:chOff x="144" y="2784"/>
            <a:chExt cx="96" cy="48"/>
          </a:xfrm>
        </p:grpSpPr>
        <p:sp>
          <p:nvSpPr>
            <p:cNvPr id="30738" name="Line 6"/>
            <p:cNvSpPr>
              <a:spLocks noChangeShapeType="1"/>
            </p:cNvSpPr>
            <p:nvPr/>
          </p:nvSpPr>
          <p:spPr bwMode="auto">
            <a:xfrm flipV="1">
              <a:off x="144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Line 7"/>
            <p:cNvSpPr>
              <a:spLocks noChangeShapeType="1"/>
            </p:cNvSpPr>
            <p:nvPr/>
          </p:nvSpPr>
          <p:spPr bwMode="auto">
            <a:xfrm>
              <a:off x="192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6" name="Group 9"/>
          <p:cNvGrpSpPr>
            <a:grpSpLocks/>
          </p:cNvGrpSpPr>
          <p:nvPr/>
        </p:nvGrpSpPr>
        <p:grpSpPr bwMode="auto">
          <a:xfrm>
            <a:off x="5715000" y="4114800"/>
            <a:ext cx="152400" cy="76200"/>
            <a:chOff x="144" y="2784"/>
            <a:chExt cx="96" cy="48"/>
          </a:xfrm>
        </p:grpSpPr>
        <p:sp>
          <p:nvSpPr>
            <p:cNvPr id="30736" name="Line 10"/>
            <p:cNvSpPr>
              <a:spLocks noChangeShapeType="1"/>
            </p:cNvSpPr>
            <p:nvPr/>
          </p:nvSpPr>
          <p:spPr bwMode="auto">
            <a:xfrm flipV="1">
              <a:off x="144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Line 11"/>
            <p:cNvSpPr>
              <a:spLocks noChangeShapeType="1"/>
            </p:cNvSpPr>
            <p:nvPr/>
          </p:nvSpPr>
          <p:spPr bwMode="auto">
            <a:xfrm>
              <a:off x="192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7" name="Group 12"/>
          <p:cNvGrpSpPr>
            <a:grpSpLocks/>
          </p:cNvGrpSpPr>
          <p:nvPr/>
        </p:nvGrpSpPr>
        <p:grpSpPr bwMode="auto">
          <a:xfrm>
            <a:off x="2438400" y="5562600"/>
            <a:ext cx="152400" cy="76200"/>
            <a:chOff x="144" y="2784"/>
            <a:chExt cx="96" cy="48"/>
          </a:xfrm>
        </p:grpSpPr>
        <p:sp>
          <p:nvSpPr>
            <p:cNvPr id="30734" name="Line 13"/>
            <p:cNvSpPr>
              <a:spLocks noChangeShapeType="1"/>
            </p:cNvSpPr>
            <p:nvPr/>
          </p:nvSpPr>
          <p:spPr bwMode="auto">
            <a:xfrm flipV="1">
              <a:off x="144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Line 14"/>
            <p:cNvSpPr>
              <a:spLocks noChangeShapeType="1"/>
            </p:cNvSpPr>
            <p:nvPr/>
          </p:nvSpPr>
          <p:spPr bwMode="auto">
            <a:xfrm>
              <a:off x="192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8" name="Group 15"/>
          <p:cNvGrpSpPr>
            <a:grpSpLocks/>
          </p:cNvGrpSpPr>
          <p:nvPr/>
        </p:nvGrpSpPr>
        <p:grpSpPr bwMode="auto">
          <a:xfrm>
            <a:off x="4648200" y="5562600"/>
            <a:ext cx="152400" cy="76200"/>
            <a:chOff x="144" y="2784"/>
            <a:chExt cx="96" cy="48"/>
          </a:xfrm>
        </p:grpSpPr>
        <p:sp>
          <p:nvSpPr>
            <p:cNvPr id="30732" name="Line 16"/>
            <p:cNvSpPr>
              <a:spLocks noChangeShapeType="1"/>
            </p:cNvSpPr>
            <p:nvPr/>
          </p:nvSpPr>
          <p:spPr bwMode="auto">
            <a:xfrm flipV="1">
              <a:off x="144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3" name="Line 17"/>
            <p:cNvSpPr>
              <a:spLocks noChangeShapeType="1"/>
            </p:cNvSpPr>
            <p:nvPr/>
          </p:nvSpPr>
          <p:spPr bwMode="auto">
            <a:xfrm>
              <a:off x="192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0729" name="Group 18"/>
          <p:cNvGrpSpPr>
            <a:grpSpLocks/>
          </p:cNvGrpSpPr>
          <p:nvPr/>
        </p:nvGrpSpPr>
        <p:grpSpPr bwMode="auto">
          <a:xfrm>
            <a:off x="6553200" y="5562600"/>
            <a:ext cx="152400" cy="76200"/>
            <a:chOff x="144" y="2784"/>
            <a:chExt cx="96" cy="48"/>
          </a:xfrm>
        </p:grpSpPr>
        <p:sp>
          <p:nvSpPr>
            <p:cNvPr id="30730" name="Line 19"/>
            <p:cNvSpPr>
              <a:spLocks noChangeShapeType="1"/>
            </p:cNvSpPr>
            <p:nvPr/>
          </p:nvSpPr>
          <p:spPr bwMode="auto">
            <a:xfrm flipV="1">
              <a:off x="144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Line 20"/>
            <p:cNvSpPr>
              <a:spLocks noChangeShapeType="1"/>
            </p:cNvSpPr>
            <p:nvPr/>
          </p:nvSpPr>
          <p:spPr bwMode="auto">
            <a:xfrm>
              <a:off x="192" y="27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77755B-8C61-4F85-A0FD-D2778C733DA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bad case where #states(DFA)&gt;&gt;#states(NFA)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L = {w | w is a binary string s.t., the k</a:t>
            </a:r>
            <a:r>
              <a:rPr lang="en-US" sz="2800" baseline="30000"/>
              <a:t>th</a:t>
            </a:r>
            <a:r>
              <a:rPr lang="en-US" sz="2800"/>
              <a:t> symbol from its end is a 1}</a:t>
            </a:r>
          </a:p>
          <a:p>
            <a:pPr eaLnBrk="1" hangingPunct="1">
              <a:lnSpc>
                <a:spcPct val="90000"/>
              </a:lnSpc>
            </a:pPr>
            <a:endParaRPr lang="en-US" sz="2800"/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NFA has k+1 states</a:t>
            </a:r>
          </a:p>
          <a:p>
            <a:pPr lvl="1" eaLnBrk="1" hangingPunct="1">
              <a:lnSpc>
                <a:spcPct val="90000"/>
              </a:lnSpc>
            </a:pPr>
            <a:endParaRPr lang="en-US" sz="2400"/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But an equivalent DFA needs to have at least 2</a:t>
            </a:r>
            <a:r>
              <a:rPr lang="en-US" sz="2400" baseline="30000"/>
              <a:t>k</a:t>
            </a:r>
            <a:r>
              <a:rPr lang="en-US" sz="2400"/>
              <a:t> states</a:t>
            </a:r>
            <a:br>
              <a:rPr lang="en-US" sz="2400"/>
            </a:br>
            <a:endParaRPr lang="en-US" sz="2400"/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800" u="sng"/>
              <a:t>(Pigeon hole principle)</a:t>
            </a:r>
            <a:endParaRPr lang="en-US" sz="2800"/>
          </a:p>
          <a:p>
            <a:pPr lvl="1" eaLnBrk="1" hangingPunct="1">
              <a:lnSpc>
                <a:spcPct val="90000"/>
              </a:lnSpc>
            </a:pPr>
            <a:r>
              <a:rPr lang="en-US" sz="2400" i="1"/>
              <a:t>m</a:t>
            </a:r>
            <a:r>
              <a:rPr lang="en-US" sz="2400"/>
              <a:t> holes and &gt;</a:t>
            </a:r>
            <a:r>
              <a:rPr lang="en-US" sz="2400" i="1"/>
              <a:t>m</a:t>
            </a:r>
            <a:r>
              <a:rPr lang="en-US" sz="2400"/>
              <a:t> pigeons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/>
              <a:t>=&gt; at least one hole has to contain two or more pigeons</a:t>
            </a:r>
          </a:p>
          <a:p>
            <a:pPr lvl="1" eaLnBrk="1" hangingPunct="1"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5BB247-3133-49FB-B94E-44D6880BD7E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Applications 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Text indexing </a:t>
            </a:r>
          </a:p>
          <a:p>
            <a:pPr lvl="1" eaLnBrk="1" hangingPunct="1"/>
            <a:r>
              <a:rPr lang="en-US" sz="2400"/>
              <a:t>inverted indexing</a:t>
            </a:r>
          </a:p>
          <a:p>
            <a:pPr lvl="1" eaLnBrk="1" hangingPunct="1"/>
            <a:r>
              <a:rPr lang="en-US" sz="2400"/>
              <a:t>For each unique word in the database, store all locations that contain it using an NFA or a DFA</a:t>
            </a:r>
          </a:p>
          <a:p>
            <a:pPr eaLnBrk="1" hangingPunct="1"/>
            <a:r>
              <a:rPr lang="en-US" sz="2800"/>
              <a:t>Find pattern P in text T</a:t>
            </a:r>
          </a:p>
          <a:p>
            <a:pPr lvl="1" eaLnBrk="1" hangingPunct="1"/>
            <a:r>
              <a:rPr lang="en-US" sz="2400"/>
              <a:t>Example: Google querying</a:t>
            </a:r>
          </a:p>
          <a:p>
            <a:pPr eaLnBrk="1" hangingPunct="1"/>
            <a:r>
              <a:rPr lang="en-US" sz="2800"/>
              <a:t>Extensions of this idea:</a:t>
            </a:r>
          </a:p>
          <a:p>
            <a:pPr lvl="1" eaLnBrk="1" hangingPunct="1"/>
            <a:r>
              <a:rPr lang="en-US" sz="2400"/>
              <a:t>PATRICIA tree, suffix tree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1462</TotalTime>
  <Words>2170</Words>
  <Application>Microsoft Office PowerPoint</Application>
  <PresentationFormat>On-screen Show (4:3)</PresentationFormat>
  <Paragraphs>513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ＭＳ Ｐゴシック</vt:lpstr>
      <vt:lpstr>Arial</vt:lpstr>
      <vt:lpstr>Lucida Grande</vt:lpstr>
      <vt:lpstr>Symbol</vt:lpstr>
      <vt:lpstr>Wingdings</vt:lpstr>
      <vt:lpstr>Blends</vt:lpstr>
      <vt:lpstr>Equivalence of DFA &amp; NFA</vt:lpstr>
      <vt:lpstr>Equivalence of DFA &amp; NFA</vt:lpstr>
      <vt:lpstr>Proof for the if-part</vt:lpstr>
      <vt:lpstr>NFA to DFA by subset construction</vt:lpstr>
      <vt:lpstr>NFA to DFA construction: Example</vt:lpstr>
      <vt:lpstr>NFA to DFA: Repeating the example using LAZY CREATION</vt:lpstr>
      <vt:lpstr>Correctness of subset construction</vt:lpstr>
      <vt:lpstr>A bad case where #states(DFA)&gt;&gt;#states(NFA)</vt:lpstr>
      <vt:lpstr>Applications </vt:lpstr>
      <vt:lpstr>A few subtle properties of DFAs and NFAs</vt:lpstr>
      <vt:lpstr>FA with -Transitions </vt:lpstr>
      <vt:lpstr>Example of an -NFA</vt:lpstr>
      <vt:lpstr>Example of an -NFA</vt:lpstr>
      <vt:lpstr>Example of another -NFA</vt:lpstr>
      <vt:lpstr>Equivalency of DFA, NFA, -NFA </vt:lpstr>
      <vt:lpstr>Eliminating -transitions </vt:lpstr>
      <vt:lpstr>Example: -NFA  DFA</vt:lpstr>
      <vt:lpstr>Example: -NFA  DFA</vt:lpstr>
      <vt:lpstr>Summary</vt:lpstr>
    </vt:vector>
  </TitlesOfParts>
  <Company>Office 2004 ananth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 S 223: Advanced Data Structures</dc:title>
  <dc:creator>Office 2004 ananth</dc:creator>
  <cp:lastModifiedBy>Emad Alsuwat</cp:lastModifiedBy>
  <cp:revision>455</cp:revision>
  <cp:lastPrinted>2007-08-15T03:01:31Z</cp:lastPrinted>
  <dcterms:created xsi:type="dcterms:W3CDTF">2007-08-14T22:08:29Z</dcterms:created>
  <dcterms:modified xsi:type="dcterms:W3CDTF">2025-10-15T22:01:12Z</dcterms:modified>
</cp:coreProperties>
</file>