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1" r:id="rId3"/>
    <p:sldId id="303" r:id="rId4"/>
    <p:sldId id="319" r:id="rId5"/>
    <p:sldId id="337" r:id="rId6"/>
    <p:sldId id="320" r:id="rId7"/>
    <p:sldId id="338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45" r:id="rId17"/>
    <p:sldId id="329" r:id="rId18"/>
    <p:sldId id="346" r:id="rId19"/>
    <p:sldId id="331" r:id="rId20"/>
    <p:sldId id="330" r:id="rId21"/>
    <p:sldId id="290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FFFFFF"/>
    <a:srgbClr val="9F9F9F"/>
    <a:srgbClr val="F7F7F7"/>
    <a:srgbClr val="993300"/>
    <a:srgbClr val="CC3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88" autoAdjust="0"/>
    <p:restoredTop sz="94667" autoAdjust="0"/>
  </p:normalViewPr>
  <p:slideViewPr>
    <p:cSldViewPr>
      <p:cViewPr varScale="1">
        <p:scale>
          <a:sx n="70" d="100"/>
          <a:sy n="70" d="100"/>
        </p:scale>
        <p:origin x="152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undo custSel addSld delSld modSld">
      <pc:chgData name="Emad Alsuwat" userId="4d685af158c72bc1" providerId="LiveId" clId="{923E3472-4856-46A5-A215-5DB28FDF05D7}" dt="2025-11-13T12:25:55.841" v="95" actId="47"/>
      <pc:docMkLst>
        <pc:docMk/>
      </pc:docMkLst>
      <pc:sldChg chg="modSp mod">
        <pc:chgData name="Emad Alsuwat" userId="4d685af158c72bc1" providerId="LiveId" clId="{923E3472-4856-46A5-A215-5DB28FDF05D7}" dt="2025-11-13T12:24:10.126" v="80" actId="5793"/>
        <pc:sldMkLst>
          <pc:docMk/>
          <pc:sldMk cId="0" sldId="291"/>
        </pc:sldMkLst>
        <pc:spChg chg="mod">
          <ac:chgData name="Emad Alsuwat" userId="4d685af158c72bc1" providerId="LiveId" clId="{923E3472-4856-46A5-A215-5DB28FDF05D7}" dt="2025-11-13T12:24:10.126" v="80" actId="5793"/>
          <ac:spMkLst>
            <pc:docMk/>
            <pc:sldMk cId="0" sldId="291"/>
            <ac:spMk id="4100" creationId="{00000000-0000-0000-0000-000000000000}"/>
          </ac:spMkLst>
        </pc:spChg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292"/>
        </pc:sldMkLst>
      </pc:sldChg>
      <pc:sldChg chg="modSp del modAnim">
        <pc:chgData name="Emad Alsuwat" userId="4d685af158c72bc1" providerId="LiveId" clId="{923E3472-4856-46A5-A215-5DB28FDF05D7}" dt="2025-11-13T12:24:27.220" v="81" actId="2696"/>
        <pc:sldMkLst>
          <pc:docMk/>
          <pc:sldMk cId="0" sldId="293"/>
        </pc:sldMkLst>
        <pc:spChg chg="mod">
          <ac:chgData name="Emad Alsuwat" userId="4d685af158c72bc1" providerId="LiveId" clId="{923E3472-4856-46A5-A215-5DB28FDF05D7}" dt="2025-10-30T08:56:22.063" v="6" actId="20577"/>
          <ac:spMkLst>
            <pc:docMk/>
            <pc:sldMk cId="0" sldId="293"/>
            <ac:spMk id="186371" creationId="{00000000-0000-0000-0000-000000000000}"/>
          </ac:spMkLst>
        </pc:spChg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295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296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297"/>
        </pc:sldMkLst>
      </pc:sldChg>
      <pc:sldChg chg="del">
        <pc:chgData name="Emad Alsuwat" userId="4d685af158c72bc1" providerId="LiveId" clId="{923E3472-4856-46A5-A215-5DB28FDF05D7}" dt="2025-11-13T12:25:39.621" v="82" actId="47"/>
        <pc:sldMkLst>
          <pc:docMk/>
          <pc:sldMk cId="0" sldId="298"/>
        </pc:sldMkLst>
      </pc:sldChg>
      <pc:sldChg chg="del">
        <pc:chgData name="Emad Alsuwat" userId="4d685af158c72bc1" providerId="LiveId" clId="{923E3472-4856-46A5-A215-5DB28FDF05D7}" dt="2025-11-13T12:25:43.368" v="83" actId="47"/>
        <pc:sldMkLst>
          <pc:docMk/>
          <pc:sldMk cId="0" sldId="299"/>
        </pc:sldMkLst>
      </pc:sldChg>
      <pc:sldChg chg="del">
        <pc:chgData name="Emad Alsuwat" userId="4d685af158c72bc1" providerId="LiveId" clId="{923E3472-4856-46A5-A215-5DB28FDF05D7}" dt="2025-11-13T12:25:49.428" v="91" actId="47"/>
        <pc:sldMkLst>
          <pc:docMk/>
          <pc:sldMk cId="0" sldId="300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32"/>
        </pc:sldMkLst>
      </pc:sldChg>
      <pc:sldChg chg="modSp del">
        <pc:chgData name="Emad Alsuwat" userId="4d685af158c72bc1" providerId="LiveId" clId="{923E3472-4856-46A5-A215-5DB28FDF05D7}" dt="2025-11-13T12:24:27.220" v="81" actId="2696"/>
        <pc:sldMkLst>
          <pc:docMk/>
          <pc:sldMk cId="0" sldId="333"/>
        </pc:sldMkLst>
        <pc:spChg chg="mod">
          <ac:chgData name="Emad Alsuwat" userId="4d685af158c72bc1" providerId="LiveId" clId="{923E3472-4856-46A5-A215-5DB28FDF05D7}" dt="2025-10-30T08:58:19.155" v="8" actId="313"/>
          <ac:spMkLst>
            <pc:docMk/>
            <pc:sldMk cId="0" sldId="333"/>
            <ac:spMk id="276483" creationId="{00000000-0000-0000-0000-000000000000}"/>
          </ac:spMkLst>
        </pc:spChg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34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39"/>
        </pc:sldMkLst>
      </pc:sldChg>
      <pc:sldChg chg="del">
        <pc:chgData name="Emad Alsuwat" userId="4d685af158c72bc1" providerId="LiveId" clId="{923E3472-4856-46A5-A215-5DB28FDF05D7}" dt="2025-11-13T12:25:47.236" v="87" actId="47"/>
        <pc:sldMkLst>
          <pc:docMk/>
          <pc:sldMk cId="0" sldId="340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41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42"/>
        </pc:sldMkLst>
      </pc:sldChg>
      <pc:sldChg chg="del">
        <pc:chgData name="Emad Alsuwat" userId="4d685af158c72bc1" providerId="LiveId" clId="{923E3472-4856-46A5-A215-5DB28FDF05D7}" dt="2025-11-13T12:25:50.420" v="92" actId="47"/>
        <pc:sldMkLst>
          <pc:docMk/>
          <pc:sldMk cId="0" sldId="347"/>
        </pc:sldMkLst>
      </pc:sldChg>
      <pc:sldChg chg="del">
        <pc:chgData name="Emad Alsuwat" userId="4d685af158c72bc1" providerId="LiveId" clId="{923E3472-4856-46A5-A215-5DB28FDF05D7}" dt="2025-11-13T12:24:27.220" v="81" actId="2696"/>
        <pc:sldMkLst>
          <pc:docMk/>
          <pc:sldMk cId="0" sldId="350"/>
        </pc:sldMkLst>
      </pc:sldChg>
      <pc:sldChg chg="delSp modSp new del mod">
        <pc:chgData name="Emad Alsuwat" userId="4d685af158c72bc1" providerId="LiveId" clId="{923E3472-4856-46A5-A215-5DB28FDF05D7}" dt="2025-11-13T12:25:44.740" v="84" actId="47"/>
        <pc:sldMkLst>
          <pc:docMk/>
          <pc:sldMk cId="3036883238" sldId="351"/>
        </pc:sldMkLst>
        <pc:spChg chg="mod">
          <ac:chgData name="Emad Alsuwat" userId="4d685af158c72bc1" providerId="LiveId" clId="{923E3472-4856-46A5-A215-5DB28FDF05D7}" dt="2025-10-30T08:59:58.620" v="11" actId="20577"/>
          <ac:spMkLst>
            <pc:docMk/>
            <pc:sldMk cId="3036883238" sldId="351"/>
            <ac:spMk id="2" creationId="{EC838AB8-B7E4-5A2C-0971-F419A5ABD98E}"/>
          </ac:spMkLst>
        </pc:spChg>
      </pc:sldChg>
      <pc:sldChg chg="add del">
        <pc:chgData name="Emad Alsuwat" userId="4d685af158c72bc1" providerId="LiveId" clId="{923E3472-4856-46A5-A215-5DB28FDF05D7}" dt="2025-11-13T12:25:47.710" v="88" actId="47"/>
        <pc:sldMkLst>
          <pc:docMk/>
          <pc:sldMk cId="533581101" sldId="352"/>
        </pc:sldMkLst>
      </pc:sldChg>
      <pc:sldChg chg="add del">
        <pc:chgData name="Emad Alsuwat" userId="4d685af158c72bc1" providerId="LiveId" clId="{923E3472-4856-46A5-A215-5DB28FDF05D7}" dt="2025-11-13T12:25:51.807" v="93" actId="47"/>
        <pc:sldMkLst>
          <pc:docMk/>
          <pc:sldMk cId="2687816007" sldId="353"/>
        </pc:sldMkLst>
      </pc:sldChg>
      <pc:sldChg chg="add del">
        <pc:chgData name="Emad Alsuwat" userId="4d685af158c72bc1" providerId="LiveId" clId="{923E3472-4856-46A5-A215-5DB28FDF05D7}" dt="2025-11-13T12:25:45.402" v="85" actId="47"/>
        <pc:sldMkLst>
          <pc:docMk/>
          <pc:sldMk cId="1952780249" sldId="354"/>
        </pc:sldMkLst>
      </pc:sldChg>
      <pc:sldChg chg="add del">
        <pc:chgData name="Emad Alsuwat" userId="4d685af158c72bc1" providerId="LiveId" clId="{923E3472-4856-46A5-A215-5DB28FDF05D7}" dt="2025-11-13T12:25:46.175" v="86" actId="47"/>
        <pc:sldMkLst>
          <pc:docMk/>
          <pc:sldMk cId="2451034975" sldId="355"/>
        </pc:sldMkLst>
      </pc:sldChg>
      <pc:sldChg chg="add del">
        <pc:chgData name="Emad Alsuwat" userId="4d685af158c72bc1" providerId="LiveId" clId="{923E3472-4856-46A5-A215-5DB28FDF05D7}" dt="2025-11-13T12:25:48.232" v="89" actId="47"/>
        <pc:sldMkLst>
          <pc:docMk/>
          <pc:sldMk cId="2529304359" sldId="356"/>
        </pc:sldMkLst>
      </pc:sldChg>
      <pc:sldChg chg="add del">
        <pc:chgData name="Emad Alsuwat" userId="4d685af158c72bc1" providerId="LiveId" clId="{923E3472-4856-46A5-A215-5DB28FDF05D7}" dt="2025-11-13T12:25:48.763" v="90" actId="47"/>
        <pc:sldMkLst>
          <pc:docMk/>
          <pc:sldMk cId="1363112181" sldId="357"/>
        </pc:sldMkLst>
      </pc:sldChg>
      <pc:sldChg chg="add del">
        <pc:chgData name="Emad Alsuwat" userId="4d685af158c72bc1" providerId="LiveId" clId="{923E3472-4856-46A5-A215-5DB28FDF05D7}" dt="2025-11-13T12:25:53.008" v="94" actId="47"/>
        <pc:sldMkLst>
          <pc:docMk/>
          <pc:sldMk cId="2196061905" sldId="358"/>
        </pc:sldMkLst>
      </pc:sldChg>
      <pc:sldChg chg="add del">
        <pc:chgData name="Emad Alsuwat" userId="4d685af158c72bc1" providerId="LiveId" clId="{923E3472-4856-46A5-A215-5DB28FDF05D7}" dt="2025-11-13T12:25:55.841" v="95" actId="47"/>
        <pc:sldMkLst>
          <pc:docMk/>
          <pc:sldMk cId="926022116" sldId="3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9B18EAEA-A2AF-40E4-91D8-23199EBB0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D1D5517-FFE8-40A5-914D-91441C6149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645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645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7C708-44BE-4605-80CC-499B0046BE1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45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95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F25C55-60EC-4C2E-8D0C-CF901DA6A16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95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05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05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560E1-AB1E-4FFE-A5FF-2045BD76F7A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05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16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16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36E31-E015-43D8-A903-7DCF0945B2C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16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26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26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22779C-C6FE-4605-90DA-6630B27B294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26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36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36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7EA6A8-EB14-4677-BFFD-0D6DEC91AA9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36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46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46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B6FA1-A7E8-4613-97D3-0B36E1749B0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46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57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57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A82D5-C4AA-4F97-BF81-193FCF556F9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57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67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67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A1FEFC-BD38-4FFC-A5E1-98441FE03B4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67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77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77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19D90D-1C0C-477D-AF47-CE8886E923B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77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87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87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A6A78B-111D-441C-A0C9-F506CC38A8E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87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655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655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1A94C-6B42-4C05-B05B-6C27D51784F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55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198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198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20728E-75D2-47D3-82B8-65541C90DFE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198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208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208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12FFB2-3CCC-4CC1-B0DD-8597F3B037A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08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24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24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31466-30D3-47CD-AF13-3D066378612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24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34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34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AD9EE0-A725-48F0-AA20-207F5994AF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34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44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44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B05945-BF49-42F1-B215-46D3534E6AC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44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54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54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7B3B6C-2950-4AE9-BAA7-F1369E3B29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54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64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65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5CA439-D0F5-43F0-9351-D21A7EC17D7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65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75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75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6DDCE-0220-4DE0-B773-7F0933BB236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75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1085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1085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262B31-EF0D-4EB9-8BA9-4A511617469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85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8FD924A-C65D-4375-A489-2BF19C9C1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0B276-B3D1-4B1E-8313-986B4063D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43366-B1F6-4857-8982-F81A92198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0674C-54CF-4EC1-BCF0-43EEACE57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82157-1D29-4432-92BC-B80EBD930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4F864-F347-4F88-891D-13F813B0A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95F76-720D-4507-A5A9-74B677CE2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2B87A-321D-48F3-AA40-4D313696B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CFAB4-CBB9-424F-9DC6-7D0B95F94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511D3-0242-4C26-A1F6-0275B1B7D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91442-31FB-4958-B404-81959A554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F979F6C-8344-4D5F-8273-F60B72427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8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8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675436-D2A9-4F57-8B69-1C0252100FD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Properties of Regular Languages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/>
              <a:t>Reading: Chapter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BAA579-CB74-403B-B270-BDDCD24C7B0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1204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1205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1207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1209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1212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1214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1215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1217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1219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4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6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7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8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9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30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1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2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3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4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5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6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7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38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39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0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1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2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3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4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1245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1246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53999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1347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1348" name="Line 166"/>
          <p:cNvSpPr>
            <a:spLocks noChangeShapeType="1"/>
          </p:cNvSpPr>
          <p:nvPr/>
        </p:nvSpPr>
        <p:spPr bwMode="auto">
          <a:xfrm flipV="1">
            <a:off x="6019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415EAD-6290-4C2D-94AA-1B8DF47A74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2228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2236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2238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2239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2241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2243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5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6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7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8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49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0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1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2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3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54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55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56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57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58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59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60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1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62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3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4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5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6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7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8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2269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2270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56047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2371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2372" name="Line 166"/>
          <p:cNvSpPr>
            <a:spLocks noChangeShapeType="1"/>
          </p:cNvSpPr>
          <p:nvPr/>
        </p:nvSpPr>
        <p:spPr bwMode="auto">
          <a:xfrm flipV="1">
            <a:off x="6400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17BD7B-EE41-4AE2-831B-65E5A73513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3252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3255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3257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3262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3263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3265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3267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9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1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3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4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5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6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7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78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79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0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1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2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3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4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85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86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87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88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89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90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91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92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3293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3294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58095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3395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3396" name="Line 166"/>
          <p:cNvSpPr>
            <a:spLocks noChangeShapeType="1"/>
          </p:cNvSpPr>
          <p:nvPr/>
        </p:nvSpPr>
        <p:spPr bwMode="auto">
          <a:xfrm flipV="1">
            <a:off x="6781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0D3CC5-9F64-48EB-AF5E-E5FAAB0EF8F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4276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4281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4284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4286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4287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4289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4291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2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3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5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6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7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8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9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0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1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02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3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4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5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6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7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08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9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10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1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2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3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4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5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6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4317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4318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60143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4419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4420" name="Line 166"/>
          <p:cNvSpPr>
            <a:spLocks noChangeShapeType="1"/>
          </p:cNvSpPr>
          <p:nvPr/>
        </p:nvSpPr>
        <p:spPr bwMode="auto">
          <a:xfrm flipV="1">
            <a:off x="7543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341B62-09EF-4CAB-B5BB-E6AC21E544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5300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5301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5303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5305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5308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5310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5311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5313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5315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6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7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0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1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4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5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26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27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28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29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30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31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32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33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34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35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36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37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38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39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40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5341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5342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62191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5443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5444" name="Line 166"/>
          <p:cNvSpPr>
            <a:spLocks noChangeShapeType="1"/>
          </p:cNvSpPr>
          <p:nvPr/>
        </p:nvSpPr>
        <p:spPr bwMode="auto">
          <a:xfrm flipV="1">
            <a:off x="7924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A7EB8-A1C1-449F-A754-ABCBABBE78D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6324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6327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6329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6332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6334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6335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6337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6339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1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2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3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4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6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7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8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9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50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1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2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3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4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5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6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7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58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59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0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1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2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3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4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6365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6366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64363" name="Group 171"/>
          <p:cNvGraphicFramePr>
            <a:graphicFrameLocks noGrp="1"/>
          </p:cNvGraphicFramePr>
          <p:nvPr/>
        </p:nvGraphicFramePr>
        <p:xfrm>
          <a:off x="5105400" y="2133600"/>
          <a:ext cx="3429000" cy="329247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6467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5664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Pass 1: </a:t>
            </a:r>
            <a:br>
              <a:rPr lang="en-US" sz="1400"/>
            </a:br>
            <a:r>
              <a:rPr lang="en-US" sz="1400"/>
              <a:t>	Look 1- hop away for distinguishing states or strings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Pass 2:</a:t>
            </a:r>
          </a:p>
          <a:p>
            <a:pPr marL="914400" lvl="1" indent="-457200"/>
            <a:r>
              <a:rPr lang="en-US" sz="1400"/>
              <a:t>	Look 1-hop away again for distinguishing states or strings</a:t>
            </a:r>
          </a:p>
          <a:p>
            <a:pPr marL="914400" lvl="1" indent="-457200"/>
            <a:r>
              <a:rPr lang="en-US" sz="1400"/>
              <a:t>continue….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E69FDE-CD6C-4BA2-B7DB-199DAFAD7AD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7348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7349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7351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7353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7356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7358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7359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7361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7363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5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7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9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0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1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2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3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74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75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76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77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78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79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80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1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82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3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4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5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6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7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8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7389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7390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64363" name="Group 171"/>
          <p:cNvGraphicFramePr>
            <a:graphicFrameLocks noGrp="1"/>
          </p:cNvGraphicFramePr>
          <p:nvPr/>
        </p:nvGraphicFramePr>
        <p:xfrm>
          <a:off x="5105400" y="2133600"/>
          <a:ext cx="3429000" cy="329247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4359" name="Text Box 167"/>
          <p:cNvSpPr txBox="1">
            <a:spLocks noChangeArrowheads="1"/>
          </p:cNvSpPr>
          <p:nvPr/>
        </p:nvSpPr>
        <p:spPr bwMode="auto">
          <a:xfrm>
            <a:off x="5715000" y="5592763"/>
            <a:ext cx="1506538" cy="10699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u="sng">
                <a:solidFill>
                  <a:schemeClr val="folHlink"/>
                </a:solidFill>
              </a:rPr>
              <a:t>Equivalences:</a:t>
            </a:r>
            <a:r>
              <a:rPr lang="en-US" sz="1600">
                <a:solidFill>
                  <a:schemeClr val="folHlink"/>
                </a:solidFill>
              </a:rPr>
              <a:t> 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A=B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C=H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D=G      </a:t>
            </a:r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5410200" y="2438400"/>
            <a:ext cx="457200" cy="457200"/>
          </a:xfrm>
          <a:prstGeom prst="ellipse">
            <a:avLst/>
          </a:prstGeom>
          <a:solidFill>
            <a:srgbClr val="92D050">
              <a:alpha val="43137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6172200" y="4648200"/>
            <a:ext cx="457200" cy="457200"/>
          </a:xfrm>
          <a:prstGeom prst="ellipse">
            <a:avLst/>
          </a:prstGeom>
          <a:solidFill>
            <a:srgbClr val="92D050">
              <a:alpha val="43137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Oval 51"/>
          <p:cNvSpPr>
            <a:spLocks noChangeArrowheads="1"/>
          </p:cNvSpPr>
          <p:nvPr/>
        </p:nvSpPr>
        <p:spPr bwMode="auto">
          <a:xfrm>
            <a:off x="6553200" y="4267200"/>
            <a:ext cx="457200" cy="457200"/>
          </a:xfrm>
          <a:prstGeom prst="ellipse">
            <a:avLst/>
          </a:prstGeom>
          <a:solidFill>
            <a:srgbClr val="92D050">
              <a:alpha val="43137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495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5664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Pass 1: </a:t>
            </a:r>
            <a:br>
              <a:rPr lang="en-US" sz="1400"/>
            </a:br>
            <a:r>
              <a:rPr lang="en-US" sz="1400"/>
              <a:t>	Look 1- hop away for distinguishing states or strings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Pass 2:</a:t>
            </a:r>
          </a:p>
          <a:p>
            <a:pPr marL="914400" lvl="1" indent="-457200"/>
            <a:r>
              <a:rPr lang="en-US" sz="1400"/>
              <a:t>	Look 1-hop away again for distinguishing states or strings</a:t>
            </a:r>
          </a:p>
          <a:p>
            <a:pPr marL="914400" lvl="1" indent="-457200"/>
            <a:r>
              <a:rPr lang="en-US" sz="1400"/>
              <a:t>continue….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359" grpId="0" animBg="1"/>
      <p:bldP spid="50" grpId="0" animBg="1"/>
      <p:bldP spid="51" grpId="0" animBg="1"/>
      <p:bldP spid="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22B618-5165-4E97-B0C1-ED3928CBBD5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8372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8373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8375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6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8380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8382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8383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8385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8387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8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0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2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3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4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5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6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97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398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399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0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1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2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3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4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05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06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07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08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09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10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11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12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8413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286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6407" name="Oval 167"/>
          <p:cNvSpPr>
            <a:spLocks noChangeArrowheads="1"/>
          </p:cNvSpPr>
          <p:nvPr/>
        </p:nvSpPr>
        <p:spPr bwMode="auto">
          <a:xfrm>
            <a:off x="5486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266408" name="Line 168"/>
          <p:cNvSpPr>
            <a:spLocks noChangeShapeType="1"/>
          </p:cNvSpPr>
          <p:nvPr/>
        </p:nvSpPr>
        <p:spPr bwMode="auto">
          <a:xfrm>
            <a:off x="5105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9" name="Oval 169"/>
          <p:cNvSpPr>
            <a:spLocks noChangeArrowheads="1"/>
          </p:cNvSpPr>
          <p:nvPr/>
        </p:nvSpPr>
        <p:spPr bwMode="auto">
          <a:xfrm>
            <a:off x="6248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266410" name="Line 170"/>
          <p:cNvSpPr>
            <a:spLocks noChangeShapeType="1"/>
          </p:cNvSpPr>
          <p:nvPr/>
        </p:nvSpPr>
        <p:spPr bwMode="auto">
          <a:xfrm>
            <a:off x="5791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1" name="Oval 171"/>
          <p:cNvSpPr>
            <a:spLocks noChangeArrowheads="1"/>
          </p:cNvSpPr>
          <p:nvPr/>
        </p:nvSpPr>
        <p:spPr bwMode="auto">
          <a:xfrm>
            <a:off x="7086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266412" name="Line 172"/>
          <p:cNvSpPr>
            <a:spLocks noChangeShapeType="1"/>
          </p:cNvSpPr>
          <p:nvPr/>
        </p:nvSpPr>
        <p:spPr bwMode="auto">
          <a:xfrm>
            <a:off x="6553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3" name="Oval 173"/>
          <p:cNvSpPr>
            <a:spLocks noChangeArrowheads="1"/>
          </p:cNvSpPr>
          <p:nvPr/>
        </p:nvSpPr>
        <p:spPr bwMode="auto">
          <a:xfrm>
            <a:off x="7010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7" name="Oval 177"/>
          <p:cNvSpPr>
            <a:spLocks noChangeArrowheads="1"/>
          </p:cNvSpPr>
          <p:nvPr/>
        </p:nvSpPr>
        <p:spPr bwMode="auto">
          <a:xfrm>
            <a:off x="6248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266419" name="Oval 179"/>
          <p:cNvSpPr>
            <a:spLocks noChangeArrowheads="1"/>
          </p:cNvSpPr>
          <p:nvPr/>
        </p:nvSpPr>
        <p:spPr bwMode="auto">
          <a:xfrm>
            <a:off x="7086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266420" name="Line 180"/>
          <p:cNvSpPr>
            <a:spLocks noChangeShapeType="1"/>
          </p:cNvSpPr>
          <p:nvPr/>
        </p:nvSpPr>
        <p:spPr bwMode="auto">
          <a:xfrm>
            <a:off x="6553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3" name="Line 183"/>
          <p:cNvSpPr>
            <a:spLocks noChangeShapeType="1"/>
          </p:cNvSpPr>
          <p:nvPr/>
        </p:nvSpPr>
        <p:spPr bwMode="auto">
          <a:xfrm>
            <a:off x="5715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4" name="Line 184"/>
          <p:cNvSpPr>
            <a:spLocks noChangeShapeType="1"/>
          </p:cNvSpPr>
          <p:nvPr/>
        </p:nvSpPr>
        <p:spPr bwMode="auto">
          <a:xfrm flipV="1">
            <a:off x="6477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5" name="Line 185"/>
          <p:cNvSpPr>
            <a:spLocks noChangeShapeType="1"/>
          </p:cNvSpPr>
          <p:nvPr/>
        </p:nvSpPr>
        <p:spPr bwMode="auto">
          <a:xfrm>
            <a:off x="6477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9" name="Freeform 189"/>
          <p:cNvSpPr>
            <a:spLocks/>
          </p:cNvSpPr>
          <p:nvPr/>
        </p:nvSpPr>
        <p:spPr bwMode="auto">
          <a:xfrm>
            <a:off x="7213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0" name="Freeform 190"/>
          <p:cNvSpPr>
            <a:spLocks/>
          </p:cNvSpPr>
          <p:nvPr/>
        </p:nvSpPr>
        <p:spPr bwMode="auto">
          <a:xfrm>
            <a:off x="6959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1" name="Freeform 191"/>
          <p:cNvSpPr>
            <a:spLocks/>
          </p:cNvSpPr>
          <p:nvPr/>
        </p:nvSpPr>
        <p:spPr bwMode="auto">
          <a:xfrm>
            <a:off x="5638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2" name="Text Box 192"/>
          <p:cNvSpPr txBox="1">
            <a:spLocks noChangeArrowheads="1"/>
          </p:cNvSpPr>
          <p:nvPr/>
        </p:nvSpPr>
        <p:spPr bwMode="auto">
          <a:xfrm>
            <a:off x="5813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66433" name="Text Box 193"/>
          <p:cNvSpPr txBox="1">
            <a:spLocks noChangeArrowheads="1"/>
          </p:cNvSpPr>
          <p:nvPr/>
        </p:nvSpPr>
        <p:spPr bwMode="auto">
          <a:xfrm>
            <a:off x="5867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436" name="Text Box 196"/>
          <p:cNvSpPr txBox="1">
            <a:spLocks noChangeArrowheads="1"/>
          </p:cNvSpPr>
          <p:nvPr/>
        </p:nvSpPr>
        <p:spPr bwMode="auto">
          <a:xfrm>
            <a:off x="6651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442" name="Text Box 202"/>
          <p:cNvSpPr txBox="1">
            <a:spLocks noChangeArrowheads="1"/>
          </p:cNvSpPr>
          <p:nvPr/>
        </p:nvSpPr>
        <p:spPr bwMode="auto">
          <a:xfrm>
            <a:off x="7108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66444" name="Text Box 204"/>
          <p:cNvSpPr txBox="1">
            <a:spLocks noChangeArrowheads="1"/>
          </p:cNvSpPr>
          <p:nvPr/>
        </p:nvSpPr>
        <p:spPr bwMode="auto">
          <a:xfrm>
            <a:off x="6575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66445" name="Text Box 205"/>
          <p:cNvSpPr txBox="1">
            <a:spLocks noChangeArrowheads="1"/>
          </p:cNvSpPr>
          <p:nvPr/>
        </p:nvSpPr>
        <p:spPr bwMode="auto">
          <a:xfrm>
            <a:off x="6423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66446" name="Text Box 206"/>
          <p:cNvSpPr txBox="1">
            <a:spLocks noChangeArrowheads="1"/>
          </p:cNvSpPr>
          <p:nvPr/>
        </p:nvSpPr>
        <p:spPr bwMode="auto">
          <a:xfrm>
            <a:off x="6575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447" name="AutoShape 207"/>
          <p:cNvSpPr>
            <a:spLocks noChangeArrowheads="1"/>
          </p:cNvSpPr>
          <p:nvPr/>
        </p:nvSpPr>
        <p:spPr bwMode="auto">
          <a:xfrm>
            <a:off x="4267200" y="32004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11"/>
          <p:cNvGrpSpPr>
            <a:grpSpLocks/>
          </p:cNvGrpSpPr>
          <p:nvPr/>
        </p:nvGrpSpPr>
        <p:grpSpPr bwMode="auto">
          <a:xfrm>
            <a:off x="1295400" y="3657600"/>
            <a:ext cx="228600" cy="228600"/>
            <a:chOff x="1968" y="3216"/>
            <a:chExt cx="144" cy="144"/>
          </a:xfrm>
        </p:grpSpPr>
        <p:sp>
          <p:nvSpPr>
            <p:cNvPr id="58452" name="Line 212"/>
            <p:cNvSpPr>
              <a:spLocks noChangeShapeType="1"/>
            </p:cNvSpPr>
            <p:nvPr/>
          </p:nvSpPr>
          <p:spPr bwMode="auto">
            <a:xfrm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53" name="Line 213"/>
            <p:cNvSpPr>
              <a:spLocks noChangeShapeType="1"/>
            </p:cNvSpPr>
            <p:nvPr/>
          </p:nvSpPr>
          <p:spPr bwMode="auto">
            <a:xfrm flipV="1"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14"/>
          <p:cNvGrpSpPr>
            <a:grpSpLocks/>
          </p:cNvGrpSpPr>
          <p:nvPr/>
        </p:nvGrpSpPr>
        <p:grpSpPr bwMode="auto">
          <a:xfrm>
            <a:off x="3733800" y="3657600"/>
            <a:ext cx="228600" cy="228600"/>
            <a:chOff x="1968" y="3216"/>
            <a:chExt cx="144" cy="144"/>
          </a:xfrm>
        </p:grpSpPr>
        <p:sp>
          <p:nvSpPr>
            <p:cNvPr id="58450" name="Line 215"/>
            <p:cNvSpPr>
              <a:spLocks noChangeShapeType="1"/>
            </p:cNvSpPr>
            <p:nvPr/>
          </p:nvSpPr>
          <p:spPr bwMode="auto">
            <a:xfrm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51" name="Line 216"/>
            <p:cNvSpPr>
              <a:spLocks noChangeShapeType="1"/>
            </p:cNvSpPr>
            <p:nvPr/>
          </p:nvSpPr>
          <p:spPr bwMode="auto">
            <a:xfrm flipV="1"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17"/>
          <p:cNvGrpSpPr>
            <a:grpSpLocks/>
          </p:cNvGrpSpPr>
          <p:nvPr/>
        </p:nvGrpSpPr>
        <p:grpSpPr bwMode="auto">
          <a:xfrm>
            <a:off x="3733800" y="2819400"/>
            <a:ext cx="228600" cy="228600"/>
            <a:chOff x="1968" y="3216"/>
            <a:chExt cx="144" cy="144"/>
          </a:xfrm>
        </p:grpSpPr>
        <p:sp>
          <p:nvSpPr>
            <p:cNvPr id="58448" name="Line 218"/>
            <p:cNvSpPr>
              <a:spLocks noChangeShapeType="1"/>
            </p:cNvSpPr>
            <p:nvPr/>
          </p:nvSpPr>
          <p:spPr bwMode="auto">
            <a:xfrm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449" name="Line 219"/>
            <p:cNvSpPr>
              <a:spLocks noChangeShapeType="1"/>
            </p:cNvSpPr>
            <p:nvPr/>
          </p:nvSpPr>
          <p:spPr bwMode="auto">
            <a:xfrm flipV="1">
              <a:off x="1968" y="3216"/>
              <a:ext cx="14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460" name="Text Box 220"/>
          <p:cNvSpPr txBox="1">
            <a:spLocks noChangeArrowheads="1"/>
          </p:cNvSpPr>
          <p:nvPr/>
        </p:nvSpPr>
        <p:spPr bwMode="auto">
          <a:xfrm>
            <a:off x="71088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66461" name="Text Box 221"/>
          <p:cNvSpPr txBox="1">
            <a:spLocks noChangeArrowheads="1"/>
          </p:cNvSpPr>
          <p:nvPr/>
        </p:nvSpPr>
        <p:spPr bwMode="auto">
          <a:xfrm>
            <a:off x="6096000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266462" name="Freeform 222"/>
          <p:cNvSpPr>
            <a:spLocks/>
          </p:cNvSpPr>
          <p:nvPr/>
        </p:nvSpPr>
        <p:spPr bwMode="auto">
          <a:xfrm>
            <a:off x="5638800" y="3124200"/>
            <a:ext cx="1524000" cy="1130300"/>
          </a:xfrm>
          <a:custGeom>
            <a:avLst/>
            <a:gdLst>
              <a:gd name="T0" fmla="*/ 2147483647 w 960"/>
              <a:gd name="T1" fmla="*/ 2147483647 h 712"/>
              <a:gd name="T2" fmla="*/ 2147483647 w 960"/>
              <a:gd name="T3" fmla="*/ 2147483647 h 712"/>
              <a:gd name="T4" fmla="*/ 0 w 960"/>
              <a:gd name="T5" fmla="*/ 0 h 712"/>
              <a:gd name="T6" fmla="*/ 0 60000 65536"/>
              <a:gd name="T7" fmla="*/ 0 60000 65536"/>
              <a:gd name="T8" fmla="*/ 0 60000 65536"/>
              <a:gd name="T9" fmla="*/ 0 w 960"/>
              <a:gd name="T10" fmla="*/ 0 h 712"/>
              <a:gd name="T11" fmla="*/ 960 w 960"/>
              <a:gd name="T12" fmla="*/ 712 h 7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0" h="712">
                <a:moveTo>
                  <a:pt x="960" y="528"/>
                </a:moveTo>
                <a:cubicBezTo>
                  <a:pt x="752" y="620"/>
                  <a:pt x="544" y="712"/>
                  <a:pt x="384" y="624"/>
                </a:cubicBezTo>
                <a:cubicBezTo>
                  <a:pt x="224" y="536"/>
                  <a:pt x="112" y="268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63" name="Text Box 223"/>
          <p:cNvSpPr txBox="1">
            <a:spLocks noChangeArrowheads="1"/>
          </p:cNvSpPr>
          <p:nvPr/>
        </p:nvSpPr>
        <p:spPr bwMode="auto">
          <a:xfrm>
            <a:off x="6705600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8446" name="Text Box 224"/>
          <p:cNvSpPr txBox="1">
            <a:spLocks noChangeArrowheads="1"/>
          </p:cNvSpPr>
          <p:nvPr/>
        </p:nvSpPr>
        <p:spPr bwMode="auto">
          <a:xfrm>
            <a:off x="5715000" y="5592763"/>
            <a:ext cx="1506538" cy="10699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u="sng">
                <a:solidFill>
                  <a:schemeClr val="folHlink"/>
                </a:solidFill>
              </a:rPr>
              <a:t>Equivalences:</a:t>
            </a:r>
            <a:r>
              <a:rPr lang="en-US" sz="1600">
                <a:solidFill>
                  <a:schemeClr val="folHlink"/>
                </a:solidFill>
              </a:rPr>
              <a:t> 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A=B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C=H</a:t>
            </a:r>
          </a:p>
          <a:p>
            <a:pPr>
              <a:buFontTx/>
              <a:buChar char="•"/>
            </a:pPr>
            <a:r>
              <a:rPr lang="en-US" sz="1600">
                <a:solidFill>
                  <a:schemeClr val="folHlink"/>
                </a:solidFill>
              </a:rPr>
              <a:t> D=G      </a:t>
            </a: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4419600" y="4724400"/>
            <a:ext cx="4554538" cy="70802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Retrain only one copy for </a:t>
            </a:r>
            <a:br>
              <a:rPr lang="en-US"/>
            </a:br>
            <a:r>
              <a:rPr lang="en-US"/>
              <a:t>	each equivalence set of states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6" grpId="0"/>
      <p:bldP spid="266407" grpId="0" animBg="1"/>
      <p:bldP spid="266408" grpId="0" animBg="1"/>
      <p:bldP spid="266409" grpId="0" animBg="1"/>
      <p:bldP spid="266410" grpId="0" animBg="1"/>
      <p:bldP spid="266411" grpId="0" animBg="1"/>
      <p:bldP spid="266412" grpId="0" animBg="1"/>
      <p:bldP spid="266413" grpId="0" animBg="1"/>
      <p:bldP spid="266417" grpId="0" animBg="1"/>
      <p:bldP spid="266419" grpId="0" animBg="1"/>
      <p:bldP spid="266420" grpId="0" animBg="1"/>
      <p:bldP spid="266423" grpId="0" animBg="1"/>
      <p:bldP spid="266424" grpId="0" animBg="1"/>
      <p:bldP spid="266425" grpId="0" animBg="1"/>
      <p:bldP spid="266429" grpId="0" animBg="1"/>
      <p:bldP spid="266430" grpId="0" animBg="1"/>
      <p:bldP spid="266431" grpId="0" animBg="1"/>
      <p:bldP spid="266432" grpId="0"/>
      <p:bldP spid="266433" grpId="0"/>
      <p:bldP spid="266436" grpId="0"/>
      <p:bldP spid="266442" grpId="0"/>
      <p:bldP spid="266444" grpId="0"/>
      <p:bldP spid="266445" grpId="0"/>
      <p:bldP spid="266446" grpId="0"/>
      <p:bldP spid="266447" grpId="0" animBg="1"/>
      <p:bldP spid="266460" grpId="0"/>
      <p:bldP spid="266461" grpId="0"/>
      <p:bldP spid="266462" grpId="0" animBg="1"/>
      <p:bldP spid="266463" grpId="0"/>
      <p:bldP spid="8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41EEAC-EA57-447B-9E49-6746C078247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– special case</a:t>
            </a:r>
          </a:p>
        </p:txBody>
      </p:sp>
      <p:sp>
        <p:nvSpPr>
          <p:cNvPr id="59396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85743" name="Group 47"/>
          <p:cNvGraphicFramePr>
            <a:graphicFrameLocks noGrp="1"/>
          </p:cNvGraphicFramePr>
          <p:nvPr/>
        </p:nvGraphicFramePr>
        <p:xfrm>
          <a:off x="5105400" y="2133600"/>
          <a:ext cx="3429000" cy="329247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81000" y="5181600"/>
            <a:ext cx="4699000" cy="13239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Q) What happens if the input DFA</a:t>
            </a:r>
            <a:br>
              <a:rPr lang="en-US"/>
            </a:br>
            <a:r>
              <a:rPr lang="en-US"/>
              <a:t>	has more than one final state?</a:t>
            </a:r>
            <a:br>
              <a:rPr lang="en-US"/>
            </a:br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Can all final states initially be treated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	as equivalent to one another?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914400" y="2362200"/>
            <a:ext cx="3124200" cy="2209800"/>
            <a:chOff x="914400" y="2362200"/>
            <a:chExt cx="3124200" cy="2209800"/>
          </a:xfrm>
        </p:grpSpPr>
        <p:sp>
          <p:nvSpPr>
            <p:cNvPr id="59500" name="Oval 3"/>
            <p:cNvSpPr>
              <a:spLocks noChangeArrowheads="1"/>
            </p:cNvSpPr>
            <p:nvPr/>
          </p:nvSpPr>
          <p:spPr bwMode="auto">
            <a:xfrm>
              <a:off x="1295400" y="28194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A</a:t>
              </a:r>
            </a:p>
          </p:txBody>
        </p:sp>
        <p:sp>
          <p:nvSpPr>
            <p:cNvPr id="59501" name="Line 4"/>
            <p:cNvSpPr>
              <a:spLocks noChangeShapeType="1"/>
            </p:cNvSpPr>
            <p:nvPr/>
          </p:nvSpPr>
          <p:spPr bwMode="auto">
            <a:xfrm>
              <a:off x="914400" y="29718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02" name="Oval 5"/>
            <p:cNvSpPr>
              <a:spLocks noChangeArrowheads="1"/>
            </p:cNvSpPr>
            <p:nvPr/>
          </p:nvSpPr>
          <p:spPr bwMode="auto">
            <a:xfrm>
              <a:off x="2057400" y="28194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C</a:t>
              </a:r>
            </a:p>
          </p:txBody>
        </p:sp>
        <p:sp>
          <p:nvSpPr>
            <p:cNvPr id="59503" name="Line 6"/>
            <p:cNvSpPr>
              <a:spLocks noChangeShapeType="1"/>
            </p:cNvSpPr>
            <p:nvPr/>
          </p:nvSpPr>
          <p:spPr bwMode="auto">
            <a:xfrm>
              <a:off x="1600200" y="2971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04" name="Oval 7"/>
            <p:cNvSpPr>
              <a:spLocks noChangeArrowheads="1"/>
            </p:cNvSpPr>
            <p:nvPr/>
          </p:nvSpPr>
          <p:spPr bwMode="auto">
            <a:xfrm>
              <a:off x="2895600" y="28194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E</a:t>
              </a:r>
            </a:p>
          </p:txBody>
        </p:sp>
        <p:sp>
          <p:nvSpPr>
            <p:cNvPr id="59505" name="Line 8"/>
            <p:cNvSpPr>
              <a:spLocks noChangeShapeType="1"/>
            </p:cNvSpPr>
            <p:nvPr/>
          </p:nvSpPr>
          <p:spPr bwMode="auto">
            <a:xfrm>
              <a:off x="2362200" y="2971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06" name="Oval 9"/>
            <p:cNvSpPr>
              <a:spLocks noChangeArrowheads="1"/>
            </p:cNvSpPr>
            <p:nvPr/>
          </p:nvSpPr>
          <p:spPr bwMode="auto">
            <a:xfrm>
              <a:off x="2819400" y="2743200"/>
              <a:ext cx="457200" cy="457200"/>
            </a:xfrm>
            <a:prstGeom prst="ellipse">
              <a:avLst/>
            </a:prstGeom>
            <a:solidFill>
              <a:schemeClr val="accent1">
                <a:alpha val="1176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07" name="Oval 10"/>
            <p:cNvSpPr>
              <a:spLocks noChangeArrowheads="1"/>
            </p:cNvSpPr>
            <p:nvPr/>
          </p:nvSpPr>
          <p:spPr bwMode="auto">
            <a:xfrm>
              <a:off x="3733800" y="28194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G</a:t>
              </a:r>
            </a:p>
          </p:txBody>
        </p:sp>
        <p:sp>
          <p:nvSpPr>
            <p:cNvPr id="59508" name="Line 11"/>
            <p:cNvSpPr>
              <a:spLocks noChangeShapeType="1"/>
            </p:cNvSpPr>
            <p:nvPr/>
          </p:nvSpPr>
          <p:spPr bwMode="auto">
            <a:xfrm flipH="1">
              <a:off x="3276600" y="29718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09" name="Oval 12"/>
            <p:cNvSpPr>
              <a:spLocks noChangeArrowheads="1"/>
            </p:cNvSpPr>
            <p:nvPr/>
          </p:nvSpPr>
          <p:spPr bwMode="auto">
            <a:xfrm>
              <a:off x="1295400" y="36576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B</a:t>
              </a:r>
            </a:p>
          </p:txBody>
        </p:sp>
        <p:sp>
          <p:nvSpPr>
            <p:cNvPr id="59510" name="Oval 13"/>
            <p:cNvSpPr>
              <a:spLocks noChangeArrowheads="1"/>
            </p:cNvSpPr>
            <p:nvPr/>
          </p:nvSpPr>
          <p:spPr bwMode="auto">
            <a:xfrm>
              <a:off x="2057400" y="36576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D</a:t>
              </a:r>
            </a:p>
          </p:txBody>
        </p:sp>
        <p:sp>
          <p:nvSpPr>
            <p:cNvPr id="59511" name="Line 14"/>
            <p:cNvSpPr>
              <a:spLocks noChangeShapeType="1"/>
            </p:cNvSpPr>
            <p:nvPr/>
          </p:nvSpPr>
          <p:spPr bwMode="auto">
            <a:xfrm>
              <a:off x="1600200" y="38100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2" name="Oval 15"/>
            <p:cNvSpPr>
              <a:spLocks noChangeArrowheads="1"/>
            </p:cNvSpPr>
            <p:nvPr/>
          </p:nvSpPr>
          <p:spPr bwMode="auto">
            <a:xfrm>
              <a:off x="2895600" y="36576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F</a:t>
              </a:r>
            </a:p>
          </p:txBody>
        </p:sp>
        <p:sp>
          <p:nvSpPr>
            <p:cNvPr id="59513" name="Line 16"/>
            <p:cNvSpPr>
              <a:spLocks noChangeShapeType="1"/>
            </p:cNvSpPr>
            <p:nvPr/>
          </p:nvSpPr>
          <p:spPr bwMode="auto">
            <a:xfrm>
              <a:off x="2362200" y="3810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4" name="Oval 17"/>
            <p:cNvSpPr>
              <a:spLocks noChangeArrowheads="1"/>
            </p:cNvSpPr>
            <p:nvPr/>
          </p:nvSpPr>
          <p:spPr bwMode="auto">
            <a:xfrm>
              <a:off x="3733800" y="36576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H</a:t>
              </a:r>
            </a:p>
          </p:txBody>
        </p:sp>
        <p:sp>
          <p:nvSpPr>
            <p:cNvPr id="59515" name="Line 18"/>
            <p:cNvSpPr>
              <a:spLocks noChangeShapeType="1"/>
            </p:cNvSpPr>
            <p:nvPr/>
          </p:nvSpPr>
          <p:spPr bwMode="auto">
            <a:xfrm flipH="1">
              <a:off x="3200400" y="3810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6" name="Line 19"/>
            <p:cNvSpPr>
              <a:spLocks noChangeShapeType="1"/>
            </p:cNvSpPr>
            <p:nvPr/>
          </p:nvSpPr>
          <p:spPr bwMode="auto">
            <a:xfrm>
              <a:off x="1524000" y="3124200"/>
              <a:ext cx="6096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7" name="Line 20"/>
            <p:cNvSpPr>
              <a:spLocks noChangeShapeType="1"/>
            </p:cNvSpPr>
            <p:nvPr/>
          </p:nvSpPr>
          <p:spPr bwMode="auto">
            <a:xfrm flipV="1">
              <a:off x="2286000" y="3124200"/>
              <a:ext cx="6096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8" name="Line 21"/>
            <p:cNvSpPr>
              <a:spLocks noChangeShapeType="1"/>
            </p:cNvSpPr>
            <p:nvPr/>
          </p:nvSpPr>
          <p:spPr bwMode="auto">
            <a:xfrm>
              <a:off x="2286000" y="3124200"/>
              <a:ext cx="685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19" name="Line 22"/>
            <p:cNvSpPr>
              <a:spLocks noChangeShapeType="1"/>
            </p:cNvSpPr>
            <p:nvPr/>
          </p:nvSpPr>
          <p:spPr bwMode="auto">
            <a:xfrm flipH="1">
              <a:off x="3124200" y="3124200"/>
              <a:ext cx="685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0" name="Freeform 23"/>
            <p:cNvSpPr>
              <a:spLocks/>
            </p:cNvSpPr>
            <p:nvPr/>
          </p:nvSpPr>
          <p:spPr bwMode="auto">
            <a:xfrm>
              <a:off x="1524000" y="3962400"/>
              <a:ext cx="1447800" cy="304800"/>
            </a:xfrm>
            <a:custGeom>
              <a:avLst/>
              <a:gdLst>
                <a:gd name="T0" fmla="*/ 2147483647 w 912"/>
                <a:gd name="T1" fmla="*/ 0 h 192"/>
                <a:gd name="T2" fmla="*/ 2147483647 w 912"/>
                <a:gd name="T3" fmla="*/ 2147483647 h 192"/>
                <a:gd name="T4" fmla="*/ 0 w 912"/>
                <a:gd name="T5" fmla="*/ 0 h 192"/>
                <a:gd name="T6" fmla="*/ 0 60000 65536"/>
                <a:gd name="T7" fmla="*/ 0 60000 65536"/>
                <a:gd name="T8" fmla="*/ 0 60000 65536"/>
                <a:gd name="T9" fmla="*/ 0 w 912"/>
                <a:gd name="T10" fmla="*/ 0 h 192"/>
                <a:gd name="T11" fmla="*/ 912 w 912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2" h="192">
                  <a:moveTo>
                    <a:pt x="912" y="0"/>
                  </a:moveTo>
                  <a:cubicBezTo>
                    <a:pt x="724" y="96"/>
                    <a:pt x="536" y="192"/>
                    <a:pt x="384" y="192"/>
                  </a:cubicBezTo>
                  <a:cubicBezTo>
                    <a:pt x="232" y="192"/>
                    <a:pt x="116" y="96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1" name="Freeform 24"/>
            <p:cNvSpPr>
              <a:spLocks/>
            </p:cNvSpPr>
            <p:nvPr/>
          </p:nvSpPr>
          <p:spPr bwMode="auto">
            <a:xfrm>
              <a:off x="1447800" y="3962400"/>
              <a:ext cx="2286000" cy="533400"/>
            </a:xfrm>
            <a:custGeom>
              <a:avLst/>
              <a:gdLst>
                <a:gd name="T0" fmla="*/ 0 w 1440"/>
                <a:gd name="T1" fmla="*/ 0 h 336"/>
                <a:gd name="T2" fmla="*/ 2147483647 w 1440"/>
                <a:gd name="T3" fmla="*/ 2147483647 h 336"/>
                <a:gd name="T4" fmla="*/ 2147483647 w 1440"/>
                <a:gd name="T5" fmla="*/ 0 h 336"/>
                <a:gd name="T6" fmla="*/ 0 60000 65536"/>
                <a:gd name="T7" fmla="*/ 0 60000 65536"/>
                <a:gd name="T8" fmla="*/ 0 60000 65536"/>
                <a:gd name="T9" fmla="*/ 0 w 1440"/>
                <a:gd name="T10" fmla="*/ 0 h 336"/>
                <a:gd name="T11" fmla="*/ 1440 w 1440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36">
                  <a:moveTo>
                    <a:pt x="0" y="0"/>
                  </a:moveTo>
                  <a:cubicBezTo>
                    <a:pt x="192" y="168"/>
                    <a:pt x="384" y="336"/>
                    <a:pt x="624" y="336"/>
                  </a:cubicBezTo>
                  <a:cubicBezTo>
                    <a:pt x="864" y="336"/>
                    <a:pt x="1152" y="168"/>
                    <a:pt x="144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2" name="Freeform 25"/>
            <p:cNvSpPr>
              <a:spLocks/>
            </p:cNvSpPr>
            <p:nvPr/>
          </p:nvSpPr>
          <p:spPr bwMode="auto">
            <a:xfrm>
              <a:off x="3022600" y="3886200"/>
              <a:ext cx="190500" cy="241300"/>
            </a:xfrm>
            <a:custGeom>
              <a:avLst/>
              <a:gdLst>
                <a:gd name="T0" fmla="*/ 2147483647 w 120"/>
                <a:gd name="T1" fmla="*/ 0 h 152"/>
                <a:gd name="T2" fmla="*/ 2147483647 w 120"/>
                <a:gd name="T3" fmla="*/ 2147483647 h 152"/>
                <a:gd name="T4" fmla="*/ 2147483647 w 120"/>
                <a:gd name="T5" fmla="*/ 2147483647 h 152"/>
                <a:gd name="T6" fmla="*/ 2147483647 w 120"/>
                <a:gd name="T7" fmla="*/ 2147483647 h 1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"/>
                <a:gd name="T13" fmla="*/ 0 h 152"/>
                <a:gd name="T14" fmla="*/ 120 w 120"/>
                <a:gd name="T15" fmla="*/ 152 h 1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" h="152">
                  <a:moveTo>
                    <a:pt x="64" y="0"/>
                  </a:moveTo>
                  <a:cubicBezTo>
                    <a:pt x="92" y="36"/>
                    <a:pt x="120" y="72"/>
                    <a:pt x="112" y="96"/>
                  </a:cubicBezTo>
                  <a:cubicBezTo>
                    <a:pt x="104" y="120"/>
                    <a:pt x="32" y="152"/>
                    <a:pt x="16" y="144"/>
                  </a:cubicBezTo>
                  <a:cubicBezTo>
                    <a:pt x="0" y="136"/>
                    <a:pt x="8" y="92"/>
                    <a:pt x="16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3" name="Freeform 26"/>
            <p:cNvSpPr>
              <a:spLocks/>
            </p:cNvSpPr>
            <p:nvPr/>
          </p:nvSpPr>
          <p:spPr bwMode="auto">
            <a:xfrm>
              <a:off x="2768600" y="2565400"/>
              <a:ext cx="482600" cy="177800"/>
            </a:xfrm>
            <a:custGeom>
              <a:avLst/>
              <a:gdLst>
                <a:gd name="T0" fmla="*/ 2147483647 w 304"/>
                <a:gd name="T1" fmla="*/ 2147483647 h 112"/>
                <a:gd name="T2" fmla="*/ 2147483647 w 304"/>
                <a:gd name="T3" fmla="*/ 2147483647 h 112"/>
                <a:gd name="T4" fmla="*/ 2147483647 w 304"/>
                <a:gd name="T5" fmla="*/ 2147483647 h 112"/>
                <a:gd name="T6" fmla="*/ 2147483647 w 304"/>
                <a:gd name="T7" fmla="*/ 214748364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4"/>
                <a:gd name="T13" fmla="*/ 0 h 112"/>
                <a:gd name="T14" fmla="*/ 304 w 3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4" h="112">
                  <a:moveTo>
                    <a:pt x="80" y="112"/>
                  </a:moveTo>
                  <a:cubicBezTo>
                    <a:pt x="40" y="72"/>
                    <a:pt x="0" y="32"/>
                    <a:pt x="32" y="16"/>
                  </a:cubicBezTo>
                  <a:cubicBezTo>
                    <a:pt x="64" y="0"/>
                    <a:pt x="240" y="0"/>
                    <a:pt x="272" y="16"/>
                  </a:cubicBezTo>
                  <a:cubicBezTo>
                    <a:pt x="304" y="32"/>
                    <a:pt x="264" y="72"/>
                    <a:pt x="224" y="1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4" name="Freeform 27"/>
            <p:cNvSpPr>
              <a:spLocks/>
            </p:cNvSpPr>
            <p:nvPr/>
          </p:nvSpPr>
          <p:spPr bwMode="auto">
            <a:xfrm>
              <a:off x="1447800" y="2590800"/>
              <a:ext cx="1447800" cy="228600"/>
            </a:xfrm>
            <a:custGeom>
              <a:avLst/>
              <a:gdLst>
                <a:gd name="T0" fmla="*/ 2147483647 w 912"/>
                <a:gd name="T1" fmla="*/ 2147483647 h 144"/>
                <a:gd name="T2" fmla="*/ 2147483647 w 912"/>
                <a:gd name="T3" fmla="*/ 0 h 144"/>
                <a:gd name="T4" fmla="*/ 0 w 912"/>
                <a:gd name="T5" fmla="*/ 2147483647 h 144"/>
                <a:gd name="T6" fmla="*/ 0 60000 65536"/>
                <a:gd name="T7" fmla="*/ 0 60000 65536"/>
                <a:gd name="T8" fmla="*/ 0 60000 65536"/>
                <a:gd name="T9" fmla="*/ 0 w 912"/>
                <a:gd name="T10" fmla="*/ 0 h 144"/>
                <a:gd name="T11" fmla="*/ 912 w 912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2" h="144">
                  <a:moveTo>
                    <a:pt x="912" y="144"/>
                  </a:moveTo>
                  <a:cubicBezTo>
                    <a:pt x="748" y="72"/>
                    <a:pt x="584" y="0"/>
                    <a:pt x="432" y="0"/>
                  </a:cubicBezTo>
                  <a:cubicBezTo>
                    <a:pt x="280" y="0"/>
                    <a:pt x="140" y="72"/>
                    <a:pt x="0" y="1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25" name="Text Box 28"/>
            <p:cNvSpPr txBox="1">
              <a:spLocks noChangeArrowheads="1"/>
            </p:cNvSpPr>
            <p:nvPr/>
          </p:nvSpPr>
          <p:spPr bwMode="auto">
            <a:xfrm>
              <a:off x="1622425" y="2743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26" name="Text Box 29"/>
            <p:cNvSpPr txBox="1">
              <a:spLocks noChangeArrowheads="1"/>
            </p:cNvSpPr>
            <p:nvPr/>
          </p:nvSpPr>
          <p:spPr bwMode="auto">
            <a:xfrm>
              <a:off x="1676400" y="3124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27" name="Text Box 30"/>
            <p:cNvSpPr txBox="1">
              <a:spLocks noChangeArrowheads="1"/>
            </p:cNvSpPr>
            <p:nvPr/>
          </p:nvSpPr>
          <p:spPr bwMode="auto">
            <a:xfrm>
              <a:off x="1600200" y="35814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28" name="Text Box 31"/>
            <p:cNvSpPr txBox="1">
              <a:spLocks noChangeArrowheads="1"/>
            </p:cNvSpPr>
            <p:nvPr/>
          </p:nvSpPr>
          <p:spPr bwMode="auto">
            <a:xfrm>
              <a:off x="2155825" y="39624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29" name="Text Box 32"/>
            <p:cNvSpPr txBox="1">
              <a:spLocks noChangeArrowheads="1"/>
            </p:cNvSpPr>
            <p:nvPr/>
          </p:nvSpPr>
          <p:spPr bwMode="auto">
            <a:xfrm>
              <a:off x="2460625" y="35814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30" name="Text Box 33"/>
            <p:cNvSpPr txBox="1">
              <a:spLocks noChangeArrowheads="1"/>
            </p:cNvSpPr>
            <p:nvPr/>
          </p:nvSpPr>
          <p:spPr bwMode="auto">
            <a:xfrm>
              <a:off x="3581400" y="32004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31" name="Text Box 34"/>
            <p:cNvSpPr txBox="1">
              <a:spLocks noChangeArrowheads="1"/>
            </p:cNvSpPr>
            <p:nvPr/>
          </p:nvSpPr>
          <p:spPr bwMode="auto">
            <a:xfrm>
              <a:off x="3222625" y="3124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32" name="Line 35"/>
            <p:cNvSpPr>
              <a:spLocks noChangeShapeType="1"/>
            </p:cNvSpPr>
            <p:nvPr/>
          </p:nvSpPr>
          <p:spPr bwMode="auto">
            <a:xfrm flipH="1" flipV="1">
              <a:off x="3124200" y="3124200"/>
              <a:ext cx="6096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533" name="Text Box 36"/>
            <p:cNvSpPr txBox="1">
              <a:spLocks noChangeArrowheads="1"/>
            </p:cNvSpPr>
            <p:nvPr/>
          </p:nvSpPr>
          <p:spPr bwMode="auto">
            <a:xfrm>
              <a:off x="2841625" y="2362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34" name="Text Box 37"/>
            <p:cNvSpPr txBox="1">
              <a:spLocks noChangeArrowheads="1"/>
            </p:cNvSpPr>
            <p:nvPr/>
          </p:nvSpPr>
          <p:spPr bwMode="auto">
            <a:xfrm>
              <a:off x="1927225" y="2362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35" name="Text Box 38"/>
            <p:cNvSpPr txBox="1">
              <a:spLocks noChangeArrowheads="1"/>
            </p:cNvSpPr>
            <p:nvPr/>
          </p:nvSpPr>
          <p:spPr bwMode="auto">
            <a:xfrm>
              <a:off x="2384425" y="4267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36" name="Text Box 39"/>
            <p:cNvSpPr txBox="1">
              <a:spLocks noChangeArrowheads="1"/>
            </p:cNvSpPr>
            <p:nvPr/>
          </p:nvSpPr>
          <p:spPr bwMode="auto">
            <a:xfrm>
              <a:off x="3298825" y="35814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37" name="Text Box 40"/>
            <p:cNvSpPr txBox="1">
              <a:spLocks noChangeArrowheads="1"/>
            </p:cNvSpPr>
            <p:nvPr/>
          </p:nvSpPr>
          <p:spPr bwMode="auto">
            <a:xfrm>
              <a:off x="2917825" y="40386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38" name="Text Box 41"/>
            <p:cNvSpPr txBox="1">
              <a:spLocks noChangeArrowheads="1"/>
            </p:cNvSpPr>
            <p:nvPr/>
          </p:nvSpPr>
          <p:spPr bwMode="auto">
            <a:xfrm>
              <a:off x="3375025" y="2743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39" name="Text Box 42"/>
            <p:cNvSpPr txBox="1">
              <a:spLocks noChangeArrowheads="1"/>
            </p:cNvSpPr>
            <p:nvPr/>
          </p:nvSpPr>
          <p:spPr bwMode="auto">
            <a:xfrm>
              <a:off x="2384425" y="30480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40" name="Text Box 43"/>
            <p:cNvSpPr txBox="1">
              <a:spLocks noChangeArrowheads="1"/>
            </p:cNvSpPr>
            <p:nvPr/>
          </p:nvSpPr>
          <p:spPr bwMode="auto">
            <a:xfrm>
              <a:off x="2232025" y="32766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folHlink"/>
                  </a:solidFill>
                </a:rPr>
                <a:t>0</a:t>
              </a:r>
            </a:p>
          </p:txBody>
        </p:sp>
        <p:sp>
          <p:nvSpPr>
            <p:cNvPr id="59541" name="Text Box 44"/>
            <p:cNvSpPr txBox="1">
              <a:spLocks noChangeArrowheads="1"/>
            </p:cNvSpPr>
            <p:nvPr/>
          </p:nvSpPr>
          <p:spPr bwMode="auto">
            <a:xfrm>
              <a:off x="2384425" y="2743200"/>
              <a:ext cx="2825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hlink"/>
                  </a:solidFill>
                </a:rPr>
                <a:t>1</a:t>
              </a:r>
            </a:p>
          </p:txBody>
        </p:sp>
        <p:sp>
          <p:nvSpPr>
            <p:cNvPr id="59542" name="Oval 9"/>
            <p:cNvSpPr>
              <a:spLocks noChangeArrowheads="1"/>
            </p:cNvSpPr>
            <p:nvPr/>
          </p:nvSpPr>
          <p:spPr bwMode="auto">
            <a:xfrm>
              <a:off x="1981200" y="3581400"/>
              <a:ext cx="457200" cy="457200"/>
            </a:xfrm>
            <a:prstGeom prst="ellipse">
              <a:avLst/>
            </a:prstGeom>
            <a:solidFill>
              <a:schemeClr val="accent1">
                <a:alpha val="1176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705600" y="3581400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A5E01A-A94E-4C4D-A831-9947F393C80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minimize a DFA?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u="sng"/>
              <a:t>Goal:</a:t>
            </a:r>
            <a:r>
              <a:rPr lang="en-US"/>
              <a:t> Minimize the number of states in a DFA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u="sng"/>
              <a:t>Algorithm:</a:t>
            </a:r>
            <a:endParaRPr lang="en-US"/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/>
              <a:t>Eliminate states unreachable from the start state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/>
              <a:t>Identify and remove equivalent states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/>
              <a:t>Output the resultant DFA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81400" y="2819400"/>
            <a:ext cx="5121275" cy="1676400"/>
            <a:chOff x="2256" y="1776"/>
            <a:chExt cx="3226" cy="1056"/>
          </a:xfrm>
        </p:grpSpPr>
        <p:sp>
          <p:nvSpPr>
            <p:cNvPr id="60423" name="Text Box 4"/>
            <p:cNvSpPr txBox="1">
              <a:spLocks noChangeArrowheads="1"/>
            </p:cNvSpPr>
            <p:nvPr/>
          </p:nvSpPr>
          <p:spPr bwMode="auto">
            <a:xfrm>
              <a:off x="2592" y="1776"/>
              <a:ext cx="2890" cy="25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folHlink"/>
                  </a:solidFill>
                </a:rPr>
                <a:t>Depth-first traversal from the start state</a:t>
              </a:r>
            </a:p>
          </p:txBody>
        </p:sp>
        <p:sp>
          <p:nvSpPr>
            <p:cNvPr id="60424" name="Text Box 5"/>
            <p:cNvSpPr txBox="1">
              <a:spLocks noChangeArrowheads="1"/>
            </p:cNvSpPr>
            <p:nvPr/>
          </p:nvSpPr>
          <p:spPr bwMode="auto">
            <a:xfrm>
              <a:off x="2726" y="2544"/>
              <a:ext cx="1628" cy="250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folHlink"/>
                  </a:solidFill>
                </a:rPr>
                <a:t>Table filling algorithm</a:t>
              </a:r>
            </a:p>
          </p:txBody>
        </p:sp>
        <p:sp>
          <p:nvSpPr>
            <p:cNvPr id="60425" name="Line 6"/>
            <p:cNvSpPr>
              <a:spLocks noChangeShapeType="1"/>
            </p:cNvSpPr>
            <p:nvPr/>
          </p:nvSpPr>
          <p:spPr bwMode="auto">
            <a:xfrm flipH="1">
              <a:off x="3216" y="2016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6" name="Line 7"/>
            <p:cNvSpPr>
              <a:spLocks noChangeShapeType="1"/>
            </p:cNvSpPr>
            <p:nvPr/>
          </p:nvSpPr>
          <p:spPr bwMode="auto">
            <a:xfrm flipH="1">
              <a:off x="2256" y="2736"/>
              <a:ext cx="48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22" name="TextBox 9"/>
          <p:cNvSpPr txBox="1">
            <a:spLocks noChangeArrowheads="1"/>
          </p:cNvSpPr>
          <p:nvPr/>
        </p:nvSpPr>
        <p:spPr bwMode="auto">
          <a:xfrm>
            <a:off x="228600" y="228600"/>
            <a:ext cx="3921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Putting it all together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6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36671-7C86-48FA-9068-FAF17DC71A6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Topics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/>
              <a:t>Minimization of DFAs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479D66-7778-4E0B-9949-BCBA685EF0E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Are Two DFAs Equivalent?</a:t>
            </a:r>
          </a:p>
        </p:txBody>
      </p:sp>
      <p:sp>
        <p:nvSpPr>
          <p:cNvPr id="61444" name="Line 3"/>
          <p:cNvSpPr>
            <a:spLocks noChangeShapeType="1"/>
          </p:cNvSpPr>
          <p:nvPr/>
        </p:nvSpPr>
        <p:spPr bwMode="auto">
          <a:xfrm>
            <a:off x="3276600" y="2895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Oval 4"/>
          <p:cNvSpPr>
            <a:spLocks noChangeArrowheads="1"/>
          </p:cNvSpPr>
          <p:nvPr/>
        </p:nvSpPr>
        <p:spPr bwMode="auto">
          <a:xfrm>
            <a:off x="3657600" y="2743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endParaRPr lang="en-US" sz="1600"/>
          </a:p>
        </p:txBody>
      </p:sp>
      <p:sp>
        <p:nvSpPr>
          <p:cNvPr id="61446" name="Line 7"/>
          <p:cNvSpPr>
            <a:spLocks noChangeShapeType="1"/>
          </p:cNvSpPr>
          <p:nvPr/>
        </p:nvSpPr>
        <p:spPr bwMode="auto">
          <a:xfrm flipV="1">
            <a:off x="4038600" y="27432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Line 21"/>
          <p:cNvSpPr>
            <a:spLocks noChangeShapeType="1"/>
          </p:cNvSpPr>
          <p:nvPr/>
        </p:nvSpPr>
        <p:spPr bwMode="auto">
          <a:xfrm>
            <a:off x="4038600" y="29718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Text Box 22"/>
          <p:cNvSpPr txBox="1">
            <a:spLocks noChangeArrowheads="1"/>
          </p:cNvSpPr>
          <p:nvPr/>
        </p:nvSpPr>
        <p:spPr bwMode="auto">
          <a:xfrm>
            <a:off x="4632325" y="27622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61449" name="AutoShape 23"/>
          <p:cNvSpPr>
            <a:spLocks noChangeArrowheads="1"/>
          </p:cNvSpPr>
          <p:nvPr/>
        </p:nvSpPr>
        <p:spPr bwMode="auto">
          <a:xfrm>
            <a:off x="3505200" y="2362200"/>
            <a:ext cx="3048000" cy="1066800"/>
          </a:xfrm>
          <a:prstGeom prst="roundRect">
            <a:avLst>
              <a:gd name="adj" fmla="val 16667"/>
            </a:avLst>
          </a:prstGeom>
          <a:solidFill>
            <a:schemeClr val="accent1">
              <a:alpha val="5882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50" name="Line 24"/>
          <p:cNvSpPr>
            <a:spLocks noChangeShapeType="1"/>
          </p:cNvSpPr>
          <p:nvPr/>
        </p:nvSpPr>
        <p:spPr bwMode="auto">
          <a:xfrm>
            <a:off x="3311525" y="438467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Oval 25"/>
          <p:cNvSpPr>
            <a:spLocks noChangeArrowheads="1"/>
          </p:cNvSpPr>
          <p:nvPr/>
        </p:nvSpPr>
        <p:spPr bwMode="auto">
          <a:xfrm>
            <a:off x="3692525" y="423227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q</a:t>
            </a:r>
            <a:r>
              <a:rPr lang="en-US" sz="1600" baseline="-25000"/>
              <a:t>0</a:t>
            </a:r>
            <a:r>
              <a:rPr lang="en-US" sz="1600"/>
              <a:t>’</a:t>
            </a:r>
          </a:p>
        </p:txBody>
      </p:sp>
      <p:sp>
        <p:nvSpPr>
          <p:cNvPr id="61452" name="Line 26"/>
          <p:cNvSpPr>
            <a:spLocks noChangeShapeType="1"/>
          </p:cNvSpPr>
          <p:nvPr/>
        </p:nvSpPr>
        <p:spPr bwMode="auto">
          <a:xfrm flipV="1">
            <a:off x="4073525" y="4232275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27"/>
          <p:cNvSpPr>
            <a:spLocks noChangeShapeType="1"/>
          </p:cNvSpPr>
          <p:nvPr/>
        </p:nvSpPr>
        <p:spPr bwMode="auto">
          <a:xfrm>
            <a:off x="4073525" y="4460875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Text Box 28"/>
          <p:cNvSpPr txBox="1">
            <a:spLocks noChangeArrowheads="1"/>
          </p:cNvSpPr>
          <p:nvPr/>
        </p:nvSpPr>
        <p:spPr bwMode="auto">
          <a:xfrm>
            <a:off x="4667250" y="42513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61455" name="AutoShape 30"/>
          <p:cNvSpPr>
            <a:spLocks noChangeArrowheads="1"/>
          </p:cNvSpPr>
          <p:nvPr/>
        </p:nvSpPr>
        <p:spPr bwMode="auto">
          <a:xfrm>
            <a:off x="3505200" y="3886200"/>
            <a:ext cx="3048000" cy="1066800"/>
          </a:xfrm>
          <a:prstGeom prst="roundRect">
            <a:avLst>
              <a:gd name="adj" fmla="val 16667"/>
            </a:avLst>
          </a:prstGeom>
          <a:solidFill>
            <a:schemeClr val="accent1">
              <a:alpha val="5882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Text Box 32"/>
          <p:cNvSpPr txBox="1">
            <a:spLocks noChangeArrowheads="1"/>
          </p:cNvSpPr>
          <p:nvPr/>
        </p:nvSpPr>
        <p:spPr bwMode="auto">
          <a:xfrm>
            <a:off x="3559175" y="2041525"/>
            <a:ext cx="784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DFA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1457" name="Text Box 33"/>
          <p:cNvSpPr txBox="1">
            <a:spLocks noChangeArrowheads="1"/>
          </p:cNvSpPr>
          <p:nvPr/>
        </p:nvSpPr>
        <p:spPr bwMode="auto">
          <a:xfrm>
            <a:off x="3505200" y="3505200"/>
            <a:ext cx="784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DFA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68322" name="Freeform 34"/>
          <p:cNvSpPr>
            <a:spLocks/>
          </p:cNvSpPr>
          <p:nvPr/>
        </p:nvSpPr>
        <p:spPr bwMode="auto">
          <a:xfrm>
            <a:off x="1752600" y="2857500"/>
            <a:ext cx="1524000" cy="825500"/>
          </a:xfrm>
          <a:custGeom>
            <a:avLst/>
            <a:gdLst>
              <a:gd name="T0" fmla="*/ 0 w 960"/>
              <a:gd name="T1" fmla="*/ 2147483647 h 520"/>
              <a:gd name="T2" fmla="*/ 2147483647 w 960"/>
              <a:gd name="T3" fmla="*/ 2147483647 h 520"/>
              <a:gd name="T4" fmla="*/ 2147483647 w 960"/>
              <a:gd name="T5" fmla="*/ 2147483647 h 520"/>
              <a:gd name="T6" fmla="*/ 2147483647 w 960"/>
              <a:gd name="T7" fmla="*/ 2147483647 h 520"/>
              <a:gd name="T8" fmla="*/ 0 60000 65536"/>
              <a:gd name="T9" fmla="*/ 0 60000 65536"/>
              <a:gd name="T10" fmla="*/ 0 60000 65536"/>
              <a:gd name="T11" fmla="*/ 0 60000 65536"/>
              <a:gd name="T12" fmla="*/ 0 w 960"/>
              <a:gd name="T13" fmla="*/ 0 h 520"/>
              <a:gd name="T14" fmla="*/ 960 w 960"/>
              <a:gd name="T15" fmla="*/ 520 h 5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0" h="520">
                <a:moveTo>
                  <a:pt x="0" y="456"/>
                </a:moveTo>
                <a:cubicBezTo>
                  <a:pt x="116" y="488"/>
                  <a:pt x="232" y="520"/>
                  <a:pt x="288" y="456"/>
                </a:cubicBezTo>
                <a:cubicBezTo>
                  <a:pt x="344" y="392"/>
                  <a:pt x="224" y="144"/>
                  <a:pt x="336" y="72"/>
                </a:cubicBezTo>
                <a:cubicBezTo>
                  <a:pt x="448" y="0"/>
                  <a:pt x="704" y="12"/>
                  <a:pt x="960" y="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8323" name="AutoShape 35"/>
          <p:cNvSpPr>
            <a:spLocks noChangeArrowheads="1"/>
          </p:cNvSpPr>
          <p:nvPr/>
        </p:nvSpPr>
        <p:spPr bwMode="auto">
          <a:xfrm>
            <a:off x="2743200" y="1981200"/>
            <a:ext cx="4572000" cy="3124200"/>
          </a:xfrm>
          <a:prstGeom prst="roundRect">
            <a:avLst>
              <a:gd name="adj" fmla="val 16667"/>
            </a:avLst>
          </a:prstGeom>
          <a:solidFill>
            <a:srgbClr val="FFCC99">
              <a:alpha val="12941"/>
            </a:srgbClr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8324" name="Text Box 36"/>
          <p:cNvSpPr txBox="1">
            <a:spLocks noChangeArrowheads="1"/>
          </p:cNvSpPr>
          <p:nvPr/>
        </p:nvSpPr>
        <p:spPr bwMode="auto">
          <a:xfrm>
            <a:off x="1508125" y="2076450"/>
            <a:ext cx="1554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Unified DFA</a:t>
            </a:r>
          </a:p>
        </p:txBody>
      </p:sp>
      <p:sp>
        <p:nvSpPr>
          <p:cNvPr id="55317" name="Text Box 37"/>
          <p:cNvSpPr txBox="1">
            <a:spLocks noChangeArrowheads="1"/>
          </p:cNvSpPr>
          <p:nvPr/>
        </p:nvSpPr>
        <p:spPr bwMode="auto">
          <a:xfrm>
            <a:off x="457200" y="5105400"/>
            <a:ext cx="78517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/>
              <a:t>Make a new dummy DFA by just putting together both DFAs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/>
              <a:t>Run table-filling algorithm on the unified DFA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i="1"/>
              <a:t>IF</a:t>
            </a:r>
            <a:r>
              <a:rPr lang="en-US"/>
              <a:t> the start states of both DFAs are found to be equivalent, </a:t>
            </a:r>
            <a:br>
              <a:rPr lang="en-US"/>
            </a:br>
            <a:r>
              <a:rPr lang="en-US"/>
              <a:t>		</a:t>
            </a:r>
            <a:r>
              <a:rPr lang="en-US" i="1"/>
              <a:t>THEN:</a:t>
            </a:r>
            <a:r>
              <a:rPr lang="en-US"/>
              <a:t>	DFA</a:t>
            </a:r>
            <a:r>
              <a:rPr lang="en-US" baseline="-25000"/>
              <a:t>1</a:t>
            </a:r>
            <a:r>
              <a:rPr lang="en-US"/>
              <a:t>≡ DFA</a:t>
            </a:r>
            <a:r>
              <a:rPr lang="en-US" baseline="-25000"/>
              <a:t>2	</a:t>
            </a:r>
            <a:br>
              <a:rPr lang="en-US"/>
            </a:br>
            <a:r>
              <a:rPr lang="en-US"/>
              <a:t>		</a:t>
            </a:r>
            <a:r>
              <a:rPr lang="en-US" i="1"/>
              <a:t>ELSE:</a:t>
            </a:r>
            <a:r>
              <a:rPr lang="en-US"/>
              <a:t>	different</a:t>
            </a:r>
            <a:endParaRPr lang="en-US" baseline="-25000"/>
          </a:p>
          <a:p>
            <a:pPr marL="457200" indent="-457200">
              <a:buFont typeface="Arial" charset="0"/>
              <a:buAutoNum type="arabicPeriod"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629400" y="3124200"/>
            <a:ext cx="2474913" cy="83026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Is q</a:t>
            </a:r>
            <a:r>
              <a:rPr lang="en-US" sz="1600" baseline="-25000"/>
              <a:t>0</a:t>
            </a:r>
            <a:r>
              <a:rPr lang="en-US" sz="1600"/>
              <a:t> ≡ q</a:t>
            </a:r>
            <a:r>
              <a:rPr lang="en-US" sz="1600" baseline="-25000"/>
              <a:t>0</a:t>
            </a:r>
            <a:r>
              <a:rPr lang="en-US" sz="1600"/>
              <a:t>’?</a:t>
            </a:r>
            <a:br>
              <a:rPr lang="en-US" sz="1600"/>
            </a:br>
            <a:r>
              <a:rPr lang="en-US" sz="1600"/>
              <a:t> : if yes, then DFA</a:t>
            </a:r>
            <a:r>
              <a:rPr lang="en-US" sz="1600" baseline="-25000"/>
              <a:t>1</a:t>
            </a:r>
            <a:r>
              <a:rPr lang="en-US" sz="1600">
                <a:cs typeface="Arial" charset="0"/>
              </a:rPr>
              <a:t>≡DFA</a:t>
            </a:r>
            <a:r>
              <a:rPr lang="en-US" sz="1600" baseline="-25000">
                <a:cs typeface="Arial" charset="0"/>
              </a:rPr>
              <a:t>2</a:t>
            </a:r>
          </a:p>
          <a:p>
            <a:r>
              <a:rPr lang="en-US" sz="1600"/>
              <a:t> : else, not equiv.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322" grpId="0" animBg="1"/>
      <p:bldP spid="268323" grpId="0" animBg="1"/>
      <p:bldP spid="268324" grpId="0"/>
      <p:bldP spid="55317" grpId="0"/>
      <p:bldP spid="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6D0259-1826-4F0D-9F61-CD9C3F803B5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/>
              <a:t>How to prove languages are not regular?</a:t>
            </a:r>
          </a:p>
          <a:p>
            <a:pPr lvl="1" eaLnBrk="1" hangingPunct="1"/>
            <a:r>
              <a:rPr lang="en-US" sz="2000"/>
              <a:t>Pumping lemma &amp; its applications</a:t>
            </a:r>
          </a:p>
          <a:p>
            <a:pPr eaLnBrk="1" hangingPunct="1"/>
            <a:endParaRPr lang="en-US" sz="2000"/>
          </a:p>
          <a:p>
            <a:pPr eaLnBrk="1" hangingPunct="1"/>
            <a:r>
              <a:rPr lang="en-US" sz="2000"/>
              <a:t>Closure properties of regular languages</a:t>
            </a:r>
          </a:p>
          <a:p>
            <a:pPr eaLnBrk="1" hangingPunct="1"/>
            <a:endParaRPr lang="en-US" sz="2000"/>
          </a:p>
          <a:p>
            <a:pPr eaLnBrk="1" hangingPunct="1"/>
            <a:r>
              <a:rPr lang="en-US" sz="2000"/>
              <a:t>Simplification of DFAs</a:t>
            </a:r>
          </a:p>
          <a:p>
            <a:pPr lvl="1" eaLnBrk="1" hangingPunct="1"/>
            <a:r>
              <a:rPr lang="en-US" sz="2000"/>
              <a:t>How to remove unreachable states?</a:t>
            </a:r>
          </a:p>
          <a:p>
            <a:pPr lvl="1" eaLnBrk="1" hangingPunct="1"/>
            <a:r>
              <a:rPr lang="en-US" sz="2000"/>
              <a:t>How to identify and collapse equivalent states?</a:t>
            </a:r>
          </a:p>
          <a:p>
            <a:pPr lvl="1" eaLnBrk="1" hangingPunct="1"/>
            <a:r>
              <a:rPr lang="en-US" sz="2000"/>
              <a:t>How to minimize a DFA?</a:t>
            </a:r>
          </a:p>
          <a:p>
            <a:pPr lvl="1" eaLnBrk="1" hangingPunct="1"/>
            <a:r>
              <a:rPr lang="en-US" sz="2000"/>
              <a:t>How to tell whether two DFAs are equivalent?</a:t>
            </a:r>
            <a:endParaRPr lang="en-US" sz="2000">
              <a:ea typeface="ＭＳ Ｐゴシック" pitchFamily="28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15A03E-F310-4D17-BBCA-843ECF4A28D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Equivalence &amp; Minimization of DFAs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BF77F4-BC3C-4E76-92C2-7E1DD57AF02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Applications of interest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Comparing two DFAs: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/>
              <a:t>L(DFA</a:t>
            </a:r>
            <a:r>
              <a:rPr lang="en-US" sz="2400" baseline="-25000" dirty="0"/>
              <a:t>1</a:t>
            </a:r>
            <a:r>
              <a:rPr lang="en-US" sz="2400" dirty="0"/>
              <a:t>) == L(DFA</a:t>
            </a:r>
            <a:r>
              <a:rPr lang="en-US" sz="2400" baseline="-25000" dirty="0"/>
              <a:t>2</a:t>
            </a:r>
            <a:r>
              <a:rPr lang="en-US" sz="2400" dirty="0"/>
              <a:t>)?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endParaRPr lang="en-US" sz="2000" dirty="0"/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How to minimize a DFA?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/>
              <a:t>Remove unreachable states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dirty="0"/>
              <a:t>Identify &amp; condense equivalent states into one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E507E0-E639-4D1D-8692-4EAB95301A5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/>
              <a:t>When to call two states in a DFA “equivalent”?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/>
              <a:t>Two states p and q are said to be </a:t>
            </a:r>
            <a:r>
              <a:rPr lang="en-US" i="1">
                <a:solidFill>
                  <a:srgbClr val="FF0000"/>
                </a:solidFill>
              </a:rPr>
              <a:t>equivalent </a:t>
            </a:r>
            <a:r>
              <a:rPr lang="en-US"/>
              <a:t>iff: </a:t>
            </a:r>
          </a:p>
          <a:p>
            <a:pPr marL="1028700" lvl="1" indent="-571500" eaLnBrk="1" hangingPunct="1">
              <a:buFont typeface="Wingdings" pitchFamily="28" charset="2"/>
              <a:buAutoNum type="romanLcParenR"/>
            </a:pPr>
            <a:r>
              <a:rPr lang="en-US" sz="2000"/>
              <a:t>Any string w accepted by starting at p is also accepted by starting at q; </a:t>
            </a:r>
          </a:p>
          <a:p>
            <a:pPr marL="1028700" lvl="1" indent="-571500" eaLnBrk="1" hangingPunct="1">
              <a:buFont typeface="Wingdings" pitchFamily="28" charset="2"/>
              <a:buNone/>
            </a:pPr>
            <a:endParaRPr lang="en-US" sz="2000"/>
          </a:p>
          <a:p>
            <a:pPr marL="1028700" lvl="1" indent="-571500" eaLnBrk="1" hangingPunct="1">
              <a:buFont typeface="Wingdings" pitchFamily="28" charset="2"/>
              <a:buNone/>
            </a:pPr>
            <a:endParaRPr lang="en-US" sz="2000"/>
          </a:p>
          <a:p>
            <a:pPr marL="1028700" lvl="1" indent="-571500" eaLnBrk="1" hangingPunct="1">
              <a:buFont typeface="Wingdings" pitchFamily="28" charset="2"/>
              <a:buNone/>
            </a:pPr>
            <a:endParaRPr lang="en-US" sz="2000"/>
          </a:p>
          <a:p>
            <a:pPr marL="1028700" lvl="1" indent="-571500" eaLnBrk="1" hangingPunct="1">
              <a:buFont typeface="Wingdings" pitchFamily="28" charset="2"/>
              <a:buAutoNum type="romanLcParenR"/>
            </a:pPr>
            <a:r>
              <a:rPr lang="en-US" sz="2000"/>
              <a:t>Any string w rejected by starting at p is also rejected by starting at q.</a:t>
            </a: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 rot="-5400000">
            <a:off x="-1735137" y="4021137"/>
            <a:ext cx="4476750" cy="396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Past doesn’t matter - only future does!</a:t>
            </a:r>
          </a:p>
        </p:txBody>
      </p:sp>
      <p:sp>
        <p:nvSpPr>
          <p:cNvPr id="46086" name="Oval 7"/>
          <p:cNvSpPr>
            <a:spLocks noChangeArrowheads="1"/>
          </p:cNvSpPr>
          <p:nvPr/>
        </p:nvSpPr>
        <p:spPr bwMode="auto">
          <a:xfrm>
            <a:off x="4419600" y="36576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p</a:t>
            </a:r>
          </a:p>
        </p:txBody>
      </p:sp>
      <p:sp>
        <p:nvSpPr>
          <p:cNvPr id="46087" name="Oval 8"/>
          <p:cNvSpPr>
            <a:spLocks noChangeArrowheads="1"/>
          </p:cNvSpPr>
          <p:nvPr/>
        </p:nvSpPr>
        <p:spPr bwMode="auto">
          <a:xfrm>
            <a:off x="4419600" y="42672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q</a:t>
            </a:r>
          </a:p>
        </p:txBody>
      </p:sp>
      <p:sp>
        <p:nvSpPr>
          <p:cNvPr id="46088" name="TextBox 9"/>
          <p:cNvSpPr txBox="1">
            <a:spLocks noChangeArrowheads="1"/>
          </p:cNvSpPr>
          <p:nvPr/>
        </p:nvSpPr>
        <p:spPr bwMode="auto">
          <a:xfrm>
            <a:off x="838200" y="4114800"/>
            <a:ext cx="728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AND</a:t>
            </a:r>
          </a:p>
        </p:txBody>
      </p:sp>
      <p:sp>
        <p:nvSpPr>
          <p:cNvPr id="46089" name="Freeform 11"/>
          <p:cNvSpPr>
            <a:spLocks/>
          </p:cNvSpPr>
          <p:nvPr/>
        </p:nvSpPr>
        <p:spPr bwMode="auto">
          <a:xfrm>
            <a:off x="4800600" y="3756025"/>
            <a:ext cx="1806575" cy="153988"/>
          </a:xfrm>
          <a:custGeom>
            <a:avLst/>
            <a:gdLst>
              <a:gd name="T0" fmla="*/ 0 w 1807029"/>
              <a:gd name="T1" fmla="*/ 76590 h 153928"/>
              <a:gd name="T2" fmla="*/ 32553 w 1807029"/>
              <a:gd name="T3" fmla="*/ 54702 h 153928"/>
              <a:gd name="T4" fmla="*/ 97646 w 1807029"/>
              <a:gd name="T5" fmla="*/ 32827 h 153928"/>
              <a:gd name="T6" fmla="*/ 249552 w 1807029"/>
              <a:gd name="T7" fmla="*/ 43764 h 153928"/>
              <a:gd name="T8" fmla="*/ 292952 w 1807029"/>
              <a:gd name="T9" fmla="*/ 76590 h 153928"/>
              <a:gd name="T10" fmla="*/ 390612 w 1807029"/>
              <a:gd name="T11" fmla="*/ 120354 h 153928"/>
              <a:gd name="T12" fmla="*/ 596764 w 1807029"/>
              <a:gd name="T13" fmla="*/ 109412 h 153928"/>
              <a:gd name="T14" fmla="*/ 629315 w 1807029"/>
              <a:gd name="T15" fmla="*/ 98466 h 153928"/>
              <a:gd name="T16" fmla="*/ 651011 w 1807029"/>
              <a:gd name="T17" fmla="*/ 76590 h 153928"/>
              <a:gd name="T18" fmla="*/ 705265 w 1807029"/>
              <a:gd name="T19" fmla="*/ 0 h 153928"/>
              <a:gd name="T20" fmla="*/ 911418 w 1807029"/>
              <a:gd name="T21" fmla="*/ 10938 h 153928"/>
              <a:gd name="T22" fmla="*/ 933116 w 1807029"/>
              <a:gd name="T23" fmla="*/ 32827 h 153928"/>
              <a:gd name="T24" fmla="*/ 965670 w 1807029"/>
              <a:gd name="T25" fmla="*/ 87528 h 153928"/>
              <a:gd name="T26" fmla="*/ 1063324 w 1807029"/>
              <a:gd name="T27" fmla="*/ 120354 h 153928"/>
              <a:gd name="T28" fmla="*/ 1367129 w 1807029"/>
              <a:gd name="T29" fmla="*/ 109412 h 153928"/>
              <a:gd name="T30" fmla="*/ 1475630 w 1807029"/>
              <a:gd name="T31" fmla="*/ 76590 h 153928"/>
              <a:gd name="T32" fmla="*/ 1508180 w 1807029"/>
              <a:gd name="T33" fmla="*/ 65647 h 153928"/>
              <a:gd name="T34" fmla="*/ 1562431 w 1807029"/>
              <a:gd name="T35" fmla="*/ 76590 h 153928"/>
              <a:gd name="T36" fmla="*/ 1605832 w 1807029"/>
              <a:gd name="T37" fmla="*/ 87528 h 153928"/>
              <a:gd name="T38" fmla="*/ 1801135 w 1807029"/>
              <a:gd name="T39" fmla="*/ 87528 h 1539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07029"/>
              <a:gd name="T61" fmla="*/ 0 h 153928"/>
              <a:gd name="T62" fmla="*/ 1807029 w 1807029"/>
              <a:gd name="T63" fmla="*/ 153928 h 1539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07029" h="153928">
                <a:moveTo>
                  <a:pt x="0" y="76200"/>
                </a:moveTo>
                <a:cubicBezTo>
                  <a:pt x="10886" y="68943"/>
                  <a:pt x="20702" y="59742"/>
                  <a:pt x="32657" y="54429"/>
                </a:cubicBezTo>
                <a:cubicBezTo>
                  <a:pt x="53628" y="45109"/>
                  <a:pt x="97971" y="32658"/>
                  <a:pt x="97971" y="32658"/>
                </a:cubicBezTo>
                <a:cubicBezTo>
                  <a:pt x="148771" y="36286"/>
                  <a:pt x="200654" y="32495"/>
                  <a:pt x="250371" y="43543"/>
                </a:cubicBezTo>
                <a:cubicBezTo>
                  <a:pt x="268082" y="47479"/>
                  <a:pt x="277687" y="68086"/>
                  <a:pt x="293914" y="76200"/>
                </a:cubicBezTo>
                <a:cubicBezTo>
                  <a:pt x="449369" y="153928"/>
                  <a:pt x="295823" y="55702"/>
                  <a:pt x="391886" y="119743"/>
                </a:cubicBezTo>
                <a:cubicBezTo>
                  <a:pt x="460829" y="116115"/>
                  <a:pt x="529959" y="115108"/>
                  <a:pt x="598714" y="108858"/>
                </a:cubicBezTo>
                <a:cubicBezTo>
                  <a:pt x="610141" y="107819"/>
                  <a:pt x="621532" y="103876"/>
                  <a:pt x="631371" y="97972"/>
                </a:cubicBezTo>
                <a:cubicBezTo>
                  <a:pt x="640172" y="92691"/>
                  <a:pt x="645886" y="83457"/>
                  <a:pt x="653143" y="76200"/>
                </a:cubicBezTo>
                <a:cubicBezTo>
                  <a:pt x="678543" y="0"/>
                  <a:pt x="653143" y="18143"/>
                  <a:pt x="707571" y="0"/>
                </a:cubicBezTo>
                <a:cubicBezTo>
                  <a:pt x="776514" y="3629"/>
                  <a:pt x="846055" y="1122"/>
                  <a:pt x="914400" y="10886"/>
                </a:cubicBezTo>
                <a:cubicBezTo>
                  <a:pt x="924560" y="12337"/>
                  <a:pt x="930891" y="23857"/>
                  <a:pt x="936171" y="32658"/>
                </a:cubicBezTo>
                <a:cubicBezTo>
                  <a:pt x="950811" y="57059"/>
                  <a:pt x="938488" y="73295"/>
                  <a:pt x="968829" y="87086"/>
                </a:cubicBezTo>
                <a:cubicBezTo>
                  <a:pt x="1000167" y="101330"/>
                  <a:pt x="1034143" y="108857"/>
                  <a:pt x="1066800" y="119743"/>
                </a:cubicBezTo>
                <a:cubicBezTo>
                  <a:pt x="1168400" y="116115"/>
                  <a:pt x="1270133" y="115200"/>
                  <a:pt x="1371600" y="108858"/>
                </a:cubicBezTo>
                <a:cubicBezTo>
                  <a:pt x="1391849" y="107592"/>
                  <a:pt x="1470832" y="79408"/>
                  <a:pt x="1480457" y="76200"/>
                </a:cubicBezTo>
                <a:lnTo>
                  <a:pt x="1513114" y="65315"/>
                </a:lnTo>
                <a:cubicBezTo>
                  <a:pt x="1531257" y="68943"/>
                  <a:pt x="1549481" y="72186"/>
                  <a:pt x="1567543" y="76200"/>
                </a:cubicBezTo>
                <a:cubicBezTo>
                  <a:pt x="1582148" y="79445"/>
                  <a:pt x="1596140" y="86407"/>
                  <a:pt x="1611086" y="87086"/>
                </a:cubicBezTo>
                <a:cubicBezTo>
                  <a:pt x="1676333" y="90052"/>
                  <a:pt x="1741715" y="87086"/>
                  <a:pt x="1807029" y="870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0" name="Oval 12"/>
          <p:cNvSpPr>
            <a:spLocks noChangeArrowheads="1"/>
          </p:cNvSpPr>
          <p:nvPr/>
        </p:nvSpPr>
        <p:spPr bwMode="auto">
          <a:xfrm>
            <a:off x="6705600" y="36576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6091" name="Oval 13"/>
          <p:cNvSpPr>
            <a:spLocks noChangeArrowheads="1"/>
          </p:cNvSpPr>
          <p:nvPr/>
        </p:nvSpPr>
        <p:spPr bwMode="auto">
          <a:xfrm>
            <a:off x="6629400" y="3581400"/>
            <a:ext cx="533400" cy="533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2" name="Freeform 15"/>
          <p:cNvSpPr>
            <a:spLocks/>
          </p:cNvSpPr>
          <p:nvPr/>
        </p:nvSpPr>
        <p:spPr bwMode="auto">
          <a:xfrm>
            <a:off x="4837113" y="4329113"/>
            <a:ext cx="1806575" cy="153987"/>
          </a:xfrm>
          <a:custGeom>
            <a:avLst/>
            <a:gdLst>
              <a:gd name="T0" fmla="*/ 0 w 1807029"/>
              <a:gd name="T1" fmla="*/ 76577 h 153928"/>
              <a:gd name="T2" fmla="*/ 32553 w 1807029"/>
              <a:gd name="T3" fmla="*/ 54702 h 153928"/>
              <a:gd name="T4" fmla="*/ 97646 w 1807029"/>
              <a:gd name="T5" fmla="*/ 32827 h 153928"/>
              <a:gd name="T6" fmla="*/ 249552 w 1807029"/>
              <a:gd name="T7" fmla="*/ 43764 h 153928"/>
              <a:gd name="T8" fmla="*/ 292952 w 1807029"/>
              <a:gd name="T9" fmla="*/ 76577 h 153928"/>
              <a:gd name="T10" fmla="*/ 390612 w 1807029"/>
              <a:gd name="T11" fmla="*/ 120341 h 153928"/>
              <a:gd name="T12" fmla="*/ 596764 w 1807029"/>
              <a:gd name="T13" fmla="*/ 109404 h 153928"/>
              <a:gd name="T14" fmla="*/ 629315 w 1807029"/>
              <a:gd name="T15" fmla="*/ 98466 h 153928"/>
              <a:gd name="T16" fmla="*/ 651011 w 1807029"/>
              <a:gd name="T17" fmla="*/ 76577 h 153928"/>
              <a:gd name="T18" fmla="*/ 705265 w 1807029"/>
              <a:gd name="T19" fmla="*/ 0 h 153928"/>
              <a:gd name="T20" fmla="*/ 911418 w 1807029"/>
              <a:gd name="T21" fmla="*/ 10938 h 153928"/>
              <a:gd name="T22" fmla="*/ 933116 w 1807029"/>
              <a:gd name="T23" fmla="*/ 32827 h 153928"/>
              <a:gd name="T24" fmla="*/ 965670 w 1807029"/>
              <a:gd name="T25" fmla="*/ 87518 h 153928"/>
              <a:gd name="T26" fmla="*/ 1063324 w 1807029"/>
              <a:gd name="T27" fmla="*/ 120341 h 153928"/>
              <a:gd name="T28" fmla="*/ 1367129 w 1807029"/>
              <a:gd name="T29" fmla="*/ 109404 h 153928"/>
              <a:gd name="T30" fmla="*/ 1475630 w 1807029"/>
              <a:gd name="T31" fmla="*/ 76577 h 153928"/>
              <a:gd name="T32" fmla="*/ 1508180 w 1807029"/>
              <a:gd name="T33" fmla="*/ 65640 h 153928"/>
              <a:gd name="T34" fmla="*/ 1562431 w 1807029"/>
              <a:gd name="T35" fmla="*/ 76577 h 153928"/>
              <a:gd name="T36" fmla="*/ 1605832 w 1807029"/>
              <a:gd name="T37" fmla="*/ 87518 h 153928"/>
              <a:gd name="T38" fmla="*/ 1801135 w 1807029"/>
              <a:gd name="T39" fmla="*/ 87518 h 1539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07029"/>
              <a:gd name="T61" fmla="*/ 0 h 153928"/>
              <a:gd name="T62" fmla="*/ 1807029 w 1807029"/>
              <a:gd name="T63" fmla="*/ 153928 h 1539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07029" h="153928">
                <a:moveTo>
                  <a:pt x="0" y="76200"/>
                </a:moveTo>
                <a:cubicBezTo>
                  <a:pt x="10886" y="68943"/>
                  <a:pt x="20702" y="59742"/>
                  <a:pt x="32657" y="54429"/>
                </a:cubicBezTo>
                <a:cubicBezTo>
                  <a:pt x="53628" y="45109"/>
                  <a:pt x="97971" y="32658"/>
                  <a:pt x="97971" y="32658"/>
                </a:cubicBezTo>
                <a:cubicBezTo>
                  <a:pt x="148771" y="36286"/>
                  <a:pt x="200654" y="32495"/>
                  <a:pt x="250371" y="43543"/>
                </a:cubicBezTo>
                <a:cubicBezTo>
                  <a:pt x="268082" y="47479"/>
                  <a:pt x="277687" y="68086"/>
                  <a:pt x="293914" y="76200"/>
                </a:cubicBezTo>
                <a:cubicBezTo>
                  <a:pt x="449369" y="153928"/>
                  <a:pt x="295823" y="55702"/>
                  <a:pt x="391886" y="119743"/>
                </a:cubicBezTo>
                <a:cubicBezTo>
                  <a:pt x="460829" y="116115"/>
                  <a:pt x="529959" y="115108"/>
                  <a:pt x="598714" y="108858"/>
                </a:cubicBezTo>
                <a:cubicBezTo>
                  <a:pt x="610141" y="107819"/>
                  <a:pt x="621532" y="103876"/>
                  <a:pt x="631371" y="97972"/>
                </a:cubicBezTo>
                <a:cubicBezTo>
                  <a:pt x="640172" y="92691"/>
                  <a:pt x="645886" y="83457"/>
                  <a:pt x="653143" y="76200"/>
                </a:cubicBezTo>
                <a:cubicBezTo>
                  <a:pt x="678543" y="0"/>
                  <a:pt x="653143" y="18143"/>
                  <a:pt x="707571" y="0"/>
                </a:cubicBezTo>
                <a:cubicBezTo>
                  <a:pt x="776514" y="3629"/>
                  <a:pt x="846055" y="1122"/>
                  <a:pt x="914400" y="10886"/>
                </a:cubicBezTo>
                <a:cubicBezTo>
                  <a:pt x="924560" y="12337"/>
                  <a:pt x="930891" y="23857"/>
                  <a:pt x="936171" y="32658"/>
                </a:cubicBezTo>
                <a:cubicBezTo>
                  <a:pt x="950811" y="57059"/>
                  <a:pt x="938488" y="73295"/>
                  <a:pt x="968829" y="87086"/>
                </a:cubicBezTo>
                <a:cubicBezTo>
                  <a:pt x="1000167" y="101330"/>
                  <a:pt x="1034143" y="108857"/>
                  <a:pt x="1066800" y="119743"/>
                </a:cubicBezTo>
                <a:cubicBezTo>
                  <a:pt x="1168400" y="116115"/>
                  <a:pt x="1270133" y="115200"/>
                  <a:pt x="1371600" y="108858"/>
                </a:cubicBezTo>
                <a:cubicBezTo>
                  <a:pt x="1391849" y="107592"/>
                  <a:pt x="1470832" y="79408"/>
                  <a:pt x="1480457" y="76200"/>
                </a:cubicBezTo>
                <a:lnTo>
                  <a:pt x="1513114" y="65315"/>
                </a:lnTo>
                <a:cubicBezTo>
                  <a:pt x="1531257" y="68943"/>
                  <a:pt x="1549481" y="72186"/>
                  <a:pt x="1567543" y="76200"/>
                </a:cubicBezTo>
                <a:cubicBezTo>
                  <a:pt x="1582148" y="79445"/>
                  <a:pt x="1596140" y="86407"/>
                  <a:pt x="1611086" y="87086"/>
                </a:cubicBezTo>
                <a:cubicBezTo>
                  <a:pt x="1676333" y="90052"/>
                  <a:pt x="1741715" y="87086"/>
                  <a:pt x="1807029" y="870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3" name="Oval 16"/>
          <p:cNvSpPr>
            <a:spLocks noChangeArrowheads="1"/>
          </p:cNvSpPr>
          <p:nvPr/>
        </p:nvSpPr>
        <p:spPr bwMode="auto">
          <a:xfrm>
            <a:off x="6742113" y="4230688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6094" name="Oval 17"/>
          <p:cNvSpPr>
            <a:spLocks noChangeArrowheads="1"/>
          </p:cNvSpPr>
          <p:nvPr/>
        </p:nvSpPr>
        <p:spPr bwMode="auto">
          <a:xfrm>
            <a:off x="6665913" y="4154488"/>
            <a:ext cx="533400" cy="533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5" name="TextBox 18"/>
          <p:cNvSpPr txBox="1">
            <a:spLocks noChangeArrowheads="1"/>
          </p:cNvSpPr>
          <p:nvPr/>
        </p:nvSpPr>
        <p:spPr bwMode="auto">
          <a:xfrm>
            <a:off x="5562600" y="388620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46096" name="Oval 19"/>
          <p:cNvSpPr>
            <a:spLocks noChangeArrowheads="1"/>
          </p:cNvSpPr>
          <p:nvPr/>
        </p:nvSpPr>
        <p:spPr bwMode="auto">
          <a:xfrm>
            <a:off x="4459288" y="54102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p</a:t>
            </a:r>
          </a:p>
        </p:txBody>
      </p:sp>
      <p:sp>
        <p:nvSpPr>
          <p:cNvPr id="46097" name="Oval 20"/>
          <p:cNvSpPr>
            <a:spLocks noChangeArrowheads="1"/>
          </p:cNvSpPr>
          <p:nvPr/>
        </p:nvSpPr>
        <p:spPr bwMode="auto">
          <a:xfrm>
            <a:off x="4459288" y="60198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q</a:t>
            </a:r>
          </a:p>
        </p:txBody>
      </p:sp>
      <p:sp>
        <p:nvSpPr>
          <p:cNvPr id="46098" name="Freeform 21"/>
          <p:cNvSpPr>
            <a:spLocks/>
          </p:cNvSpPr>
          <p:nvPr/>
        </p:nvSpPr>
        <p:spPr bwMode="auto">
          <a:xfrm>
            <a:off x="4840288" y="5508625"/>
            <a:ext cx="1806575" cy="153988"/>
          </a:xfrm>
          <a:custGeom>
            <a:avLst/>
            <a:gdLst>
              <a:gd name="T0" fmla="*/ 0 w 1807029"/>
              <a:gd name="T1" fmla="*/ 76590 h 153928"/>
              <a:gd name="T2" fmla="*/ 32553 w 1807029"/>
              <a:gd name="T3" fmla="*/ 54702 h 153928"/>
              <a:gd name="T4" fmla="*/ 97646 w 1807029"/>
              <a:gd name="T5" fmla="*/ 32827 h 153928"/>
              <a:gd name="T6" fmla="*/ 249552 w 1807029"/>
              <a:gd name="T7" fmla="*/ 43764 h 153928"/>
              <a:gd name="T8" fmla="*/ 292952 w 1807029"/>
              <a:gd name="T9" fmla="*/ 76590 h 153928"/>
              <a:gd name="T10" fmla="*/ 390612 w 1807029"/>
              <a:gd name="T11" fmla="*/ 120354 h 153928"/>
              <a:gd name="T12" fmla="*/ 596764 w 1807029"/>
              <a:gd name="T13" fmla="*/ 109412 h 153928"/>
              <a:gd name="T14" fmla="*/ 629315 w 1807029"/>
              <a:gd name="T15" fmla="*/ 98466 h 153928"/>
              <a:gd name="T16" fmla="*/ 651011 w 1807029"/>
              <a:gd name="T17" fmla="*/ 76590 h 153928"/>
              <a:gd name="T18" fmla="*/ 705265 w 1807029"/>
              <a:gd name="T19" fmla="*/ 0 h 153928"/>
              <a:gd name="T20" fmla="*/ 911418 w 1807029"/>
              <a:gd name="T21" fmla="*/ 10938 h 153928"/>
              <a:gd name="T22" fmla="*/ 933116 w 1807029"/>
              <a:gd name="T23" fmla="*/ 32827 h 153928"/>
              <a:gd name="T24" fmla="*/ 965670 w 1807029"/>
              <a:gd name="T25" fmla="*/ 87528 h 153928"/>
              <a:gd name="T26" fmla="*/ 1063324 w 1807029"/>
              <a:gd name="T27" fmla="*/ 120354 h 153928"/>
              <a:gd name="T28" fmla="*/ 1367129 w 1807029"/>
              <a:gd name="T29" fmla="*/ 109412 h 153928"/>
              <a:gd name="T30" fmla="*/ 1475630 w 1807029"/>
              <a:gd name="T31" fmla="*/ 76590 h 153928"/>
              <a:gd name="T32" fmla="*/ 1508180 w 1807029"/>
              <a:gd name="T33" fmla="*/ 65647 h 153928"/>
              <a:gd name="T34" fmla="*/ 1562431 w 1807029"/>
              <a:gd name="T35" fmla="*/ 76590 h 153928"/>
              <a:gd name="T36" fmla="*/ 1605832 w 1807029"/>
              <a:gd name="T37" fmla="*/ 87528 h 153928"/>
              <a:gd name="T38" fmla="*/ 1801135 w 1807029"/>
              <a:gd name="T39" fmla="*/ 87528 h 1539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07029"/>
              <a:gd name="T61" fmla="*/ 0 h 153928"/>
              <a:gd name="T62" fmla="*/ 1807029 w 1807029"/>
              <a:gd name="T63" fmla="*/ 153928 h 1539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07029" h="153928">
                <a:moveTo>
                  <a:pt x="0" y="76200"/>
                </a:moveTo>
                <a:cubicBezTo>
                  <a:pt x="10886" y="68943"/>
                  <a:pt x="20702" y="59742"/>
                  <a:pt x="32657" y="54429"/>
                </a:cubicBezTo>
                <a:cubicBezTo>
                  <a:pt x="53628" y="45109"/>
                  <a:pt x="97971" y="32658"/>
                  <a:pt x="97971" y="32658"/>
                </a:cubicBezTo>
                <a:cubicBezTo>
                  <a:pt x="148771" y="36286"/>
                  <a:pt x="200654" y="32495"/>
                  <a:pt x="250371" y="43543"/>
                </a:cubicBezTo>
                <a:cubicBezTo>
                  <a:pt x="268082" y="47479"/>
                  <a:pt x="277687" y="68086"/>
                  <a:pt x="293914" y="76200"/>
                </a:cubicBezTo>
                <a:cubicBezTo>
                  <a:pt x="449369" y="153928"/>
                  <a:pt x="295823" y="55702"/>
                  <a:pt x="391886" y="119743"/>
                </a:cubicBezTo>
                <a:cubicBezTo>
                  <a:pt x="460829" y="116115"/>
                  <a:pt x="529959" y="115108"/>
                  <a:pt x="598714" y="108858"/>
                </a:cubicBezTo>
                <a:cubicBezTo>
                  <a:pt x="610141" y="107819"/>
                  <a:pt x="621532" y="103876"/>
                  <a:pt x="631371" y="97972"/>
                </a:cubicBezTo>
                <a:cubicBezTo>
                  <a:pt x="640172" y="92691"/>
                  <a:pt x="645886" y="83457"/>
                  <a:pt x="653143" y="76200"/>
                </a:cubicBezTo>
                <a:cubicBezTo>
                  <a:pt x="678543" y="0"/>
                  <a:pt x="653143" y="18143"/>
                  <a:pt x="707571" y="0"/>
                </a:cubicBezTo>
                <a:cubicBezTo>
                  <a:pt x="776514" y="3629"/>
                  <a:pt x="846055" y="1122"/>
                  <a:pt x="914400" y="10886"/>
                </a:cubicBezTo>
                <a:cubicBezTo>
                  <a:pt x="924560" y="12337"/>
                  <a:pt x="930891" y="23857"/>
                  <a:pt x="936171" y="32658"/>
                </a:cubicBezTo>
                <a:cubicBezTo>
                  <a:pt x="950811" y="57059"/>
                  <a:pt x="938488" y="73295"/>
                  <a:pt x="968829" y="87086"/>
                </a:cubicBezTo>
                <a:cubicBezTo>
                  <a:pt x="1000167" y="101330"/>
                  <a:pt x="1034143" y="108857"/>
                  <a:pt x="1066800" y="119743"/>
                </a:cubicBezTo>
                <a:cubicBezTo>
                  <a:pt x="1168400" y="116115"/>
                  <a:pt x="1270133" y="115200"/>
                  <a:pt x="1371600" y="108858"/>
                </a:cubicBezTo>
                <a:cubicBezTo>
                  <a:pt x="1391849" y="107592"/>
                  <a:pt x="1470832" y="79408"/>
                  <a:pt x="1480457" y="76200"/>
                </a:cubicBezTo>
                <a:lnTo>
                  <a:pt x="1513114" y="65315"/>
                </a:lnTo>
                <a:cubicBezTo>
                  <a:pt x="1531257" y="68943"/>
                  <a:pt x="1549481" y="72186"/>
                  <a:pt x="1567543" y="76200"/>
                </a:cubicBezTo>
                <a:cubicBezTo>
                  <a:pt x="1582148" y="79445"/>
                  <a:pt x="1596140" y="86407"/>
                  <a:pt x="1611086" y="87086"/>
                </a:cubicBezTo>
                <a:cubicBezTo>
                  <a:pt x="1676333" y="90052"/>
                  <a:pt x="1741715" y="87086"/>
                  <a:pt x="1807029" y="870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9" name="Oval 22"/>
          <p:cNvSpPr>
            <a:spLocks noChangeArrowheads="1"/>
          </p:cNvSpPr>
          <p:nvPr/>
        </p:nvSpPr>
        <p:spPr bwMode="auto">
          <a:xfrm>
            <a:off x="6705600" y="5410200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6100" name="Freeform 24"/>
          <p:cNvSpPr>
            <a:spLocks/>
          </p:cNvSpPr>
          <p:nvPr/>
        </p:nvSpPr>
        <p:spPr bwMode="auto">
          <a:xfrm>
            <a:off x="4876800" y="6081713"/>
            <a:ext cx="1806575" cy="153987"/>
          </a:xfrm>
          <a:custGeom>
            <a:avLst/>
            <a:gdLst>
              <a:gd name="T0" fmla="*/ 0 w 1807029"/>
              <a:gd name="T1" fmla="*/ 76577 h 153928"/>
              <a:gd name="T2" fmla="*/ 32553 w 1807029"/>
              <a:gd name="T3" fmla="*/ 54702 h 153928"/>
              <a:gd name="T4" fmla="*/ 97646 w 1807029"/>
              <a:gd name="T5" fmla="*/ 32827 h 153928"/>
              <a:gd name="T6" fmla="*/ 249552 w 1807029"/>
              <a:gd name="T7" fmla="*/ 43764 h 153928"/>
              <a:gd name="T8" fmla="*/ 292952 w 1807029"/>
              <a:gd name="T9" fmla="*/ 76577 h 153928"/>
              <a:gd name="T10" fmla="*/ 390612 w 1807029"/>
              <a:gd name="T11" fmla="*/ 120341 h 153928"/>
              <a:gd name="T12" fmla="*/ 596764 w 1807029"/>
              <a:gd name="T13" fmla="*/ 109404 h 153928"/>
              <a:gd name="T14" fmla="*/ 629315 w 1807029"/>
              <a:gd name="T15" fmla="*/ 98466 h 153928"/>
              <a:gd name="T16" fmla="*/ 651011 w 1807029"/>
              <a:gd name="T17" fmla="*/ 76577 h 153928"/>
              <a:gd name="T18" fmla="*/ 705265 w 1807029"/>
              <a:gd name="T19" fmla="*/ 0 h 153928"/>
              <a:gd name="T20" fmla="*/ 911418 w 1807029"/>
              <a:gd name="T21" fmla="*/ 10938 h 153928"/>
              <a:gd name="T22" fmla="*/ 933116 w 1807029"/>
              <a:gd name="T23" fmla="*/ 32827 h 153928"/>
              <a:gd name="T24" fmla="*/ 965670 w 1807029"/>
              <a:gd name="T25" fmla="*/ 87518 h 153928"/>
              <a:gd name="T26" fmla="*/ 1063324 w 1807029"/>
              <a:gd name="T27" fmla="*/ 120341 h 153928"/>
              <a:gd name="T28" fmla="*/ 1367129 w 1807029"/>
              <a:gd name="T29" fmla="*/ 109404 h 153928"/>
              <a:gd name="T30" fmla="*/ 1475630 w 1807029"/>
              <a:gd name="T31" fmla="*/ 76577 h 153928"/>
              <a:gd name="T32" fmla="*/ 1508180 w 1807029"/>
              <a:gd name="T33" fmla="*/ 65640 h 153928"/>
              <a:gd name="T34" fmla="*/ 1562431 w 1807029"/>
              <a:gd name="T35" fmla="*/ 76577 h 153928"/>
              <a:gd name="T36" fmla="*/ 1605832 w 1807029"/>
              <a:gd name="T37" fmla="*/ 87518 h 153928"/>
              <a:gd name="T38" fmla="*/ 1801135 w 1807029"/>
              <a:gd name="T39" fmla="*/ 87518 h 1539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807029"/>
              <a:gd name="T61" fmla="*/ 0 h 153928"/>
              <a:gd name="T62" fmla="*/ 1807029 w 1807029"/>
              <a:gd name="T63" fmla="*/ 153928 h 1539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807029" h="153928">
                <a:moveTo>
                  <a:pt x="0" y="76200"/>
                </a:moveTo>
                <a:cubicBezTo>
                  <a:pt x="10886" y="68943"/>
                  <a:pt x="20702" y="59742"/>
                  <a:pt x="32657" y="54429"/>
                </a:cubicBezTo>
                <a:cubicBezTo>
                  <a:pt x="53628" y="45109"/>
                  <a:pt x="97971" y="32658"/>
                  <a:pt x="97971" y="32658"/>
                </a:cubicBezTo>
                <a:cubicBezTo>
                  <a:pt x="148771" y="36286"/>
                  <a:pt x="200654" y="32495"/>
                  <a:pt x="250371" y="43543"/>
                </a:cubicBezTo>
                <a:cubicBezTo>
                  <a:pt x="268082" y="47479"/>
                  <a:pt x="277687" y="68086"/>
                  <a:pt x="293914" y="76200"/>
                </a:cubicBezTo>
                <a:cubicBezTo>
                  <a:pt x="449369" y="153928"/>
                  <a:pt x="295823" y="55702"/>
                  <a:pt x="391886" y="119743"/>
                </a:cubicBezTo>
                <a:cubicBezTo>
                  <a:pt x="460829" y="116115"/>
                  <a:pt x="529959" y="115108"/>
                  <a:pt x="598714" y="108858"/>
                </a:cubicBezTo>
                <a:cubicBezTo>
                  <a:pt x="610141" y="107819"/>
                  <a:pt x="621532" y="103876"/>
                  <a:pt x="631371" y="97972"/>
                </a:cubicBezTo>
                <a:cubicBezTo>
                  <a:pt x="640172" y="92691"/>
                  <a:pt x="645886" y="83457"/>
                  <a:pt x="653143" y="76200"/>
                </a:cubicBezTo>
                <a:cubicBezTo>
                  <a:pt x="678543" y="0"/>
                  <a:pt x="653143" y="18143"/>
                  <a:pt x="707571" y="0"/>
                </a:cubicBezTo>
                <a:cubicBezTo>
                  <a:pt x="776514" y="3629"/>
                  <a:pt x="846055" y="1122"/>
                  <a:pt x="914400" y="10886"/>
                </a:cubicBezTo>
                <a:cubicBezTo>
                  <a:pt x="924560" y="12337"/>
                  <a:pt x="930891" y="23857"/>
                  <a:pt x="936171" y="32658"/>
                </a:cubicBezTo>
                <a:cubicBezTo>
                  <a:pt x="950811" y="57059"/>
                  <a:pt x="938488" y="73295"/>
                  <a:pt x="968829" y="87086"/>
                </a:cubicBezTo>
                <a:cubicBezTo>
                  <a:pt x="1000167" y="101330"/>
                  <a:pt x="1034143" y="108857"/>
                  <a:pt x="1066800" y="119743"/>
                </a:cubicBezTo>
                <a:cubicBezTo>
                  <a:pt x="1168400" y="116115"/>
                  <a:pt x="1270133" y="115200"/>
                  <a:pt x="1371600" y="108858"/>
                </a:cubicBezTo>
                <a:cubicBezTo>
                  <a:pt x="1391849" y="107592"/>
                  <a:pt x="1470832" y="79408"/>
                  <a:pt x="1480457" y="76200"/>
                </a:cubicBezTo>
                <a:lnTo>
                  <a:pt x="1513114" y="65315"/>
                </a:lnTo>
                <a:cubicBezTo>
                  <a:pt x="1531257" y="68943"/>
                  <a:pt x="1549481" y="72186"/>
                  <a:pt x="1567543" y="76200"/>
                </a:cubicBezTo>
                <a:cubicBezTo>
                  <a:pt x="1582148" y="79445"/>
                  <a:pt x="1596140" y="86407"/>
                  <a:pt x="1611086" y="87086"/>
                </a:cubicBezTo>
                <a:cubicBezTo>
                  <a:pt x="1676333" y="90052"/>
                  <a:pt x="1741715" y="87086"/>
                  <a:pt x="1807029" y="87086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01" name="Oval 25"/>
          <p:cNvSpPr>
            <a:spLocks noChangeArrowheads="1"/>
          </p:cNvSpPr>
          <p:nvPr/>
        </p:nvSpPr>
        <p:spPr bwMode="auto">
          <a:xfrm>
            <a:off x="6705600" y="5983288"/>
            <a:ext cx="381000" cy="3810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/>
          </a:p>
        </p:txBody>
      </p:sp>
      <p:sp>
        <p:nvSpPr>
          <p:cNvPr id="46102" name="TextBox 27"/>
          <p:cNvSpPr txBox="1">
            <a:spLocks noChangeArrowheads="1"/>
          </p:cNvSpPr>
          <p:nvPr/>
        </p:nvSpPr>
        <p:spPr bwMode="auto">
          <a:xfrm>
            <a:off x="5562600" y="5619750"/>
            <a:ext cx="369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</a:t>
            </a:r>
          </a:p>
        </p:txBody>
      </p:sp>
      <p:sp>
        <p:nvSpPr>
          <p:cNvPr id="46103" name="TextBox 22"/>
          <p:cNvSpPr txBox="1">
            <a:spLocks noChangeArrowheads="1"/>
          </p:cNvSpPr>
          <p:nvPr/>
        </p:nvSpPr>
        <p:spPr bwMode="auto">
          <a:xfrm>
            <a:off x="2057400" y="6172200"/>
            <a:ext cx="9636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Wingdings" pitchFamily="28" charset="2"/>
              </a:rPr>
              <a:t> </a:t>
            </a:r>
            <a:r>
              <a:rPr lang="en-US"/>
              <a:t>p</a:t>
            </a:r>
            <a:r>
              <a:rPr lang="en-US">
                <a:cs typeface="Arial" charset="0"/>
              </a:rPr>
              <a:t>≡</a:t>
            </a:r>
            <a:r>
              <a:rPr lang="en-US"/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2A802B-44DF-49C5-9C6C-B38F536C84E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Computing equivalent states in a DFA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47109" name="Line 6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Oval 7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47111" name="Line 8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Oval 9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47113" name="Line 10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Oval 11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Oval 12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47116" name="Line 13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Oval 14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47118" name="Oval 15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47119" name="Line 16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Oval 17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47121" name="Line 18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Oval 20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47123" name="Line 21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Line 22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23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24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25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Freeform 26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Freeform 27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Freeform 28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1" name="Freeform 29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Freeform 31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3" name="Text Box 32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34" name="Text Box 33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35" name="Text Box 34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36" name="Text Box 35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37" name="Text Box 37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38" name="Text Box 38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39" name="Text Box 39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40" name="Line 40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41" name="Text Box 41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42" name="Text Box 42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3" name="Text Box 43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4" name="Text Box 44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5" name="Text Box 45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6" name="Text Box 46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7" name="Text Box 47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8" name="Text Box 48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7149" name="Text Box 49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7150" name="Text Box 50"/>
          <p:cNvSpPr txBox="1">
            <a:spLocks noChangeArrowheads="1"/>
          </p:cNvSpPr>
          <p:nvPr/>
        </p:nvSpPr>
        <p:spPr bwMode="auto">
          <a:xfrm>
            <a:off x="3856038" y="1219200"/>
            <a:ext cx="2697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Table Filling Algorithm</a:t>
            </a:r>
          </a:p>
        </p:txBody>
      </p:sp>
      <p:sp>
        <p:nvSpPr>
          <p:cNvPr id="47151" name="Rectangle 51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39123" name="Group 531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9126" name="Text Box 534"/>
          <p:cNvSpPr txBox="1">
            <a:spLocks noChangeArrowheads="1"/>
          </p:cNvSpPr>
          <p:nvPr/>
        </p:nvSpPr>
        <p:spPr bwMode="auto">
          <a:xfrm>
            <a:off x="228600" y="4419600"/>
            <a:ext cx="6923088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en-US" sz="1400" u="sng"/>
              <a:t>Pass #0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Mark  accepting states ≠ non-accepting states  </a:t>
            </a:r>
          </a:p>
          <a:p>
            <a:pPr marL="457200" indent="-457200">
              <a:buFont typeface="Arial" charset="0"/>
              <a:buNone/>
            </a:pPr>
            <a:r>
              <a:rPr lang="en-US" sz="1400" u="sng"/>
              <a:t>Pass #1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Compare every pair of states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Distinguish by one symbol transition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Mark = or ≠ or blank(tbd)</a:t>
            </a:r>
          </a:p>
          <a:p>
            <a:pPr marL="457200" indent="-457200">
              <a:buFont typeface="Arial" charset="0"/>
              <a:buNone/>
            </a:pPr>
            <a:r>
              <a:rPr lang="en-US" sz="1400" u="sng"/>
              <a:t>Pass #2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Compare every pair of states</a:t>
            </a:r>
          </a:p>
          <a:p>
            <a:pPr marL="914400" lvl="1" indent="-457200">
              <a:buFont typeface="Arial" charset="0"/>
              <a:buAutoNum type="arabicPeriod"/>
            </a:pPr>
            <a:r>
              <a:rPr lang="en-US" sz="1400"/>
              <a:t>Distinguish by up to two symbol transitions (until different or same or tbd) </a:t>
            </a:r>
          </a:p>
          <a:p>
            <a:pPr marL="457200" indent="-457200">
              <a:buFont typeface="Arial" charset="0"/>
              <a:buNone/>
            </a:pPr>
            <a:r>
              <a:rPr lang="en-US" sz="1400"/>
              <a:t>…. </a:t>
            </a:r>
          </a:p>
          <a:p>
            <a:pPr marL="457200" indent="-457200">
              <a:buFont typeface="Arial" charset="0"/>
              <a:buNone/>
            </a:pPr>
            <a:r>
              <a:rPr lang="en-US" sz="1400"/>
              <a:t>(keep repeating until table complete)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1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BCF54E-F649-4945-B35C-3BEC818CB3C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48132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48133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48135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48140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48142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48143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48145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48147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58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59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0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1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2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3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4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5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66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67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68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69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70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71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72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8173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8174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85743" name="Group 4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CDFE76-23B1-4620-9256-46B01D981A0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49156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49157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49159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49164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49166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49167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49169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7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9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82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3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4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5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6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7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88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9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90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1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2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3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4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5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6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49197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49198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50025" name="Group 169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9299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6148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endParaRPr lang="en-US" sz="1400"/>
          </a:p>
          <a:p>
            <a:pPr marL="457200" indent="-457200">
              <a:buFont typeface="Arial" charset="0"/>
              <a:buAutoNum type="arabicPeriod"/>
            </a:pPr>
            <a:endParaRPr lang="en-US" sz="1400"/>
          </a:p>
        </p:txBody>
      </p:sp>
      <p:sp>
        <p:nvSpPr>
          <p:cNvPr id="49300" name="Line 166"/>
          <p:cNvSpPr>
            <a:spLocks noChangeShapeType="1"/>
          </p:cNvSpPr>
          <p:nvPr/>
        </p:nvSpPr>
        <p:spPr bwMode="auto">
          <a:xfrm flipV="1">
            <a:off x="7162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301" name="Line 167"/>
          <p:cNvSpPr>
            <a:spLocks noChangeShapeType="1"/>
          </p:cNvSpPr>
          <p:nvPr/>
        </p:nvSpPr>
        <p:spPr bwMode="auto">
          <a:xfrm flipV="1">
            <a:off x="4648200" y="3733800"/>
            <a:ext cx="457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4DFCE5-34E6-48C2-BB3C-E65D6ADC4A3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Table Filling Algorithm - step by step</a:t>
            </a:r>
          </a:p>
        </p:txBody>
      </p:sp>
      <p:sp>
        <p:nvSpPr>
          <p:cNvPr id="50180" name="Oval 3"/>
          <p:cNvSpPr>
            <a:spLocks noChangeArrowheads="1"/>
          </p:cNvSpPr>
          <p:nvPr/>
        </p:nvSpPr>
        <p:spPr bwMode="auto">
          <a:xfrm>
            <a:off x="1295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A</a:t>
            </a:r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914400" y="2971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Oval 5"/>
          <p:cNvSpPr>
            <a:spLocks noChangeArrowheads="1"/>
          </p:cNvSpPr>
          <p:nvPr/>
        </p:nvSpPr>
        <p:spPr bwMode="auto">
          <a:xfrm>
            <a:off x="2057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C</a:t>
            </a:r>
          </a:p>
        </p:txBody>
      </p:sp>
      <p:sp>
        <p:nvSpPr>
          <p:cNvPr id="50183" name="Line 6"/>
          <p:cNvSpPr>
            <a:spLocks noChangeShapeType="1"/>
          </p:cNvSpPr>
          <p:nvPr/>
        </p:nvSpPr>
        <p:spPr bwMode="auto">
          <a:xfrm>
            <a:off x="1600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Oval 7"/>
          <p:cNvSpPr>
            <a:spLocks noChangeArrowheads="1"/>
          </p:cNvSpPr>
          <p:nvPr/>
        </p:nvSpPr>
        <p:spPr bwMode="auto">
          <a:xfrm>
            <a:off x="28956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E</a:t>
            </a:r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>
            <a:off x="23622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Oval 9"/>
          <p:cNvSpPr>
            <a:spLocks noChangeArrowheads="1"/>
          </p:cNvSpPr>
          <p:nvPr/>
        </p:nvSpPr>
        <p:spPr bwMode="auto">
          <a:xfrm>
            <a:off x="2819400" y="2743200"/>
            <a:ext cx="457200" cy="457200"/>
          </a:xfrm>
          <a:prstGeom prst="ellipse">
            <a:avLst/>
          </a:prstGeom>
          <a:solidFill>
            <a:schemeClr val="accent1">
              <a:alpha val="117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Oval 10"/>
          <p:cNvSpPr>
            <a:spLocks noChangeArrowheads="1"/>
          </p:cNvSpPr>
          <p:nvPr/>
        </p:nvSpPr>
        <p:spPr bwMode="auto">
          <a:xfrm>
            <a:off x="3733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G</a:t>
            </a:r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 flipH="1">
            <a:off x="3276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Oval 12"/>
          <p:cNvSpPr>
            <a:spLocks noChangeArrowheads="1"/>
          </p:cNvSpPr>
          <p:nvPr/>
        </p:nvSpPr>
        <p:spPr bwMode="auto">
          <a:xfrm>
            <a:off x="1295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B</a:t>
            </a:r>
          </a:p>
        </p:txBody>
      </p:sp>
      <p:sp>
        <p:nvSpPr>
          <p:cNvPr id="50190" name="Oval 13"/>
          <p:cNvSpPr>
            <a:spLocks noChangeArrowheads="1"/>
          </p:cNvSpPr>
          <p:nvPr/>
        </p:nvSpPr>
        <p:spPr bwMode="auto">
          <a:xfrm>
            <a:off x="2057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D</a:t>
            </a:r>
          </a:p>
        </p:txBody>
      </p:sp>
      <p:sp>
        <p:nvSpPr>
          <p:cNvPr id="50191" name="Line 14"/>
          <p:cNvSpPr>
            <a:spLocks noChangeShapeType="1"/>
          </p:cNvSpPr>
          <p:nvPr/>
        </p:nvSpPr>
        <p:spPr bwMode="auto">
          <a:xfrm>
            <a:off x="16002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Oval 15"/>
          <p:cNvSpPr>
            <a:spLocks noChangeArrowheads="1"/>
          </p:cNvSpPr>
          <p:nvPr/>
        </p:nvSpPr>
        <p:spPr bwMode="auto">
          <a:xfrm>
            <a:off x="2895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F</a:t>
            </a:r>
          </a:p>
        </p:txBody>
      </p:sp>
      <p:sp>
        <p:nvSpPr>
          <p:cNvPr id="50193" name="Line 16"/>
          <p:cNvSpPr>
            <a:spLocks noChangeShapeType="1"/>
          </p:cNvSpPr>
          <p:nvPr/>
        </p:nvSpPr>
        <p:spPr bwMode="auto">
          <a:xfrm>
            <a:off x="23622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Oval 17"/>
          <p:cNvSpPr>
            <a:spLocks noChangeArrowheads="1"/>
          </p:cNvSpPr>
          <p:nvPr/>
        </p:nvSpPr>
        <p:spPr bwMode="auto">
          <a:xfrm>
            <a:off x="37338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H</a:t>
            </a:r>
          </a:p>
        </p:txBody>
      </p:sp>
      <p:sp>
        <p:nvSpPr>
          <p:cNvPr id="50195" name="Line 18"/>
          <p:cNvSpPr>
            <a:spLocks noChangeShapeType="1"/>
          </p:cNvSpPr>
          <p:nvPr/>
        </p:nvSpPr>
        <p:spPr bwMode="auto">
          <a:xfrm flipH="1">
            <a:off x="3200400" y="3810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Line 19"/>
          <p:cNvSpPr>
            <a:spLocks noChangeShapeType="1"/>
          </p:cNvSpPr>
          <p:nvPr/>
        </p:nvSpPr>
        <p:spPr bwMode="auto">
          <a:xfrm>
            <a:off x="1524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7" name="Line 20"/>
          <p:cNvSpPr>
            <a:spLocks noChangeShapeType="1"/>
          </p:cNvSpPr>
          <p:nvPr/>
        </p:nvSpPr>
        <p:spPr bwMode="auto">
          <a:xfrm flipV="1">
            <a:off x="2286000" y="31242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Line 21"/>
          <p:cNvSpPr>
            <a:spLocks noChangeShapeType="1"/>
          </p:cNvSpPr>
          <p:nvPr/>
        </p:nvSpPr>
        <p:spPr bwMode="auto">
          <a:xfrm>
            <a:off x="22860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9" name="Line 22"/>
          <p:cNvSpPr>
            <a:spLocks noChangeShapeType="1"/>
          </p:cNvSpPr>
          <p:nvPr/>
        </p:nvSpPr>
        <p:spPr bwMode="auto">
          <a:xfrm flipH="1">
            <a:off x="3124200" y="31242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0" name="Freeform 23"/>
          <p:cNvSpPr>
            <a:spLocks/>
          </p:cNvSpPr>
          <p:nvPr/>
        </p:nvSpPr>
        <p:spPr bwMode="auto">
          <a:xfrm>
            <a:off x="1524000" y="3962400"/>
            <a:ext cx="1447800" cy="304800"/>
          </a:xfrm>
          <a:custGeom>
            <a:avLst/>
            <a:gdLst>
              <a:gd name="T0" fmla="*/ 2147483647 w 912"/>
              <a:gd name="T1" fmla="*/ 0 h 192"/>
              <a:gd name="T2" fmla="*/ 2147483647 w 912"/>
              <a:gd name="T3" fmla="*/ 2147483647 h 192"/>
              <a:gd name="T4" fmla="*/ 0 w 912"/>
              <a:gd name="T5" fmla="*/ 0 h 192"/>
              <a:gd name="T6" fmla="*/ 0 60000 65536"/>
              <a:gd name="T7" fmla="*/ 0 60000 65536"/>
              <a:gd name="T8" fmla="*/ 0 60000 65536"/>
              <a:gd name="T9" fmla="*/ 0 w 912"/>
              <a:gd name="T10" fmla="*/ 0 h 192"/>
              <a:gd name="T11" fmla="*/ 912 w 91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92">
                <a:moveTo>
                  <a:pt x="912" y="0"/>
                </a:moveTo>
                <a:cubicBezTo>
                  <a:pt x="724" y="96"/>
                  <a:pt x="536" y="192"/>
                  <a:pt x="384" y="192"/>
                </a:cubicBezTo>
                <a:cubicBezTo>
                  <a:pt x="232" y="192"/>
                  <a:pt x="116" y="9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Freeform 24"/>
          <p:cNvSpPr>
            <a:spLocks/>
          </p:cNvSpPr>
          <p:nvPr/>
        </p:nvSpPr>
        <p:spPr bwMode="auto">
          <a:xfrm>
            <a:off x="1447800" y="3962400"/>
            <a:ext cx="2286000" cy="533400"/>
          </a:xfrm>
          <a:custGeom>
            <a:avLst/>
            <a:gdLst>
              <a:gd name="T0" fmla="*/ 0 w 1440"/>
              <a:gd name="T1" fmla="*/ 0 h 336"/>
              <a:gd name="T2" fmla="*/ 2147483647 w 1440"/>
              <a:gd name="T3" fmla="*/ 2147483647 h 336"/>
              <a:gd name="T4" fmla="*/ 2147483647 w 1440"/>
              <a:gd name="T5" fmla="*/ 0 h 336"/>
              <a:gd name="T6" fmla="*/ 0 60000 65536"/>
              <a:gd name="T7" fmla="*/ 0 60000 65536"/>
              <a:gd name="T8" fmla="*/ 0 60000 65536"/>
              <a:gd name="T9" fmla="*/ 0 w 1440"/>
              <a:gd name="T10" fmla="*/ 0 h 336"/>
              <a:gd name="T11" fmla="*/ 1440 w 1440"/>
              <a:gd name="T12" fmla="*/ 336 h 3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336">
                <a:moveTo>
                  <a:pt x="0" y="0"/>
                </a:moveTo>
                <a:cubicBezTo>
                  <a:pt x="192" y="168"/>
                  <a:pt x="384" y="336"/>
                  <a:pt x="624" y="336"/>
                </a:cubicBezTo>
                <a:cubicBezTo>
                  <a:pt x="864" y="336"/>
                  <a:pt x="1152" y="168"/>
                  <a:pt x="144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2" name="Freeform 25"/>
          <p:cNvSpPr>
            <a:spLocks/>
          </p:cNvSpPr>
          <p:nvPr/>
        </p:nvSpPr>
        <p:spPr bwMode="auto">
          <a:xfrm>
            <a:off x="3022600" y="3886200"/>
            <a:ext cx="190500" cy="241300"/>
          </a:xfrm>
          <a:custGeom>
            <a:avLst/>
            <a:gdLst>
              <a:gd name="T0" fmla="*/ 2147483647 w 120"/>
              <a:gd name="T1" fmla="*/ 0 h 152"/>
              <a:gd name="T2" fmla="*/ 2147483647 w 120"/>
              <a:gd name="T3" fmla="*/ 2147483647 h 152"/>
              <a:gd name="T4" fmla="*/ 2147483647 w 120"/>
              <a:gd name="T5" fmla="*/ 2147483647 h 152"/>
              <a:gd name="T6" fmla="*/ 2147483647 w 120"/>
              <a:gd name="T7" fmla="*/ 2147483647 h 152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152"/>
              <a:gd name="T14" fmla="*/ 120 w 120"/>
              <a:gd name="T15" fmla="*/ 152 h 1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152">
                <a:moveTo>
                  <a:pt x="64" y="0"/>
                </a:moveTo>
                <a:cubicBezTo>
                  <a:pt x="92" y="36"/>
                  <a:pt x="120" y="72"/>
                  <a:pt x="112" y="96"/>
                </a:cubicBezTo>
                <a:cubicBezTo>
                  <a:pt x="104" y="120"/>
                  <a:pt x="32" y="152"/>
                  <a:pt x="16" y="144"/>
                </a:cubicBezTo>
                <a:cubicBezTo>
                  <a:pt x="0" y="136"/>
                  <a:pt x="8" y="92"/>
                  <a:pt x="16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3" name="Freeform 26"/>
          <p:cNvSpPr>
            <a:spLocks/>
          </p:cNvSpPr>
          <p:nvPr/>
        </p:nvSpPr>
        <p:spPr bwMode="auto">
          <a:xfrm>
            <a:off x="2768600" y="2565400"/>
            <a:ext cx="482600" cy="177800"/>
          </a:xfrm>
          <a:custGeom>
            <a:avLst/>
            <a:gdLst>
              <a:gd name="T0" fmla="*/ 2147483647 w 304"/>
              <a:gd name="T1" fmla="*/ 2147483647 h 112"/>
              <a:gd name="T2" fmla="*/ 2147483647 w 304"/>
              <a:gd name="T3" fmla="*/ 2147483647 h 112"/>
              <a:gd name="T4" fmla="*/ 2147483647 w 304"/>
              <a:gd name="T5" fmla="*/ 2147483647 h 112"/>
              <a:gd name="T6" fmla="*/ 2147483647 w 304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304"/>
              <a:gd name="T13" fmla="*/ 0 h 112"/>
              <a:gd name="T14" fmla="*/ 304 w 304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" h="112">
                <a:moveTo>
                  <a:pt x="80" y="112"/>
                </a:moveTo>
                <a:cubicBezTo>
                  <a:pt x="40" y="72"/>
                  <a:pt x="0" y="32"/>
                  <a:pt x="32" y="16"/>
                </a:cubicBezTo>
                <a:cubicBezTo>
                  <a:pt x="64" y="0"/>
                  <a:pt x="240" y="0"/>
                  <a:pt x="272" y="16"/>
                </a:cubicBezTo>
                <a:cubicBezTo>
                  <a:pt x="304" y="32"/>
                  <a:pt x="264" y="72"/>
                  <a:pt x="224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4" name="Freeform 27"/>
          <p:cNvSpPr>
            <a:spLocks/>
          </p:cNvSpPr>
          <p:nvPr/>
        </p:nvSpPr>
        <p:spPr bwMode="auto">
          <a:xfrm>
            <a:off x="1447800" y="2590800"/>
            <a:ext cx="1447800" cy="228600"/>
          </a:xfrm>
          <a:custGeom>
            <a:avLst/>
            <a:gdLst>
              <a:gd name="T0" fmla="*/ 2147483647 w 912"/>
              <a:gd name="T1" fmla="*/ 2147483647 h 144"/>
              <a:gd name="T2" fmla="*/ 2147483647 w 912"/>
              <a:gd name="T3" fmla="*/ 0 h 144"/>
              <a:gd name="T4" fmla="*/ 0 w 912"/>
              <a:gd name="T5" fmla="*/ 2147483647 h 144"/>
              <a:gd name="T6" fmla="*/ 0 60000 65536"/>
              <a:gd name="T7" fmla="*/ 0 60000 65536"/>
              <a:gd name="T8" fmla="*/ 0 60000 65536"/>
              <a:gd name="T9" fmla="*/ 0 w 912"/>
              <a:gd name="T10" fmla="*/ 0 h 144"/>
              <a:gd name="T11" fmla="*/ 912 w 91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144">
                <a:moveTo>
                  <a:pt x="912" y="144"/>
                </a:moveTo>
                <a:cubicBezTo>
                  <a:pt x="748" y="72"/>
                  <a:pt x="584" y="0"/>
                  <a:pt x="432" y="0"/>
                </a:cubicBezTo>
                <a:cubicBezTo>
                  <a:pt x="280" y="0"/>
                  <a:pt x="140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5" name="Text Box 28"/>
          <p:cNvSpPr txBox="1">
            <a:spLocks noChangeArrowheads="1"/>
          </p:cNvSpPr>
          <p:nvPr/>
        </p:nvSpPr>
        <p:spPr bwMode="auto">
          <a:xfrm>
            <a:off x="1622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06" name="Text Box 29"/>
          <p:cNvSpPr txBox="1">
            <a:spLocks noChangeArrowheads="1"/>
          </p:cNvSpPr>
          <p:nvPr/>
        </p:nvSpPr>
        <p:spPr bwMode="auto">
          <a:xfrm>
            <a:off x="1676400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07" name="Text Box 30"/>
          <p:cNvSpPr txBox="1">
            <a:spLocks noChangeArrowheads="1"/>
          </p:cNvSpPr>
          <p:nvPr/>
        </p:nvSpPr>
        <p:spPr bwMode="auto">
          <a:xfrm>
            <a:off x="1600200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08" name="Text Box 31"/>
          <p:cNvSpPr txBox="1">
            <a:spLocks noChangeArrowheads="1"/>
          </p:cNvSpPr>
          <p:nvPr/>
        </p:nvSpPr>
        <p:spPr bwMode="auto">
          <a:xfrm>
            <a:off x="2155825" y="3962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09" name="Text Box 32"/>
          <p:cNvSpPr txBox="1">
            <a:spLocks noChangeArrowheads="1"/>
          </p:cNvSpPr>
          <p:nvPr/>
        </p:nvSpPr>
        <p:spPr bwMode="auto">
          <a:xfrm>
            <a:off x="24606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10" name="Text Box 33"/>
          <p:cNvSpPr txBox="1">
            <a:spLocks noChangeArrowheads="1"/>
          </p:cNvSpPr>
          <p:nvPr/>
        </p:nvSpPr>
        <p:spPr bwMode="auto">
          <a:xfrm>
            <a:off x="3581400" y="3200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11" name="Text Box 34"/>
          <p:cNvSpPr txBox="1">
            <a:spLocks noChangeArrowheads="1"/>
          </p:cNvSpPr>
          <p:nvPr/>
        </p:nvSpPr>
        <p:spPr bwMode="auto">
          <a:xfrm>
            <a:off x="32226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12" name="Line 35"/>
          <p:cNvSpPr>
            <a:spLocks noChangeShapeType="1"/>
          </p:cNvSpPr>
          <p:nvPr/>
        </p:nvSpPr>
        <p:spPr bwMode="auto">
          <a:xfrm flipH="1" flipV="1">
            <a:off x="3124200" y="31242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13" name="Text Box 36"/>
          <p:cNvSpPr txBox="1">
            <a:spLocks noChangeArrowheads="1"/>
          </p:cNvSpPr>
          <p:nvPr/>
        </p:nvSpPr>
        <p:spPr bwMode="auto">
          <a:xfrm>
            <a:off x="28416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14" name="Text Box 37"/>
          <p:cNvSpPr txBox="1">
            <a:spLocks noChangeArrowheads="1"/>
          </p:cNvSpPr>
          <p:nvPr/>
        </p:nvSpPr>
        <p:spPr bwMode="auto">
          <a:xfrm>
            <a:off x="1927225" y="2362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15" name="Text Box 38"/>
          <p:cNvSpPr txBox="1">
            <a:spLocks noChangeArrowheads="1"/>
          </p:cNvSpPr>
          <p:nvPr/>
        </p:nvSpPr>
        <p:spPr bwMode="auto">
          <a:xfrm>
            <a:off x="2384425" y="4267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16" name="Text Box 39"/>
          <p:cNvSpPr txBox="1">
            <a:spLocks noChangeArrowheads="1"/>
          </p:cNvSpPr>
          <p:nvPr/>
        </p:nvSpPr>
        <p:spPr bwMode="auto">
          <a:xfrm>
            <a:off x="3298825" y="35814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17" name="Text Box 40"/>
          <p:cNvSpPr txBox="1">
            <a:spLocks noChangeArrowheads="1"/>
          </p:cNvSpPr>
          <p:nvPr/>
        </p:nvSpPr>
        <p:spPr bwMode="auto">
          <a:xfrm>
            <a:off x="2917825" y="4038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18" name="Text Box 41"/>
          <p:cNvSpPr txBox="1">
            <a:spLocks noChangeArrowheads="1"/>
          </p:cNvSpPr>
          <p:nvPr/>
        </p:nvSpPr>
        <p:spPr bwMode="auto">
          <a:xfrm>
            <a:off x="33750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19" name="Text Box 42"/>
          <p:cNvSpPr txBox="1">
            <a:spLocks noChangeArrowheads="1"/>
          </p:cNvSpPr>
          <p:nvPr/>
        </p:nvSpPr>
        <p:spPr bwMode="auto">
          <a:xfrm>
            <a:off x="2384425" y="30480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20" name="Text Box 43"/>
          <p:cNvSpPr txBox="1">
            <a:spLocks noChangeArrowheads="1"/>
          </p:cNvSpPr>
          <p:nvPr/>
        </p:nvSpPr>
        <p:spPr bwMode="auto">
          <a:xfrm>
            <a:off x="2232025" y="32766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50221" name="Text Box 44"/>
          <p:cNvSpPr txBox="1">
            <a:spLocks noChangeArrowheads="1"/>
          </p:cNvSpPr>
          <p:nvPr/>
        </p:nvSpPr>
        <p:spPr bwMode="auto">
          <a:xfrm>
            <a:off x="2384425" y="274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50222" name="Rectangle 46"/>
          <p:cNvSpPr>
            <a:spLocks noChangeArrowheads="1"/>
          </p:cNvSpPr>
          <p:nvPr/>
        </p:nvSpPr>
        <p:spPr bwMode="auto">
          <a:xfrm>
            <a:off x="6767513" y="2493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252071" name="Group 167"/>
          <p:cNvGraphicFramePr>
            <a:graphicFrameLocks noGrp="1"/>
          </p:cNvGraphicFramePr>
          <p:nvPr/>
        </p:nvGraphicFramePr>
        <p:xfrm>
          <a:off x="5105400" y="2133600"/>
          <a:ext cx="3429000" cy="329184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F9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0323" name="Text Box 165"/>
          <p:cNvSpPr txBox="1">
            <a:spLocks noChangeArrowheads="1"/>
          </p:cNvSpPr>
          <p:nvPr/>
        </p:nvSpPr>
        <p:spPr bwMode="auto">
          <a:xfrm>
            <a:off x="228600" y="4814888"/>
            <a:ext cx="47323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Mark </a:t>
            </a:r>
            <a:r>
              <a:rPr lang="en-US" sz="1400">
                <a:solidFill>
                  <a:schemeClr val="hlink"/>
                </a:solidFill>
              </a:rPr>
              <a:t>X</a:t>
            </a:r>
            <a:r>
              <a:rPr lang="en-US" sz="1400"/>
              <a:t> between accepting vs. non-accepting state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1400"/>
              <a:t>Look 1- hop away for distinguishing states or strings</a:t>
            </a:r>
          </a:p>
        </p:txBody>
      </p:sp>
      <p:sp>
        <p:nvSpPr>
          <p:cNvPr id="50324" name="Line 168"/>
          <p:cNvSpPr>
            <a:spLocks noChangeShapeType="1"/>
          </p:cNvSpPr>
          <p:nvPr/>
        </p:nvSpPr>
        <p:spPr bwMode="auto">
          <a:xfrm flipV="1">
            <a:off x="5638800" y="5410200"/>
            <a:ext cx="0" cy="3048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2967</TotalTime>
  <Words>1814</Words>
  <Application>Microsoft Office PowerPoint</Application>
  <PresentationFormat>On-screen Show (4:3)</PresentationFormat>
  <Paragraphs>1027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ＭＳ Ｐゴシック</vt:lpstr>
      <vt:lpstr>Arial</vt:lpstr>
      <vt:lpstr>Wingdings</vt:lpstr>
      <vt:lpstr>Blends</vt:lpstr>
      <vt:lpstr>Properties of Regular Languages</vt:lpstr>
      <vt:lpstr>Topics</vt:lpstr>
      <vt:lpstr>Equivalence &amp; Minimization of DFAs</vt:lpstr>
      <vt:lpstr>Applications of interest</vt:lpstr>
      <vt:lpstr>When to call two states in a DFA “equivalent”?</vt:lpstr>
      <vt:lpstr>Computing equivalent states in a DFA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- step by step</vt:lpstr>
      <vt:lpstr>Table Filling Algorithm – special case</vt:lpstr>
      <vt:lpstr>How to minimize a DFA?</vt:lpstr>
      <vt:lpstr>Are Two DFAs Equivalent?</vt:lpstr>
      <vt:lpstr>Summary</vt:lpstr>
    </vt:vector>
  </TitlesOfParts>
  <Company>Office 2004 ananth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Emad Alsuwat</cp:lastModifiedBy>
  <cp:revision>670</cp:revision>
  <cp:lastPrinted>2007-08-15T03:01:31Z</cp:lastPrinted>
  <dcterms:created xsi:type="dcterms:W3CDTF">2007-08-14T22:08:29Z</dcterms:created>
  <dcterms:modified xsi:type="dcterms:W3CDTF">2025-11-13T12:25:57Z</dcterms:modified>
</cp:coreProperties>
</file>