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34" r:id="rId2"/>
    <p:sldId id="274" r:id="rId3"/>
    <p:sldId id="275" r:id="rId4"/>
    <p:sldId id="276" r:id="rId5"/>
    <p:sldId id="277" r:id="rId6"/>
    <p:sldId id="278" r:id="rId7"/>
    <p:sldId id="279" r:id="rId8"/>
    <p:sldId id="317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306" r:id="rId36"/>
    <p:sldId id="307" r:id="rId37"/>
    <p:sldId id="308" r:id="rId38"/>
    <p:sldId id="309" r:id="rId39"/>
    <p:sldId id="310" r:id="rId40"/>
    <p:sldId id="311" r:id="rId41"/>
    <p:sldId id="312" r:id="rId42"/>
    <p:sldId id="313" r:id="rId43"/>
    <p:sldId id="314" r:id="rId44"/>
    <p:sldId id="315" r:id="rId45"/>
    <p:sldId id="316" r:id="rId4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 Mehedi Masud" userId="853ccfa114417652" providerId="LiveId" clId="{297A681C-92AE-439A-BD32-078B2B422A36}"/>
    <pc:docChg chg="delSld modSld">
      <pc:chgData name="Dr. Mehedi Masud" userId="853ccfa114417652" providerId="LiveId" clId="{297A681C-92AE-439A-BD32-078B2B422A36}" dt="2020-08-23T12:34:55.714" v="2" actId="2696"/>
      <pc:docMkLst>
        <pc:docMk/>
      </pc:docMkLst>
      <pc:sldChg chg="modSp">
        <pc:chgData name="Dr. Mehedi Masud" userId="853ccfa114417652" providerId="LiveId" clId="{297A681C-92AE-439A-BD32-078B2B422A36}" dt="2020-08-23T12:34:43.367" v="0" actId="6549"/>
        <pc:sldMkLst>
          <pc:docMk/>
          <pc:sldMk cId="2490397412" sldId="270"/>
        </pc:sldMkLst>
        <pc:spChg chg="mod">
          <ac:chgData name="Dr. Mehedi Masud" userId="853ccfa114417652" providerId="LiveId" clId="{297A681C-92AE-439A-BD32-078B2B422A36}" dt="2020-08-23T12:34:43.367" v="0" actId="6549"/>
          <ac:spMkLst>
            <pc:docMk/>
            <pc:sldMk cId="2490397412" sldId="270"/>
            <ac:spMk id="2" creationId="{00000000-0000-0000-0000-000000000000}"/>
          </ac:spMkLst>
        </pc:spChg>
      </pc:sldChg>
      <pc:sldChg chg="del">
        <pc:chgData name="Dr. Mehedi Masud" userId="853ccfa114417652" providerId="LiveId" clId="{297A681C-92AE-439A-BD32-078B2B422A36}" dt="2020-08-23T12:34:48.405" v="1" actId="2696"/>
        <pc:sldMkLst>
          <pc:docMk/>
          <pc:sldMk cId="3459806698" sldId="271"/>
        </pc:sldMkLst>
      </pc:sldChg>
      <pc:sldChg chg="del">
        <pc:chgData name="Dr. Mehedi Masud" userId="853ccfa114417652" providerId="LiveId" clId="{297A681C-92AE-439A-BD32-078B2B422A36}" dt="2020-08-23T12:34:55.714" v="2" actId="2696"/>
        <pc:sldMkLst>
          <pc:docMk/>
          <pc:sldMk cId="1323046611" sldId="27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4056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8656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07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5889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4748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8683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2020. 09. 07.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0313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2020. 09. 07.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882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2020. 09. 07.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9490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5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975C-879E-4ADC-97CB-23B39C64B811}" type="datetimeFigureOut">
              <a:rPr lang="hu-HU" smtClean="0"/>
              <a:t>2020. 09. 07.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804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D975C-879E-4ADC-97CB-23B39C64B811}" type="datetimeFigureOut">
              <a:rPr lang="hu-HU" smtClean="0"/>
              <a:t>2020. 09. 07.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C80ED-7046-462F-B3FA-67A777CB20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8974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428142"/>
            <a:ext cx="9144000" cy="2387600"/>
          </a:xfrm>
        </p:spPr>
        <p:txBody>
          <a:bodyPr/>
          <a:lstStyle/>
          <a:p>
            <a:r>
              <a:rPr lang="hu-HU" b="1" u="sng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309950"/>
            <a:ext cx="9144000" cy="3246023"/>
          </a:xfrm>
        </p:spPr>
        <p:txBody>
          <a:bodyPr>
            <a:normAutofit/>
          </a:bodyPr>
          <a:lstStyle/>
          <a:p>
            <a:r>
              <a:rPr lang="hu-HU" sz="3200" b="1" dirty="0" err="1"/>
              <a:t>Cryptography</a:t>
            </a:r>
            <a:r>
              <a:rPr lang="hu-HU" sz="3200" b="1" dirty="0"/>
              <a:t> Fundamentals</a:t>
            </a:r>
          </a:p>
          <a:p>
            <a:r>
              <a:rPr lang="hu-HU" sz="3200" b="1" dirty="0"/>
              <a:t>+</a:t>
            </a:r>
          </a:p>
          <a:p>
            <a:r>
              <a:rPr lang="hu-HU" sz="3200" b="1" dirty="0"/>
              <a:t>Caesar </a:t>
            </a:r>
            <a:r>
              <a:rPr lang="hu-HU" sz="3200" b="1" dirty="0" err="1"/>
              <a:t>Cipher</a:t>
            </a:r>
            <a:endParaRPr lang="hu-HU" sz="3200" b="1" dirty="0"/>
          </a:p>
          <a:p>
            <a:endParaRPr lang="hu-HU" sz="3200" b="1" dirty="0"/>
          </a:p>
          <a:p>
            <a:r>
              <a:rPr lang="hu-HU" sz="3200" b="1" dirty="0"/>
              <a:t>Dr. </a:t>
            </a:r>
            <a:r>
              <a:rPr lang="hu-HU" sz="3200" b="1" dirty="0" err="1"/>
              <a:t>Emad</a:t>
            </a:r>
            <a:r>
              <a:rPr lang="hu-HU" sz="3200" b="1" dirty="0"/>
              <a:t> </a:t>
            </a:r>
            <a:r>
              <a:rPr lang="hu-HU" sz="3200" b="1" dirty="0" err="1"/>
              <a:t>Alsuwat</a:t>
            </a:r>
            <a:r>
              <a:rPr lang="hu-HU" sz="3200" b="1" dirty="0"/>
              <a:t> </a:t>
            </a:r>
          </a:p>
          <a:p>
            <a:endParaRPr lang="hu-HU" sz="3200" b="1" dirty="0"/>
          </a:p>
        </p:txBody>
      </p:sp>
    </p:spTree>
    <p:extLst>
      <p:ext uri="{BB962C8B-B14F-4D97-AF65-F5344CB8AC3E}">
        <p14:creationId xmlns:p14="http://schemas.microsoft.com/office/powerpoint/2010/main" val="3360262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41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DECRYPTION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74292" y="199355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(x-n) mod 26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14335" y="214824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29232" y="2696534"/>
            <a:ext cx="602171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we have to consider all the characters in the ciphertext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hu-HU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b="1" dirty="0">
                <a:sym typeface="Wingdings" panose="05000000000000000000" pitchFamily="2" charset="2"/>
              </a:rPr>
              <a:t>D(x)</a:t>
            </a:r>
            <a:r>
              <a:rPr lang="hu-HU" dirty="0">
                <a:sym typeface="Wingdings" panose="05000000000000000000" pitchFamily="2" charset="2"/>
              </a:rPr>
              <a:t> is the decrypted letter (</a:t>
            </a:r>
            <a:r>
              <a:rPr lang="hu-HU" b="1" dirty="0">
                <a:sym typeface="Wingdings" panose="05000000000000000000" pitchFamily="2" charset="2"/>
              </a:rPr>
              <a:t>x</a:t>
            </a:r>
            <a:r>
              <a:rPr lang="hu-HU" dirty="0">
                <a:sym typeface="Wingdings" panose="05000000000000000000" pitchFamily="2" charset="2"/>
              </a:rPr>
              <a:t> is the letter in the ciphertext)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hu-HU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we have to shift the given letter with </a:t>
            </a:r>
            <a:r>
              <a:rPr lang="hu-HU" b="1" dirty="0">
                <a:sym typeface="Wingdings" panose="05000000000000000000" pitchFamily="2" charset="2"/>
              </a:rPr>
              <a:t>-n</a:t>
            </a:r>
            <a:r>
              <a:rPr lang="hu-HU" dirty="0">
                <a:sym typeface="Wingdings" panose="05000000000000000000" pitchFamily="2" charset="2"/>
              </a:rPr>
              <a:t> (where </a:t>
            </a:r>
            <a:r>
              <a:rPr lang="hu-HU" b="1" dirty="0">
                <a:sym typeface="Wingdings" panose="05000000000000000000" pitchFamily="2" charset="2"/>
              </a:rPr>
              <a:t>n</a:t>
            </a:r>
            <a:r>
              <a:rPr lang="hu-HU" dirty="0">
                <a:sym typeface="Wingdings" panose="05000000000000000000" pitchFamily="2" charset="2"/>
              </a:rPr>
              <a:t> is the key)</a:t>
            </a:r>
            <a:endParaRPr lang="hu-HU" dirty="0"/>
          </a:p>
        </p:txBody>
      </p:sp>
      <p:sp>
        <p:nvSpPr>
          <p:cNvPr id="61" name="TextBox 60"/>
          <p:cNvSpPr txBox="1"/>
          <p:nvPr/>
        </p:nvSpPr>
        <p:spPr>
          <a:xfrm>
            <a:off x="2842054" y="4370205"/>
            <a:ext cx="86272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Why to use </a:t>
            </a:r>
            <a:r>
              <a:rPr lang="hu-HU" b="1" dirty="0"/>
              <a:t>mod 26</a:t>
            </a:r>
            <a:r>
              <a:rPr lang="hu-HU" dirty="0"/>
              <a:t>? The size of the english alphabet is </a:t>
            </a:r>
            <a:r>
              <a:rPr lang="hu-HU" b="1" dirty="0"/>
              <a:t>26</a:t>
            </a:r>
            <a:r>
              <a:rPr lang="hu-HU" dirty="0"/>
              <a:t> which means </a:t>
            </a:r>
          </a:p>
          <a:p>
            <a:r>
              <a:rPr lang="hu-HU" dirty="0"/>
              <a:t>	there are </a:t>
            </a:r>
            <a:r>
              <a:rPr lang="hu-HU" b="1" dirty="0"/>
              <a:t>26</a:t>
            </a:r>
            <a:r>
              <a:rPr lang="hu-HU" dirty="0"/>
              <a:t> letters in the english alphabet</a:t>
            </a:r>
          </a:p>
          <a:p>
            <a:endParaRPr lang="hu-HU" dirty="0"/>
          </a:p>
          <a:p>
            <a:r>
              <a:rPr lang="hu-HU" dirty="0"/>
              <a:t>		~ we want to make sure the encrypted letter is within </a:t>
            </a:r>
          </a:p>
          <a:p>
            <a:r>
              <a:rPr lang="hu-HU" dirty="0"/>
              <a:t>			the range </a:t>
            </a:r>
            <a:r>
              <a:rPr lang="hu-HU" b="1" dirty="0"/>
              <a:t>[0,SIZE_ALPHABET-1] </a:t>
            </a:r>
            <a:r>
              <a:rPr lang="hu-HU" dirty="0"/>
              <a:t>so this is why to use </a:t>
            </a:r>
            <a:r>
              <a:rPr lang="hu-HU" b="1" dirty="0"/>
              <a:t>mod 26</a:t>
            </a:r>
          </a:p>
        </p:txBody>
      </p:sp>
    </p:spTree>
    <p:extLst>
      <p:ext uri="{BB962C8B-B14F-4D97-AF65-F5344CB8AC3E}">
        <p14:creationId xmlns:p14="http://schemas.microsoft.com/office/powerpoint/2010/main" val="2593472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122549" y="474993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(x+n) mod 26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262592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403067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0819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AN EXAMPLE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(x+n)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62592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827832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0819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>
                <a:solidFill>
                  <a:srgbClr val="00B0F0"/>
                </a:solidFill>
              </a:rPr>
              <a:t>T</a:t>
            </a:r>
            <a:r>
              <a:rPr lang="hu-HU" b="1" dirty="0"/>
              <a:t>HIS IS AN EXAMPLE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W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(x+n)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62592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922078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0819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</a:t>
            </a:r>
            <a:r>
              <a:rPr lang="hu-HU" b="1" dirty="0">
                <a:solidFill>
                  <a:srgbClr val="00B0F0"/>
                </a:solidFill>
              </a:rPr>
              <a:t>H</a:t>
            </a:r>
            <a:r>
              <a:rPr lang="hu-HU" b="1" dirty="0"/>
              <a:t>IS IS AN EXAMPLE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WK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(x+n)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62592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938114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0819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</a:t>
            </a:r>
            <a:r>
              <a:rPr lang="hu-HU" b="1" dirty="0">
                <a:solidFill>
                  <a:srgbClr val="00B0F0"/>
                </a:solidFill>
              </a:rPr>
              <a:t>I</a:t>
            </a:r>
            <a:r>
              <a:rPr lang="hu-HU" b="1" dirty="0"/>
              <a:t>S IS AN EXAMPLE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WKL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(x+n)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62592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931725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0819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</a:t>
            </a:r>
            <a:r>
              <a:rPr lang="hu-HU" b="1" dirty="0">
                <a:solidFill>
                  <a:srgbClr val="00B0F0"/>
                </a:solidFill>
              </a:rPr>
              <a:t>S</a:t>
            </a:r>
            <a:r>
              <a:rPr lang="hu-HU" b="1" dirty="0"/>
              <a:t> IS AN EXAMPLE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WKLV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(x+n)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62592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488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0819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</a:t>
            </a:r>
            <a:r>
              <a:rPr lang="hu-HU" b="1" dirty="0">
                <a:solidFill>
                  <a:srgbClr val="00B0F0"/>
                </a:solidFill>
              </a:rPr>
              <a:t>I</a:t>
            </a:r>
            <a:r>
              <a:rPr lang="hu-HU" b="1" dirty="0"/>
              <a:t>S AN EXAMPLE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WKLV L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(x+n)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62592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427478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0819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</a:t>
            </a:r>
            <a:r>
              <a:rPr lang="hu-HU" b="1" dirty="0">
                <a:solidFill>
                  <a:srgbClr val="00B0F0"/>
                </a:solidFill>
              </a:rPr>
              <a:t>S</a:t>
            </a:r>
            <a:r>
              <a:rPr lang="hu-HU" b="1" dirty="0"/>
              <a:t> AN EXAMPLE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WKLV LV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(x+n)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62592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462778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0819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</a:t>
            </a:r>
            <a:r>
              <a:rPr lang="hu-HU" b="1" dirty="0">
                <a:solidFill>
                  <a:srgbClr val="00B0F0"/>
                </a:solidFill>
              </a:rPr>
              <a:t>A</a:t>
            </a:r>
            <a:r>
              <a:rPr lang="hu-HU" b="1" dirty="0"/>
              <a:t>N EXAMPLE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WKLV LV D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(x+n)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62592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05137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Cryptography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13687" y="1441622"/>
            <a:ext cx="6245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i="1" dirty="0"/>
              <a:t>„Cryptography is the practise and study of techniques for secure </a:t>
            </a:r>
          </a:p>
          <a:p>
            <a:pPr algn="ctr"/>
            <a:r>
              <a:rPr lang="hu-HU" i="1" dirty="0"/>
              <a:t>communication in the presence of third parties”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37038" y="2331308"/>
            <a:ext cx="824642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The basic concept is that there are cases when we want to make sure a given message</a:t>
            </a:r>
          </a:p>
          <a:p>
            <a:r>
              <a:rPr lang="hu-HU" dirty="0"/>
              <a:t>	is read by the sender and the receiver exclusively </a:t>
            </a:r>
          </a:p>
          <a:p>
            <a:endParaRPr lang="hu-HU" dirty="0"/>
          </a:p>
          <a:p>
            <a:r>
              <a:rPr lang="hu-HU" dirty="0"/>
              <a:t>		</a:t>
            </a:r>
            <a:r>
              <a:rPr lang="hu-HU" dirty="0">
                <a:sym typeface="Wingdings" panose="05000000000000000000" pitchFamily="2" charset="2"/>
              </a:rPr>
              <a:t> during World War II (allies vs. germans)</a:t>
            </a:r>
          </a:p>
          <a:p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		 tranfering funds electronically</a:t>
            </a:r>
          </a:p>
          <a:p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		 cryptocurrency and blockchain</a:t>
            </a:r>
          </a:p>
          <a:p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		 storing users’ information in a database (credit card passwords)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769522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0819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A</a:t>
            </a:r>
            <a:r>
              <a:rPr lang="hu-HU" b="1" dirty="0">
                <a:solidFill>
                  <a:srgbClr val="00B0F0"/>
                </a:solidFill>
              </a:rPr>
              <a:t>N</a:t>
            </a:r>
            <a:r>
              <a:rPr lang="hu-HU" b="1" dirty="0"/>
              <a:t> EXAMPLE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WKLV LV DQ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(x+n)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62592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214700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0819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AN </a:t>
            </a:r>
            <a:r>
              <a:rPr lang="hu-HU" b="1" dirty="0">
                <a:solidFill>
                  <a:srgbClr val="00B0F0"/>
                </a:solidFill>
              </a:rPr>
              <a:t>E</a:t>
            </a:r>
            <a:r>
              <a:rPr lang="hu-HU" b="1" dirty="0"/>
              <a:t>XAMPLE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WKLV LV DQ 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(x+n)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62592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162868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0819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AN E</a:t>
            </a:r>
            <a:r>
              <a:rPr lang="hu-HU" b="1" dirty="0">
                <a:solidFill>
                  <a:srgbClr val="00B0F0"/>
                </a:solidFill>
              </a:rPr>
              <a:t>X</a:t>
            </a:r>
            <a:r>
              <a:rPr lang="hu-HU" b="1" dirty="0"/>
              <a:t>AMPLE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WKLV LV DQ HA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(x+n)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62592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6574991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0819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AN EX</a:t>
            </a:r>
            <a:r>
              <a:rPr lang="hu-HU" b="1" dirty="0">
                <a:solidFill>
                  <a:srgbClr val="00B0F0"/>
                </a:solidFill>
              </a:rPr>
              <a:t>A</a:t>
            </a:r>
            <a:r>
              <a:rPr lang="hu-HU" b="1" dirty="0"/>
              <a:t>MPLE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WKLV LV DQ HAD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(x+n)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62592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4134807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0819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AN EXA</a:t>
            </a:r>
            <a:r>
              <a:rPr lang="hu-HU" b="1" dirty="0">
                <a:solidFill>
                  <a:srgbClr val="00B0F0"/>
                </a:solidFill>
              </a:rPr>
              <a:t>M</a:t>
            </a:r>
            <a:r>
              <a:rPr lang="hu-HU" b="1" dirty="0"/>
              <a:t>PLE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WKLV LV DQ HADP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(x+n)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62592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9609668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174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AN EXAM</a:t>
            </a:r>
            <a:r>
              <a:rPr lang="hu-HU" b="1" dirty="0">
                <a:solidFill>
                  <a:srgbClr val="00B0F0"/>
                </a:solidFill>
              </a:rPr>
              <a:t>P</a:t>
            </a:r>
            <a:r>
              <a:rPr lang="hu-HU" b="1" dirty="0"/>
              <a:t>LE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WKLV LV DQ HADPS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(x+n)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62592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7527289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3301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AN EXAMP</a:t>
            </a:r>
            <a:r>
              <a:rPr lang="hu-HU" b="1" dirty="0">
                <a:solidFill>
                  <a:srgbClr val="00B0F0"/>
                </a:solidFill>
              </a:rPr>
              <a:t>L</a:t>
            </a:r>
            <a:r>
              <a:rPr lang="hu-HU" b="1" dirty="0"/>
              <a:t>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WKLV LV DQ HADPSO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(x+n)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62592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0963720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476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AN EXAMPL</a:t>
            </a:r>
            <a:r>
              <a:rPr lang="hu-HU" b="1" dirty="0">
                <a:solidFill>
                  <a:srgbClr val="00B0F0"/>
                </a:solidFill>
              </a:rPr>
              <a:t>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WKLV LV DQ HADPSOH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(x+n)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62592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8587524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476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/>
              <a:t>THIS IS AN EXAMPLE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WKLV LV DQ HADPSOH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(x+n)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62592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28944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476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WKLV LV DQ HADPSOH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(x) = (x-n)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87306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924978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Cryptography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13687" y="1441622"/>
            <a:ext cx="6245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i="1" dirty="0"/>
              <a:t>”</a:t>
            </a:r>
            <a:r>
              <a:rPr lang="hu-HU" i="1" dirty="0" err="1"/>
              <a:t>Cryptography</a:t>
            </a:r>
            <a:r>
              <a:rPr lang="hu-HU" i="1" dirty="0"/>
              <a:t> is the practise and study of techniques for secure </a:t>
            </a:r>
          </a:p>
          <a:p>
            <a:pPr algn="ctr"/>
            <a:r>
              <a:rPr lang="hu-HU" i="1" dirty="0"/>
              <a:t>communication in the presence of third parties”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34033" y="2578443"/>
            <a:ext cx="702461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PLAINTEXT</a:t>
            </a:r>
            <a:r>
              <a:rPr lang="hu-HU" dirty="0"/>
              <a:t>: the message itself we want to encrypt</a:t>
            </a:r>
          </a:p>
          <a:p>
            <a:endParaRPr lang="hu-HU" dirty="0"/>
          </a:p>
          <a:p>
            <a:r>
              <a:rPr lang="hu-HU" b="1" dirty="0">
                <a:solidFill>
                  <a:srgbClr val="00B0F0"/>
                </a:solidFill>
              </a:rPr>
              <a:t>CIPHERTEXT</a:t>
            </a:r>
            <a:r>
              <a:rPr lang="hu-HU" dirty="0"/>
              <a:t>: the encrypted message</a:t>
            </a:r>
          </a:p>
          <a:p>
            <a:endParaRPr lang="hu-HU" dirty="0"/>
          </a:p>
          <a:p>
            <a:r>
              <a:rPr lang="hu-HU" b="1" dirty="0">
                <a:solidFill>
                  <a:srgbClr val="00B0F0"/>
                </a:solidFill>
              </a:rPr>
              <a:t>ENCRYPTION</a:t>
            </a:r>
            <a:r>
              <a:rPr lang="hu-HU" dirty="0"/>
              <a:t>: the process of encoding a given message in a way</a:t>
            </a:r>
          </a:p>
          <a:p>
            <a:r>
              <a:rPr lang="hu-HU" dirty="0"/>
              <a:t>	that only the authorized parties can access it</a:t>
            </a:r>
          </a:p>
          <a:p>
            <a:endParaRPr lang="hu-HU" dirty="0"/>
          </a:p>
          <a:p>
            <a:r>
              <a:rPr lang="hu-HU" b="1" dirty="0">
                <a:solidFill>
                  <a:srgbClr val="00B0F0"/>
                </a:solidFill>
              </a:rPr>
              <a:t>DECRYPTION</a:t>
            </a:r>
            <a:r>
              <a:rPr lang="hu-HU" dirty="0"/>
              <a:t>: process of decoding a given message</a:t>
            </a:r>
          </a:p>
          <a:p>
            <a:endParaRPr lang="hu-HU" dirty="0"/>
          </a:p>
          <a:p>
            <a:r>
              <a:rPr lang="hu-HU" b="1" dirty="0">
                <a:solidFill>
                  <a:srgbClr val="00B0F0"/>
                </a:solidFill>
              </a:rPr>
              <a:t>KEY</a:t>
            </a:r>
            <a:r>
              <a:rPr lang="hu-HU" dirty="0"/>
              <a:t>: this is a sequence that is needed both for encryption and decryption</a:t>
            </a:r>
          </a:p>
        </p:txBody>
      </p:sp>
    </p:spTree>
    <p:extLst>
      <p:ext uri="{BB962C8B-B14F-4D97-AF65-F5344CB8AC3E}">
        <p14:creationId xmlns:p14="http://schemas.microsoft.com/office/powerpoint/2010/main" val="10441490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476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T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>
                <a:solidFill>
                  <a:srgbClr val="00B0F0"/>
                </a:solidFill>
              </a:rPr>
              <a:t>W</a:t>
            </a:r>
            <a:r>
              <a:rPr lang="hu-HU" b="1" dirty="0"/>
              <a:t>KLV LV DQ HADPSOH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(x) = (x-n)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87306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1952354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476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TH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W</a:t>
            </a:r>
            <a:r>
              <a:rPr lang="hu-HU" b="1" dirty="0">
                <a:solidFill>
                  <a:srgbClr val="00B0F0"/>
                </a:solidFill>
              </a:rPr>
              <a:t>K</a:t>
            </a:r>
            <a:r>
              <a:rPr lang="hu-HU" b="1" dirty="0"/>
              <a:t>LV LV DQ HADPSOH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(x) = (x-n)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87306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2032565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476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THI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WK</a:t>
            </a:r>
            <a:r>
              <a:rPr lang="hu-HU" b="1" dirty="0">
                <a:solidFill>
                  <a:srgbClr val="00B0F0"/>
                </a:solidFill>
              </a:rPr>
              <a:t>L</a:t>
            </a:r>
            <a:r>
              <a:rPr lang="hu-HU" b="1" dirty="0"/>
              <a:t>V LV DQ HADPSOH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(x) = (x-n)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87306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9232027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476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THIS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WKL</a:t>
            </a:r>
            <a:r>
              <a:rPr lang="hu-HU" b="1" dirty="0">
                <a:solidFill>
                  <a:srgbClr val="00B0F0"/>
                </a:solidFill>
              </a:rPr>
              <a:t>V</a:t>
            </a:r>
            <a:r>
              <a:rPr lang="hu-HU" b="1" dirty="0"/>
              <a:t> LV DQ HADPSOH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(x) = (x-n)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87306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69665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476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THIS I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WKLV </a:t>
            </a:r>
            <a:r>
              <a:rPr lang="hu-HU" b="1" dirty="0">
                <a:solidFill>
                  <a:srgbClr val="00B0F0"/>
                </a:solidFill>
              </a:rPr>
              <a:t>L</a:t>
            </a:r>
            <a:r>
              <a:rPr lang="hu-HU" b="1" dirty="0"/>
              <a:t>V DQ HADPSOH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(x) = (x-n)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87306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40228096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476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THIS IS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WKLV L</a:t>
            </a:r>
            <a:r>
              <a:rPr lang="hu-HU" b="1" dirty="0">
                <a:solidFill>
                  <a:srgbClr val="00B0F0"/>
                </a:solidFill>
              </a:rPr>
              <a:t>V</a:t>
            </a:r>
            <a:r>
              <a:rPr lang="hu-HU" b="1" dirty="0"/>
              <a:t> DQ HADPSOH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(x) = (x-n)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87306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42905686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476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THIS IS A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WKLV LV </a:t>
            </a:r>
            <a:r>
              <a:rPr lang="hu-HU" b="1" dirty="0">
                <a:solidFill>
                  <a:srgbClr val="00B0F0"/>
                </a:solidFill>
              </a:rPr>
              <a:t>D</a:t>
            </a:r>
            <a:r>
              <a:rPr lang="hu-HU" b="1" dirty="0"/>
              <a:t>Q HADPSOH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(x) = (x-n)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87306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4564146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476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THIS IS AN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WKLV LV D</a:t>
            </a:r>
            <a:r>
              <a:rPr lang="hu-HU" b="1" dirty="0">
                <a:solidFill>
                  <a:srgbClr val="00B0F0"/>
                </a:solidFill>
              </a:rPr>
              <a:t>Q</a:t>
            </a:r>
            <a:r>
              <a:rPr lang="hu-HU" b="1" dirty="0"/>
              <a:t> HADPSOH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(x) = (x-n)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87306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8846264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476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THIS IS AN 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WKLV LV DQ </a:t>
            </a:r>
            <a:r>
              <a:rPr lang="hu-HU" b="1" dirty="0">
                <a:solidFill>
                  <a:srgbClr val="00B0F0"/>
                </a:solidFill>
              </a:rPr>
              <a:t>H</a:t>
            </a:r>
            <a:r>
              <a:rPr lang="hu-HU" b="1" dirty="0"/>
              <a:t>ADPSOH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(x) = (x-n)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87306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3099859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476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THIS IS AN EX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WKLV LV DQ H</a:t>
            </a:r>
            <a:r>
              <a:rPr lang="hu-HU" b="1" dirty="0">
                <a:solidFill>
                  <a:srgbClr val="00B0F0"/>
                </a:solidFill>
              </a:rPr>
              <a:t>A</a:t>
            </a:r>
            <a:r>
              <a:rPr lang="hu-HU" b="1" dirty="0"/>
              <a:t>DPSOH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(x) = (x-n)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87306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37654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Cryptography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13687" y="1441622"/>
            <a:ext cx="62458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i="1" dirty="0"/>
              <a:t>”</a:t>
            </a:r>
            <a:r>
              <a:rPr lang="hu-HU" i="1" dirty="0" err="1"/>
              <a:t>Cryptography</a:t>
            </a:r>
            <a:r>
              <a:rPr lang="hu-HU" i="1" dirty="0"/>
              <a:t> is the practise and study of techniques for secure </a:t>
            </a:r>
          </a:p>
          <a:p>
            <a:pPr algn="ctr"/>
            <a:r>
              <a:rPr lang="hu-HU" i="1" dirty="0"/>
              <a:t>communication in the presence of third parties”</a:t>
            </a:r>
          </a:p>
        </p:txBody>
      </p:sp>
      <p:sp>
        <p:nvSpPr>
          <p:cNvPr id="5" name="Rectangle 4"/>
          <p:cNvSpPr/>
          <p:nvPr/>
        </p:nvSpPr>
        <p:spPr>
          <a:xfrm>
            <a:off x="668795" y="2890409"/>
            <a:ext cx="1349474" cy="1111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PLAINTEXT</a:t>
            </a:r>
          </a:p>
        </p:txBody>
      </p:sp>
      <p:cxnSp>
        <p:nvCxnSpPr>
          <p:cNvPr id="7" name="Straight Arrow Connector 6"/>
          <p:cNvCxnSpPr>
            <a:stCxn id="5" idx="3"/>
            <a:endCxn id="12" idx="1"/>
          </p:cNvCxnSpPr>
          <p:nvPr/>
        </p:nvCxnSpPr>
        <p:spPr>
          <a:xfrm>
            <a:off x="2018269" y="3446075"/>
            <a:ext cx="174795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892246" y="3454406"/>
            <a:ext cx="0" cy="28832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620376" y="3707031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KEY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66222" y="2890409"/>
            <a:ext cx="1349474" cy="1111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CIPHERTEXT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7627" y="4557406"/>
            <a:ext cx="51692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i="1" dirty="0"/>
              <a:t>cipher_text = f(plain_text, key)    </a:t>
            </a:r>
            <a:r>
              <a:rPr lang="hu-HU" dirty="0"/>
              <a:t>encryption function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18" name="TextBox 17"/>
          <p:cNvSpPr txBox="1"/>
          <p:nvPr/>
        </p:nvSpPr>
        <p:spPr>
          <a:xfrm>
            <a:off x="6183286" y="4001740"/>
            <a:ext cx="53808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dirty="0"/>
          </a:p>
          <a:p>
            <a:r>
              <a:rPr lang="hu-HU" b="1" i="1" dirty="0"/>
              <a:t>plain_text = f    (cipher_text, key)    </a:t>
            </a:r>
            <a:r>
              <a:rPr lang="hu-HU" dirty="0"/>
              <a:t>decryption function</a:t>
            </a:r>
          </a:p>
          <a:p>
            <a:endParaRPr lang="hu-HU" dirty="0"/>
          </a:p>
        </p:txBody>
      </p:sp>
      <p:sp>
        <p:nvSpPr>
          <p:cNvPr id="19" name="TextBox 18"/>
          <p:cNvSpPr txBox="1"/>
          <p:nvPr/>
        </p:nvSpPr>
        <p:spPr>
          <a:xfrm>
            <a:off x="7488982" y="4502758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i="1" dirty="0"/>
              <a:t>-1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521779" y="2890409"/>
            <a:ext cx="1349474" cy="1111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CIPHERTEXT</a:t>
            </a:r>
          </a:p>
        </p:txBody>
      </p:sp>
      <p:cxnSp>
        <p:nvCxnSpPr>
          <p:cNvPr id="21" name="Straight Arrow Connector 20"/>
          <p:cNvCxnSpPr>
            <a:stCxn id="20" idx="3"/>
            <a:endCxn id="24" idx="1"/>
          </p:cNvCxnSpPr>
          <p:nvPr/>
        </p:nvCxnSpPr>
        <p:spPr>
          <a:xfrm>
            <a:off x="7871253" y="3446075"/>
            <a:ext cx="174795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8745230" y="3454406"/>
            <a:ext cx="0" cy="28832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473360" y="3707031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KEY</a:t>
            </a:r>
          </a:p>
        </p:txBody>
      </p:sp>
      <p:sp>
        <p:nvSpPr>
          <p:cNvPr id="24" name="Rectangle 23"/>
          <p:cNvSpPr/>
          <p:nvPr/>
        </p:nvSpPr>
        <p:spPr>
          <a:xfrm>
            <a:off x="9619206" y="2890409"/>
            <a:ext cx="1349474" cy="1111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PLAINTEXT</a:t>
            </a:r>
          </a:p>
        </p:txBody>
      </p:sp>
    </p:spTree>
    <p:extLst>
      <p:ext uri="{BB962C8B-B14F-4D97-AF65-F5344CB8AC3E}">
        <p14:creationId xmlns:p14="http://schemas.microsoft.com/office/powerpoint/2010/main" val="16289046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476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THIS IS AN EXA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WKLV LV DQ HA</a:t>
            </a:r>
            <a:r>
              <a:rPr lang="hu-HU" b="1" dirty="0">
                <a:solidFill>
                  <a:srgbClr val="00B0F0"/>
                </a:solidFill>
              </a:rPr>
              <a:t>D</a:t>
            </a:r>
            <a:r>
              <a:rPr lang="hu-HU" b="1" dirty="0"/>
              <a:t>PSOH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(x) = (x-n)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87306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9807918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476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THIS IS AN EXAM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WKLV LV DQ HAD</a:t>
            </a:r>
            <a:r>
              <a:rPr lang="hu-HU" b="1" dirty="0">
                <a:solidFill>
                  <a:srgbClr val="00B0F0"/>
                </a:solidFill>
              </a:rPr>
              <a:t>P</a:t>
            </a:r>
            <a:r>
              <a:rPr lang="hu-HU" b="1" dirty="0"/>
              <a:t>SOH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(x) = (x-n)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87306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8616563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476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THIS IS AN EXAMP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WKLV LV DQ HADP</a:t>
            </a:r>
            <a:r>
              <a:rPr lang="hu-HU" b="1" dirty="0">
                <a:solidFill>
                  <a:srgbClr val="00B0F0"/>
                </a:solidFill>
              </a:rPr>
              <a:t>S</a:t>
            </a:r>
            <a:r>
              <a:rPr lang="hu-HU" b="1" dirty="0"/>
              <a:t>OH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(x) = (x-n)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87306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9646307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476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THIS IS AN EXAMPL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WKLV LV DQ HADPS</a:t>
            </a:r>
            <a:r>
              <a:rPr lang="hu-HU" b="1" dirty="0">
                <a:solidFill>
                  <a:srgbClr val="00B0F0"/>
                </a:solidFill>
              </a:rPr>
              <a:t>O</a:t>
            </a:r>
            <a:r>
              <a:rPr lang="hu-HU" b="1" dirty="0"/>
              <a:t>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(x) = (x-n)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87306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7878140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476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THIS IS AN EXAMPLE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WKLV LV DQ HADPSO</a:t>
            </a:r>
            <a:r>
              <a:rPr lang="hu-HU" b="1" dirty="0">
                <a:solidFill>
                  <a:srgbClr val="00B0F0"/>
                </a:solidFill>
              </a:rPr>
              <a:t>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(x) = (x-n)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87306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5307629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EXAMPLE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356" y="1153297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  <a:p>
            <a:endParaRPr lang="hu-HU" b="1" dirty="0"/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186248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5405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48793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3709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770581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19738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53227" y="23083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902384" y="25364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335874" y="23065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5031" y="253469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93977" y="23091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43134" y="252077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00192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749349" y="25318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190945" y="23037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0102" y="25154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439829" y="231019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88986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678570" y="2293718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27727" y="252181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927453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154" y="251537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04340" y="23051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995041" y="25185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509376" y="230839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00077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835946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26594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137432" y="230195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28080" y="250533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427311" y="230162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17959" y="250500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742376" y="230178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533024" y="250517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048209" y="230162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838857" y="250500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6318015" y="230145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08663" y="250484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6598800" y="230154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389448" y="250492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6868606" y="229544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665925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7168738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959386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7496662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287310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7810690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601338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8091811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7882459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371236" y="230368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8161884" y="249883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32142" y="22285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PRIVATE KEY = 3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95337" y="3145116"/>
            <a:ext cx="3476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u="sng" dirty="0"/>
              <a:t>Plaintext</a:t>
            </a:r>
            <a:r>
              <a:rPr lang="hu-HU" dirty="0"/>
              <a:t>: </a:t>
            </a:r>
            <a:r>
              <a:rPr lang="hu-HU" b="1" dirty="0">
                <a:solidFill>
                  <a:srgbClr val="00B050"/>
                </a:solidFill>
              </a:rPr>
              <a:t>THIS IS AN EXAMPLE</a:t>
            </a:r>
          </a:p>
          <a:p>
            <a:endParaRPr lang="hu-HU" b="1" dirty="0">
              <a:solidFill>
                <a:srgbClr val="00B0F0"/>
              </a:solidFill>
            </a:endParaRPr>
          </a:p>
          <a:p>
            <a:r>
              <a:rPr lang="hu-HU" u="sng" dirty="0"/>
              <a:t>Ciphertext</a:t>
            </a:r>
            <a:r>
              <a:rPr lang="hu-HU" dirty="0"/>
              <a:t>: </a:t>
            </a:r>
            <a:r>
              <a:rPr lang="hu-HU" b="1" dirty="0"/>
              <a:t>WKLV LV DQ HADPSOH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122549" y="4749936"/>
            <a:ext cx="238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D  (x) = (x-n) mod 26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287306" y="490462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42450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Cryptography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81664" y="1443553"/>
            <a:ext cx="2994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PRIVATE KEY CRYPTOGRAPHY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46638" y="1919416"/>
            <a:ext cx="68673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This type of cryptography uses just a single key. So the same key is used</a:t>
            </a:r>
          </a:p>
          <a:p>
            <a:r>
              <a:rPr lang="hu-HU" dirty="0"/>
              <a:t>	both for encryption and decryption as well</a:t>
            </a:r>
          </a:p>
          <a:p>
            <a:r>
              <a:rPr lang="hu-HU" dirty="0"/>
              <a:t>		~ this is why it is also </a:t>
            </a:r>
            <a:r>
              <a:rPr lang="hu-HU" dirty="0" err="1"/>
              <a:t>called</a:t>
            </a:r>
            <a:r>
              <a:rPr lang="hu-HU" dirty="0"/>
              <a:t> </a:t>
            </a:r>
            <a:r>
              <a:rPr lang="hu-HU" b="1" dirty="0"/>
              <a:t>”</a:t>
            </a:r>
            <a:r>
              <a:rPr lang="hu-HU" b="1" dirty="0" err="1"/>
              <a:t>symmetric</a:t>
            </a:r>
            <a:r>
              <a:rPr lang="hu-HU" b="1" dirty="0"/>
              <a:t> encryption”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159844" y="4027231"/>
            <a:ext cx="1349474" cy="1111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PLAINTEXT</a:t>
            </a:r>
          </a:p>
        </p:txBody>
      </p:sp>
      <p:cxnSp>
        <p:nvCxnSpPr>
          <p:cNvPr id="26" name="Straight Arrow Connector 25"/>
          <p:cNvCxnSpPr>
            <a:stCxn id="25" idx="3"/>
            <a:endCxn id="29" idx="1"/>
          </p:cNvCxnSpPr>
          <p:nvPr/>
        </p:nvCxnSpPr>
        <p:spPr>
          <a:xfrm>
            <a:off x="3509318" y="4582897"/>
            <a:ext cx="174795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257271" y="4027231"/>
            <a:ext cx="1349474" cy="111133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CIPHERTEXT</a:t>
            </a:r>
          </a:p>
        </p:txBody>
      </p:sp>
      <p:cxnSp>
        <p:nvCxnSpPr>
          <p:cNvPr id="30" name="Straight Arrow Connector 29"/>
          <p:cNvCxnSpPr>
            <a:endCxn id="31" idx="1"/>
          </p:cNvCxnSpPr>
          <p:nvPr/>
        </p:nvCxnSpPr>
        <p:spPr>
          <a:xfrm>
            <a:off x="6606745" y="4582897"/>
            <a:ext cx="174795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8354698" y="4027231"/>
            <a:ext cx="1349474" cy="1111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PLAINTEXT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4383295" y="4574752"/>
            <a:ext cx="0" cy="28832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111425" y="4827377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KEY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7480722" y="4574752"/>
            <a:ext cx="0" cy="28832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208852" y="4827377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KEY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41124" y="5585254"/>
            <a:ext cx="4048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For example: </a:t>
            </a:r>
            <a:r>
              <a:rPr lang="hu-HU" b="1" dirty="0"/>
              <a:t>Caesar-cipher</a:t>
            </a:r>
            <a:r>
              <a:rPr lang="hu-HU" dirty="0"/>
              <a:t>, </a:t>
            </a:r>
            <a:r>
              <a:rPr lang="hu-HU" b="1" dirty="0"/>
              <a:t>DES</a:t>
            </a:r>
            <a:r>
              <a:rPr lang="hu-HU" dirty="0"/>
              <a:t> and </a:t>
            </a:r>
            <a:r>
              <a:rPr lang="hu-HU" b="1" dirty="0"/>
              <a:t>AES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78659" y="3046625"/>
            <a:ext cx="6221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FF5050"/>
                </a:solidFill>
              </a:rPr>
              <a:t>THE MAIN PROBLEM IS THAT THE KEY MUST BE EXCHANGED !!!</a:t>
            </a:r>
          </a:p>
        </p:txBody>
      </p:sp>
    </p:spTree>
    <p:extLst>
      <p:ext uri="{BB962C8B-B14F-4D97-AF65-F5344CB8AC3E}">
        <p14:creationId xmlns:p14="http://schemas.microsoft.com/office/powerpoint/2010/main" val="3535199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Cryptography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81664" y="1443553"/>
            <a:ext cx="2893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PUBLIC KEY CRYPTOGRAPHY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46638" y="1919416"/>
            <a:ext cx="868205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This type of cryptography uses a </a:t>
            </a:r>
            <a:r>
              <a:rPr lang="hu-HU" i="1" dirty="0"/>
              <a:t>public key </a:t>
            </a:r>
            <a:r>
              <a:rPr lang="hu-HU" dirty="0"/>
              <a:t>and a </a:t>
            </a:r>
            <a:r>
              <a:rPr lang="hu-HU" i="1" dirty="0"/>
              <a:t>private key </a:t>
            </a:r>
            <a:r>
              <a:rPr lang="hu-HU" dirty="0"/>
              <a:t>as well. </a:t>
            </a:r>
          </a:p>
          <a:p>
            <a:r>
              <a:rPr lang="hu-HU" dirty="0"/>
              <a:t>          ~ this is why it is also called </a:t>
            </a:r>
            <a:r>
              <a:rPr lang="hu-HU" b="1" dirty="0"/>
              <a:t>„asymmetric encryption”</a:t>
            </a:r>
          </a:p>
          <a:p>
            <a:endParaRPr lang="hu-HU" b="1" dirty="0"/>
          </a:p>
          <a:p>
            <a:r>
              <a:rPr lang="hu-HU" b="1" dirty="0"/>
              <a:t>	</a:t>
            </a:r>
            <a:r>
              <a:rPr lang="hu-HU" b="1" dirty="0">
                <a:sym typeface="Wingdings" panose="05000000000000000000" pitchFamily="2" charset="2"/>
              </a:rPr>
              <a:t> </a:t>
            </a:r>
            <a:r>
              <a:rPr lang="hu-HU" dirty="0">
                <a:sym typeface="Wingdings" panose="05000000000000000000" pitchFamily="2" charset="2"/>
              </a:rPr>
              <a:t>we should keep the private key secret</a:t>
            </a:r>
          </a:p>
          <a:p>
            <a:r>
              <a:rPr lang="hu-HU" dirty="0">
                <a:sym typeface="Wingdings" panose="05000000000000000000" pitchFamily="2" charset="2"/>
              </a:rPr>
              <a:t>	 if </a:t>
            </a:r>
            <a:r>
              <a:rPr lang="hu-HU" b="1" dirty="0">
                <a:sym typeface="Wingdings" panose="05000000000000000000" pitchFamily="2" charset="2"/>
              </a:rPr>
              <a:t>Alice</a:t>
            </a:r>
            <a:r>
              <a:rPr lang="hu-HU" dirty="0">
                <a:sym typeface="Wingdings" panose="05000000000000000000" pitchFamily="2" charset="2"/>
              </a:rPr>
              <a:t> wants to send a message to </a:t>
            </a:r>
            <a:r>
              <a:rPr lang="hu-HU" b="1" dirty="0">
                <a:sym typeface="Wingdings" panose="05000000000000000000" pitchFamily="2" charset="2"/>
              </a:rPr>
              <a:t>Bob</a:t>
            </a:r>
            <a:r>
              <a:rPr lang="hu-HU" dirty="0">
                <a:sym typeface="Wingdings" panose="05000000000000000000" pitchFamily="2" charset="2"/>
              </a:rPr>
              <a:t> then </a:t>
            </a:r>
            <a:r>
              <a:rPr lang="hu-HU" b="1" dirty="0">
                <a:sym typeface="Wingdings" panose="05000000000000000000" pitchFamily="2" charset="2"/>
              </a:rPr>
              <a:t>Alice</a:t>
            </a:r>
            <a:r>
              <a:rPr lang="hu-HU" dirty="0">
                <a:sym typeface="Wingdings" panose="05000000000000000000" pitchFamily="2" charset="2"/>
              </a:rPr>
              <a:t> will encrypt it with</a:t>
            </a:r>
          </a:p>
          <a:p>
            <a:r>
              <a:rPr lang="hu-HU" dirty="0">
                <a:sym typeface="Wingdings" panose="05000000000000000000" pitchFamily="2" charset="2"/>
              </a:rPr>
              <a:t>		</a:t>
            </a:r>
            <a:r>
              <a:rPr lang="hu-HU" b="1" dirty="0">
                <a:sym typeface="Wingdings" panose="05000000000000000000" pitchFamily="2" charset="2"/>
              </a:rPr>
              <a:t>Bob</a:t>
            </a:r>
            <a:r>
              <a:rPr lang="hu-HU" dirty="0">
                <a:sym typeface="Wingdings" panose="05000000000000000000" pitchFamily="2" charset="2"/>
              </a:rPr>
              <a:t>’s public key and </a:t>
            </a:r>
            <a:r>
              <a:rPr lang="hu-HU" b="1" dirty="0">
                <a:sym typeface="Wingdings" panose="05000000000000000000" pitchFamily="2" charset="2"/>
              </a:rPr>
              <a:t>Bob</a:t>
            </a:r>
            <a:r>
              <a:rPr lang="hu-HU" dirty="0">
                <a:sym typeface="Wingdings" panose="05000000000000000000" pitchFamily="2" charset="2"/>
              </a:rPr>
              <a:t> can decrypt the message with its private key</a:t>
            </a:r>
            <a:endParaRPr lang="hu-HU" dirty="0"/>
          </a:p>
        </p:txBody>
      </p:sp>
      <p:sp>
        <p:nvSpPr>
          <p:cNvPr id="25" name="Rectangle 24"/>
          <p:cNvSpPr/>
          <p:nvPr/>
        </p:nvSpPr>
        <p:spPr>
          <a:xfrm>
            <a:off x="2159844" y="4027231"/>
            <a:ext cx="1349474" cy="1111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PLAINTEXT</a:t>
            </a:r>
          </a:p>
        </p:txBody>
      </p:sp>
      <p:cxnSp>
        <p:nvCxnSpPr>
          <p:cNvPr id="26" name="Straight Arrow Connector 25"/>
          <p:cNvCxnSpPr>
            <a:stCxn id="25" idx="3"/>
            <a:endCxn id="29" idx="1"/>
          </p:cNvCxnSpPr>
          <p:nvPr/>
        </p:nvCxnSpPr>
        <p:spPr>
          <a:xfrm>
            <a:off x="3509318" y="4582897"/>
            <a:ext cx="174795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257271" y="4027231"/>
            <a:ext cx="1349474" cy="1111331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CIPHERTEXT</a:t>
            </a:r>
          </a:p>
        </p:txBody>
      </p:sp>
      <p:cxnSp>
        <p:nvCxnSpPr>
          <p:cNvPr id="30" name="Straight Arrow Connector 29"/>
          <p:cNvCxnSpPr>
            <a:endCxn id="31" idx="1"/>
          </p:cNvCxnSpPr>
          <p:nvPr/>
        </p:nvCxnSpPr>
        <p:spPr>
          <a:xfrm>
            <a:off x="6606745" y="4582897"/>
            <a:ext cx="174795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8354698" y="4027231"/>
            <a:ext cx="1349474" cy="1111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tx1"/>
                </a:solidFill>
              </a:rPr>
              <a:t>PLAINTEXT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4383295" y="4574752"/>
            <a:ext cx="0" cy="28832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948718" y="4827377"/>
            <a:ext cx="8691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/>
              <a:t>PUBLIC</a:t>
            </a:r>
          </a:p>
          <a:p>
            <a:pPr algn="ctr"/>
            <a:r>
              <a:rPr lang="hu-HU" b="1" dirty="0"/>
              <a:t>KEY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7480722" y="4574752"/>
            <a:ext cx="0" cy="28832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995588" y="4827377"/>
            <a:ext cx="9702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u-HU" b="1" dirty="0"/>
              <a:t>PRIVATE</a:t>
            </a:r>
          </a:p>
          <a:p>
            <a:pPr algn="ctr"/>
            <a:r>
              <a:rPr lang="hu-HU" b="1" dirty="0"/>
              <a:t>KEY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56454" y="5833030"/>
            <a:ext cx="4833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For example: </a:t>
            </a:r>
            <a:r>
              <a:rPr lang="hu-HU" b="1" dirty="0"/>
              <a:t>RSA </a:t>
            </a:r>
            <a:r>
              <a:rPr lang="hu-HU" dirty="0"/>
              <a:t>or</a:t>
            </a:r>
            <a:r>
              <a:rPr lang="hu-HU" b="1" dirty="0"/>
              <a:t> Elliptic Curve Cryptography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33027" y="5497884"/>
            <a:ext cx="5325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THE PRIVATE KEY NEVER NEEDS TO BE EXCHANGED !!!</a:t>
            </a:r>
          </a:p>
        </p:txBody>
      </p:sp>
    </p:spTree>
    <p:extLst>
      <p:ext uri="{BB962C8B-B14F-4D97-AF65-F5344CB8AC3E}">
        <p14:creationId xmlns:p14="http://schemas.microsoft.com/office/powerpoint/2010/main" val="1319074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67698" y="1491049"/>
            <a:ext cx="839140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it is a private key encryption (</a:t>
            </a:r>
            <a:r>
              <a:rPr lang="hu-HU" b="1" dirty="0">
                <a:sym typeface="Wingdings" panose="05000000000000000000" pitchFamily="2" charset="2"/>
              </a:rPr>
              <a:t>symmetric encryption</a:t>
            </a:r>
            <a:r>
              <a:rPr lang="hu-HU" dirty="0">
                <a:sym typeface="Wingdings" panose="05000000000000000000" pitchFamily="2" charset="2"/>
              </a:rPr>
              <a:t>) method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hu-HU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it was first used by </a:t>
            </a:r>
            <a:r>
              <a:rPr lang="hu-HU" b="1" dirty="0">
                <a:sym typeface="Wingdings" panose="05000000000000000000" pitchFamily="2" charset="2"/>
              </a:rPr>
              <a:t>Julius Caesar </a:t>
            </a:r>
            <a:r>
              <a:rPr lang="hu-HU" dirty="0">
                <a:sym typeface="Wingdings" panose="05000000000000000000" pitchFamily="2" charset="2"/>
              </a:rPr>
              <a:t>~2000 years ago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hu-HU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it is a type of substitution cipher: we shift every single letter in the plaintext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   with a fixed number of letters</a:t>
            </a:r>
          </a:p>
          <a:p>
            <a:pPr lvl="1"/>
            <a:endParaRPr lang="hu-HU" dirty="0">
              <a:sym typeface="Wingdings" panose="05000000000000000000" pitchFamily="2" charset="2"/>
            </a:endParaRPr>
          </a:p>
          <a:p>
            <a:pPr lvl="1"/>
            <a:r>
              <a:rPr lang="hu-HU" dirty="0">
                <a:sym typeface="Wingdings" panose="05000000000000000000" pitchFamily="2" charset="2"/>
              </a:rPr>
              <a:t>		</a:t>
            </a:r>
            <a:r>
              <a:rPr lang="hu-HU" b="1" dirty="0">
                <a:solidFill>
                  <a:srgbClr val="00B0F0"/>
                </a:solidFill>
                <a:sym typeface="Wingdings" panose="05000000000000000000" pitchFamily="2" charset="2"/>
              </a:rPr>
              <a:t>THE KEY ITSELF IS THE NUMBER OF LETTERS WE USE FOR SHIFTING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hu-HU" b="1" dirty="0">
              <a:solidFill>
                <a:srgbClr val="00B0F0"/>
              </a:solidFill>
              <a:sym typeface="Wingdings" panose="05000000000000000000" pitchFamily="2" charset="2"/>
            </a:endParaRPr>
          </a:p>
          <a:p>
            <a:endParaRPr lang="hu-HU" dirty="0"/>
          </a:p>
        </p:txBody>
      </p:sp>
      <p:sp>
        <p:nvSpPr>
          <p:cNvPr id="6" name="TextBox 5"/>
          <p:cNvSpPr txBox="1"/>
          <p:nvPr/>
        </p:nvSpPr>
        <p:spPr>
          <a:xfrm>
            <a:off x="2529016" y="4061254"/>
            <a:ext cx="78261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First we assign numerical values to every letter in the alphabet to be able to</a:t>
            </a:r>
          </a:p>
          <a:p>
            <a:r>
              <a:rPr lang="hu-HU" dirty="0"/>
              <a:t>	use </a:t>
            </a:r>
            <a:r>
              <a:rPr lang="hu-HU" b="1" dirty="0"/>
              <a:t>mathematical operations </a:t>
            </a:r>
            <a:r>
              <a:rPr lang="hu-HU" dirty="0"/>
              <a:t>during encryption/decryption </a:t>
            </a:r>
          </a:p>
          <a:p>
            <a:endParaRPr lang="hu-HU" b="1" dirty="0"/>
          </a:p>
          <a:p>
            <a:r>
              <a:rPr lang="hu-HU" b="1" dirty="0"/>
              <a:t>     A   B   C   D   E   F   G   H   I   J   K   L   M   N   O   P   Q   R   S   T   U   V   W   X   Y   Z</a:t>
            </a:r>
          </a:p>
          <a:p>
            <a:endParaRPr lang="hu-HU" dirty="0"/>
          </a:p>
          <a:p>
            <a:r>
              <a:rPr lang="hu-HU" dirty="0"/>
              <a:t>		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940908" y="5214551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90065" y="54426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0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242594" y="5214551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91751" y="54426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525241" y="5214551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374398" y="54426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807887" y="5216351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657044" y="54444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3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090534" y="5214551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939691" y="54426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4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348637" y="521711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197794" y="54287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5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654852" y="521175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04009" y="54398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6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945605" y="521175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794762" y="542337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7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194489" y="5218151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43646" y="54297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8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433230" y="5201675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282387" y="542977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9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682113" y="520991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472814" y="542333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10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959000" y="5213132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749701" y="542655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11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6264036" y="521635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054737" y="54132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12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6590606" y="520991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381254" y="54132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13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892092" y="5209913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682740" y="541329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14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7181971" y="5209579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972619" y="541296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15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7497036" y="520974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7287684" y="541312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16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7802869" y="5209580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593517" y="541296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17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8072675" y="520941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863323" y="541279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18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8353460" y="5209497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8144108" y="54128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19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8623266" y="5203406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8413914" y="54067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20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8923398" y="521164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714046" y="54067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21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9251322" y="521164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9041970" y="54067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22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9565350" y="521164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9355998" y="54067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23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9846471" y="521164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9637119" y="54067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24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10125896" y="5211644"/>
            <a:ext cx="0" cy="2388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9916544" y="54067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3556547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998" y="1285102"/>
            <a:ext cx="9464003" cy="5280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505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Caesar-cipher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01795" y="1392195"/>
            <a:ext cx="142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>
                <a:solidFill>
                  <a:srgbClr val="00B0F0"/>
                </a:solidFill>
              </a:rPr>
              <a:t>ENCRYPTION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74292" y="1993556"/>
            <a:ext cx="2351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>
                <a:solidFill>
                  <a:srgbClr val="00B050"/>
                </a:solidFill>
              </a:rPr>
              <a:t>E  (x) = (x+n) mod 26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14335" y="214824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b="1" dirty="0">
                <a:solidFill>
                  <a:srgbClr val="00B050"/>
                </a:solidFill>
              </a:rPr>
              <a:t>n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229232" y="2696534"/>
            <a:ext cx="602171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we have to consider all the characters in the plaintext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hu-HU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b="1" dirty="0">
                <a:sym typeface="Wingdings" panose="05000000000000000000" pitchFamily="2" charset="2"/>
              </a:rPr>
              <a:t>E(x)</a:t>
            </a:r>
            <a:r>
              <a:rPr lang="hu-HU" dirty="0">
                <a:sym typeface="Wingdings" panose="05000000000000000000" pitchFamily="2" charset="2"/>
              </a:rPr>
              <a:t> is the encrypted letter of the original </a:t>
            </a:r>
            <a:r>
              <a:rPr lang="hu-HU" b="1" dirty="0">
                <a:sym typeface="Wingdings" panose="05000000000000000000" pitchFamily="2" charset="2"/>
              </a:rPr>
              <a:t>x</a:t>
            </a:r>
            <a:r>
              <a:rPr lang="hu-HU" dirty="0">
                <a:sym typeface="Wingdings" panose="05000000000000000000" pitchFamily="2" charset="2"/>
              </a:rPr>
              <a:t> letter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hu-HU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hu-HU" dirty="0">
                <a:sym typeface="Wingdings" panose="05000000000000000000" pitchFamily="2" charset="2"/>
              </a:rPr>
              <a:t>we have to shift the given letter with </a:t>
            </a:r>
            <a:r>
              <a:rPr lang="hu-HU" b="1" dirty="0">
                <a:sym typeface="Wingdings" panose="05000000000000000000" pitchFamily="2" charset="2"/>
              </a:rPr>
              <a:t>n</a:t>
            </a:r>
            <a:r>
              <a:rPr lang="hu-HU" dirty="0">
                <a:sym typeface="Wingdings" panose="05000000000000000000" pitchFamily="2" charset="2"/>
              </a:rPr>
              <a:t> (where </a:t>
            </a:r>
            <a:r>
              <a:rPr lang="hu-HU" b="1" dirty="0">
                <a:sym typeface="Wingdings" panose="05000000000000000000" pitchFamily="2" charset="2"/>
              </a:rPr>
              <a:t>n</a:t>
            </a:r>
            <a:r>
              <a:rPr lang="hu-HU" dirty="0">
                <a:sym typeface="Wingdings" panose="05000000000000000000" pitchFamily="2" charset="2"/>
              </a:rPr>
              <a:t> is the key)</a:t>
            </a:r>
            <a:endParaRPr lang="hu-HU" dirty="0"/>
          </a:p>
        </p:txBody>
      </p:sp>
      <p:sp>
        <p:nvSpPr>
          <p:cNvPr id="61" name="TextBox 60"/>
          <p:cNvSpPr txBox="1"/>
          <p:nvPr/>
        </p:nvSpPr>
        <p:spPr>
          <a:xfrm>
            <a:off x="2809103" y="4283676"/>
            <a:ext cx="86272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Why to use </a:t>
            </a:r>
            <a:r>
              <a:rPr lang="hu-HU" b="1" dirty="0"/>
              <a:t>mod 26</a:t>
            </a:r>
            <a:r>
              <a:rPr lang="hu-HU" dirty="0"/>
              <a:t>? The size of the english alphabet is </a:t>
            </a:r>
            <a:r>
              <a:rPr lang="hu-HU" b="1" dirty="0"/>
              <a:t>26</a:t>
            </a:r>
            <a:r>
              <a:rPr lang="hu-HU" dirty="0"/>
              <a:t> which means </a:t>
            </a:r>
          </a:p>
          <a:p>
            <a:r>
              <a:rPr lang="hu-HU" dirty="0"/>
              <a:t>	there are </a:t>
            </a:r>
            <a:r>
              <a:rPr lang="hu-HU" b="1" dirty="0"/>
              <a:t>26</a:t>
            </a:r>
            <a:r>
              <a:rPr lang="hu-HU" dirty="0"/>
              <a:t> letters in the english alphabet</a:t>
            </a:r>
          </a:p>
          <a:p>
            <a:endParaRPr lang="hu-HU" dirty="0"/>
          </a:p>
          <a:p>
            <a:r>
              <a:rPr lang="hu-HU" dirty="0"/>
              <a:t>		~ we want to make sure the encrypted letter is within </a:t>
            </a:r>
          </a:p>
          <a:p>
            <a:r>
              <a:rPr lang="hu-HU" dirty="0"/>
              <a:t>			the range </a:t>
            </a:r>
            <a:r>
              <a:rPr lang="hu-HU" b="1" dirty="0"/>
              <a:t>[0,SIZE_ALPHABET-1] </a:t>
            </a:r>
            <a:r>
              <a:rPr lang="hu-HU" dirty="0"/>
              <a:t>so this is why to use </a:t>
            </a:r>
            <a:r>
              <a:rPr lang="hu-HU" b="1" dirty="0"/>
              <a:t>mod 26</a:t>
            </a:r>
          </a:p>
        </p:txBody>
      </p:sp>
    </p:spTree>
    <p:extLst>
      <p:ext uri="{BB962C8B-B14F-4D97-AF65-F5344CB8AC3E}">
        <p14:creationId xmlns:p14="http://schemas.microsoft.com/office/powerpoint/2010/main" val="302616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122458</TotalTime>
  <Words>3679</Words>
  <Application>Microsoft Macintosh PowerPoint</Application>
  <PresentationFormat>Widescreen</PresentationFormat>
  <Paragraphs>1542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Calibri</vt:lpstr>
      <vt:lpstr>Calibri Light</vt:lpstr>
      <vt:lpstr>Wingdings</vt:lpstr>
      <vt:lpstr>Office Theme</vt:lpstr>
      <vt:lpstr>CRYPTOGRAPHY</vt:lpstr>
      <vt:lpstr>Cryptography</vt:lpstr>
      <vt:lpstr>Cryptography</vt:lpstr>
      <vt:lpstr>Cryptography</vt:lpstr>
      <vt:lpstr>Cryptography</vt:lpstr>
      <vt:lpstr>Cryptography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  <vt:lpstr>Caesar-cipher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ALSUWAT, EMAD</cp:lastModifiedBy>
  <cp:revision>874</cp:revision>
  <dcterms:created xsi:type="dcterms:W3CDTF">2017-12-07T15:29:51Z</dcterms:created>
  <dcterms:modified xsi:type="dcterms:W3CDTF">2020-09-07T05:13:47Z</dcterms:modified>
</cp:coreProperties>
</file>