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42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62" r:id="rId46"/>
    <p:sldId id="363" r:id="rId47"/>
    <p:sldId id="364" r:id="rId48"/>
    <p:sldId id="365" r:id="rId49"/>
    <p:sldId id="366" r:id="rId50"/>
    <p:sldId id="367" r:id="rId51"/>
    <p:sldId id="368" r:id="rId52"/>
    <p:sldId id="369" r:id="rId53"/>
    <p:sldId id="370" r:id="rId54"/>
    <p:sldId id="371" r:id="rId55"/>
    <p:sldId id="372" r:id="rId56"/>
    <p:sldId id="373" r:id="rId57"/>
    <p:sldId id="374" r:id="rId58"/>
    <p:sldId id="375" r:id="rId59"/>
    <p:sldId id="376" r:id="rId60"/>
    <p:sldId id="377" r:id="rId61"/>
    <p:sldId id="378" r:id="rId62"/>
    <p:sldId id="379" r:id="rId63"/>
    <p:sldId id="381" r:id="rId64"/>
    <p:sldId id="382" r:id="rId65"/>
    <p:sldId id="383" r:id="rId66"/>
    <p:sldId id="384" r:id="rId67"/>
    <p:sldId id="385" r:id="rId68"/>
    <p:sldId id="386" r:id="rId69"/>
    <p:sldId id="387" r:id="rId70"/>
    <p:sldId id="388" r:id="rId71"/>
    <p:sldId id="389" r:id="rId7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Mehedi Masud" userId="853ccfa114417652" providerId="LiveId" clId="{297A681C-92AE-439A-BD32-078B2B422A36}"/>
    <pc:docChg chg="delSld modSld">
      <pc:chgData name="Dr. Mehedi Masud" userId="853ccfa114417652" providerId="LiveId" clId="{297A681C-92AE-439A-BD32-078B2B422A36}" dt="2020-08-23T12:34:55.714" v="2" actId="2696"/>
      <pc:docMkLst>
        <pc:docMk/>
      </pc:docMkLst>
      <pc:sldChg chg="modSp">
        <pc:chgData name="Dr. Mehedi Masud" userId="853ccfa114417652" providerId="LiveId" clId="{297A681C-92AE-439A-BD32-078B2B422A36}" dt="2020-08-23T12:34:43.367" v="0" actId="6549"/>
        <pc:sldMkLst>
          <pc:docMk/>
          <pc:sldMk cId="2490397412" sldId="270"/>
        </pc:sldMkLst>
        <pc:spChg chg="mod">
          <ac:chgData name="Dr. Mehedi Masud" userId="853ccfa114417652" providerId="LiveId" clId="{297A681C-92AE-439A-BD32-078B2B422A36}" dt="2020-08-23T12:34:43.367" v="0" actId="6549"/>
          <ac:spMkLst>
            <pc:docMk/>
            <pc:sldMk cId="2490397412" sldId="270"/>
            <ac:spMk id="2" creationId="{00000000-0000-0000-0000-000000000000}"/>
          </ac:spMkLst>
        </pc:spChg>
      </pc:sldChg>
      <pc:sldChg chg="del">
        <pc:chgData name="Dr. Mehedi Masud" userId="853ccfa114417652" providerId="LiveId" clId="{297A681C-92AE-439A-BD32-078B2B422A36}" dt="2020-08-23T12:34:48.405" v="1" actId="2696"/>
        <pc:sldMkLst>
          <pc:docMk/>
          <pc:sldMk cId="3459806698" sldId="271"/>
        </pc:sldMkLst>
      </pc:sldChg>
      <pc:sldChg chg="del">
        <pc:chgData name="Dr. Mehedi Masud" userId="853ccfa114417652" providerId="LiveId" clId="{297A681C-92AE-439A-BD32-078B2B422A36}" dt="2020-08-23T12:34:55.714" v="2" actId="2696"/>
        <pc:sldMkLst>
          <pc:docMk/>
          <pc:sldMk cId="1323046611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405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656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07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588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4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868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031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88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949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5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80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D975C-879E-4ADC-97CB-23B39C64B811}" type="datetimeFigureOut">
              <a:rPr lang="hu-HU" smtClean="0"/>
              <a:t>2020. 09. 14.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897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428142"/>
            <a:ext cx="9144000" cy="2387600"/>
          </a:xfrm>
        </p:spPr>
        <p:txBody>
          <a:bodyPr/>
          <a:lstStyle/>
          <a:p>
            <a:r>
              <a:rPr lang="hu-HU" b="1" u="sng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09950"/>
            <a:ext cx="9144000" cy="3246023"/>
          </a:xfrm>
        </p:spPr>
        <p:txBody>
          <a:bodyPr>
            <a:normAutofit/>
          </a:bodyPr>
          <a:lstStyle/>
          <a:p>
            <a:r>
              <a:rPr lang="hu-HU" sz="3200" b="1" dirty="0" err="1"/>
              <a:t>Cracking</a:t>
            </a:r>
            <a:r>
              <a:rPr lang="hu-HU" sz="3200" b="1" dirty="0"/>
              <a:t> Caesar </a:t>
            </a:r>
            <a:r>
              <a:rPr lang="hu-HU" sz="3200" b="1" dirty="0" err="1"/>
              <a:t>Cipher</a:t>
            </a:r>
            <a:endParaRPr lang="hu-HU" sz="3200" b="1" dirty="0"/>
          </a:p>
          <a:p>
            <a:r>
              <a:rPr lang="hu-HU" sz="3200" b="1" dirty="0"/>
              <a:t>+</a:t>
            </a:r>
          </a:p>
          <a:p>
            <a:r>
              <a:rPr lang="hu-HU" sz="3200" b="1" dirty="0" err="1"/>
              <a:t>Vigenere</a:t>
            </a:r>
            <a:r>
              <a:rPr lang="hu-HU" sz="3200" b="1" dirty="0"/>
              <a:t> </a:t>
            </a:r>
            <a:r>
              <a:rPr lang="hu-HU" sz="3200" b="1" dirty="0" err="1"/>
              <a:t>Cipher</a:t>
            </a:r>
            <a:endParaRPr lang="hu-HU" sz="3200" b="1" dirty="0"/>
          </a:p>
          <a:p>
            <a:r>
              <a:rPr lang="hu-HU" sz="3200" b="1" dirty="0"/>
              <a:t>+</a:t>
            </a:r>
          </a:p>
          <a:p>
            <a:r>
              <a:rPr lang="hu-HU" sz="3200" b="1" dirty="0" err="1"/>
              <a:t>Cracking</a:t>
            </a:r>
            <a:r>
              <a:rPr lang="hu-HU" sz="3200" b="1" dirty="0"/>
              <a:t> </a:t>
            </a:r>
            <a:r>
              <a:rPr lang="hu-HU" sz="3200" b="1" dirty="0" err="1"/>
              <a:t>Vigenere</a:t>
            </a:r>
            <a:r>
              <a:rPr lang="hu-HU" sz="3200" b="1" dirty="0"/>
              <a:t> </a:t>
            </a:r>
            <a:r>
              <a:rPr lang="hu-HU" sz="3200" b="1" dirty="0" err="1"/>
              <a:t>Cipher</a:t>
            </a:r>
            <a:endParaRPr lang="hu-HU" sz="3200" b="1" dirty="0"/>
          </a:p>
          <a:p>
            <a:endParaRPr lang="hu-HU" sz="3200" b="1" dirty="0"/>
          </a:p>
          <a:p>
            <a:r>
              <a:rPr lang="hu-HU" sz="3200" b="1" dirty="0"/>
              <a:t>Dr. </a:t>
            </a:r>
            <a:r>
              <a:rPr lang="hu-HU" sz="3200" b="1" dirty="0" err="1"/>
              <a:t>Emad</a:t>
            </a:r>
            <a:r>
              <a:rPr lang="hu-HU" sz="3200" b="1" dirty="0"/>
              <a:t> </a:t>
            </a:r>
            <a:r>
              <a:rPr lang="hu-HU" sz="3200" b="1" dirty="0" err="1"/>
              <a:t>Alsuwat</a:t>
            </a:r>
            <a:r>
              <a:rPr lang="hu-HU" sz="3200" b="1" dirty="0"/>
              <a:t> </a:t>
            </a:r>
          </a:p>
          <a:p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207402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3557" y="1337832"/>
            <a:ext cx="141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DECRYPTION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42462" y="1707164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31933" y="18618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99402" y="18618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21899" y="18618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22059" y="1874892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06812" y="2350397"/>
            <a:ext cx="73695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we have to approximately the same formula as we used for </a:t>
            </a:r>
            <a:r>
              <a:rPr lang="hu-HU" b="1" dirty="0">
                <a:sym typeface="Wingdings" panose="05000000000000000000" pitchFamily="2" charset="2"/>
              </a:rPr>
              <a:t>Caesar cipher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b="1" dirty="0">
                <a:sym typeface="Wingdings" panose="05000000000000000000" pitchFamily="2" charset="2"/>
              </a:rPr>
              <a:t>x</a:t>
            </a:r>
            <a:r>
              <a:rPr lang="hu-HU" dirty="0">
                <a:sym typeface="Wingdings" panose="05000000000000000000" pitchFamily="2" charset="2"/>
              </a:rPr>
              <a:t>  is the actual letter in the plaintext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b="1" dirty="0">
                <a:sym typeface="Wingdings" panose="05000000000000000000" pitchFamily="2" charset="2"/>
              </a:rPr>
              <a:t>D (x ) </a:t>
            </a:r>
            <a:r>
              <a:rPr lang="hu-HU" dirty="0">
                <a:sym typeface="Wingdings" panose="05000000000000000000" pitchFamily="2" charset="2"/>
              </a:rPr>
              <a:t>is the decrypted letter in the ciphertext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in </a:t>
            </a:r>
            <a:r>
              <a:rPr lang="hu-HU" b="1" dirty="0">
                <a:sym typeface="Wingdings" panose="05000000000000000000" pitchFamily="2" charset="2"/>
              </a:rPr>
              <a:t>Vigenere cipher </a:t>
            </a:r>
            <a:r>
              <a:rPr lang="hu-HU" dirty="0">
                <a:sym typeface="Wingdings" panose="05000000000000000000" pitchFamily="2" charset="2"/>
              </a:rPr>
              <a:t>we have to use the </a:t>
            </a:r>
            <a:r>
              <a:rPr lang="hu-HU" b="1" dirty="0">
                <a:sym typeface="Wingdings" panose="05000000000000000000" pitchFamily="2" charset="2"/>
              </a:rPr>
              <a:t>i-th</a:t>
            </a:r>
            <a:r>
              <a:rPr lang="hu-HU" dirty="0">
                <a:sym typeface="Wingdings" panose="05000000000000000000" pitchFamily="2" charset="2"/>
              </a:rPr>
              <a:t> letter of the key for 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  decrypting the </a:t>
            </a:r>
            <a:r>
              <a:rPr lang="hu-HU" b="1" dirty="0">
                <a:sym typeface="Wingdings" panose="05000000000000000000" pitchFamily="2" charset="2"/>
              </a:rPr>
              <a:t>i-th</a:t>
            </a:r>
            <a:r>
              <a:rPr lang="hu-HU" dirty="0">
                <a:sym typeface="Wingdings" panose="05000000000000000000" pitchFamily="2" charset="2"/>
              </a:rPr>
              <a:t> letter</a:t>
            </a:r>
            <a:endParaRPr lang="hu-HU" dirty="0"/>
          </a:p>
        </p:txBody>
      </p:sp>
      <p:sp>
        <p:nvSpPr>
          <p:cNvPr id="26" name="TextBox 25"/>
          <p:cNvSpPr txBox="1"/>
          <p:nvPr/>
        </p:nvSpPr>
        <p:spPr>
          <a:xfrm>
            <a:off x="3410881" y="30218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/>
              <a:t>i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35595" y="3586648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/>
              <a:t>i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73383" y="359406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/>
              <a:t>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77954" y="4736757"/>
            <a:ext cx="86272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Why to use </a:t>
            </a:r>
            <a:r>
              <a:rPr lang="hu-HU" b="1" dirty="0"/>
              <a:t>mod 26</a:t>
            </a:r>
            <a:r>
              <a:rPr lang="hu-HU" dirty="0"/>
              <a:t>? The size of the english alphabet is </a:t>
            </a:r>
            <a:r>
              <a:rPr lang="hu-HU" b="1" dirty="0"/>
              <a:t>26</a:t>
            </a:r>
            <a:r>
              <a:rPr lang="hu-HU" dirty="0"/>
              <a:t> which means </a:t>
            </a:r>
          </a:p>
          <a:p>
            <a:r>
              <a:rPr lang="hu-HU" dirty="0"/>
              <a:t>	there are </a:t>
            </a:r>
            <a:r>
              <a:rPr lang="hu-HU" b="1" dirty="0"/>
              <a:t>26</a:t>
            </a:r>
            <a:r>
              <a:rPr lang="hu-HU" dirty="0"/>
              <a:t> letters in the english alphabet</a:t>
            </a:r>
          </a:p>
          <a:p>
            <a:endParaRPr lang="hu-HU" dirty="0"/>
          </a:p>
          <a:p>
            <a:r>
              <a:rPr lang="hu-HU" dirty="0"/>
              <a:t>		~ we want to make sure the decrypted letter is within </a:t>
            </a:r>
          </a:p>
          <a:p>
            <a:r>
              <a:rPr lang="hu-HU" dirty="0"/>
              <a:t>			the range </a:t>
            </a:r>
            <a:r>
              <a:rPr lang="hu-HU" b="1" dirty="0"/>
              <a:t>[0,SIZE_ALPHABET-1] </a:t>
            </a:r>
            <a:r>
              <a:rPr lang="hu-HU" dirty="0"/>
              <a:t>so this is why to use </a:t>
            </a:r>
            <a:r>
              <a:rPr lang="hu-HU" b="1" dirty="0"/>
              <a:t>mod 26</a:t>
            </a:r>
          </a:p>
        </p:txBody>
      </p:sp>
    </p:spTree>
    <p:extLst>
      <p:ext uri="{BB962C8B-B14F-4D97-AF65-F5344CB8AC3E}">
        <p14:creationId xmlns:p14="http://schemas.microsoft.com/office/powerpoint/2010/main" val="3086778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088324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066126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50"/>
                </a:solidFill>
              </a:rPr>
              <a:t>T</a:t>
            </a:r>
            <a:r>
              <a:rPr lang="hu-HU" sz="2400" b="1" dirty="0">
                <a:solidFill>
                  <a:srgbClr val="00B0F0"/>
                </a:solidFill>
              </a:rPr>
              <a:t>HIS IS JUST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918369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</a:t>
            </a:r>
            <a:r>
              <a:rPr lang="hu-HU" sz="2400" b="1" dirty="0">
                <a:solidFill>
                  <a:srgbClr val="00B050"/>
                </a:solidFill>
              </a:rPr>
              <a:t>H</a:t>
            </a:r>
            <a:r>
              <a:rPr lang="hu-HU" sz="2400" b="1" dirty="0">
                <a:solidFill>
                  <a:srgbClr val="00B0F0"/>
                </a:solidFill>
              </a:rPr>
              <a:t>IS IS JUST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957550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</a:t>
            </a:r>
            <a:r>
              <a:rPr lang="hu-HU" sz="2400" b="1" dirty="0">
                <a:solidFill>
                  <a:srgbClr val="00B050"/>
                </a:solidFill>
              </a:rPr>
              <a:t>I</a:t>
            </a:r>
            <a:r>
              <a:rPr lang="hu-HU" sz="2400" b="1" dirty="0">
                <a:solidFill>
                  <a:srgbClr val="00B0F0"/>
                </a:solidFill>
              </a:rPr>
              <a:t>S IS JUST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713834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</a:t>
            </a:r>
            <a:r>
              <a:rPr lang="hu-HU" sz="2400" b="1" dirty="0">
                <a:solidFill>
                  <a:srgbClr val="00B050"/>
                </a:solidFill>
              </a:rPr>
              <a:t>S</a:t>
            </a:r>
            <a:r>
              <a:rPr lang="hu-HU" sz="2400" b="1" dirty="0">
                <a:solidFill>
                  <a:srgbClr val="00B0F0"/>
                </a:solidFill>
              </a:rPr>
              <a:t> IS JUST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933833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</a:t>
            </a:r>
            <a:r>
              <a:rPr lang="hu-HU" sz="2400" b="1" dirty="0">
                <a:solidFill>
                  <a:srgbClr val="00B050"/>
                </a:solidFill>
              </a:rPr>
              <a:t>I</a:t>
            </a:r>
            <a:r>
              <a:rPr lang="hu-HU" sz="2400" b="1" dirty="0">
                <a:solidFill>
                  <a:srgbClr val="00B0F0"/>
                </a:solidFill>
              </a:rPr>
              <a:t>S JUST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243423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</a:t>
            </a:r>
            <a:r>
              <a:rPr lang="hu-HU" sz="2400" b="1" dirty="0">
                <a:solidFill>
                  <a:srgbClr val="00B050"/>
                </a:solidFill>
              </a:rPr>
              <a:t>S</a:t>
            </a:r>
            <a:r>
              <a:rPr lang="hu-HU" sz="2400" b="1" dirty="0">
                <a:solidFill>
                  <a:srgbClr val="00B0F0"/>
                </a:solidFill>
              </a:rPr>
              <a:t> JUST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115600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</a:t>
            </a:r>
            <a:r>
              <a:rPr lang="hu-HU" sz="2400" b="1" dirty="0">
                <a:solidFill>
                  <a:srgbClr val="00B050"/>
                </a:solidFill>
              </a:rPr>
              <a:t>J</a:t>
            </a:r>
            <a:r>
              <a:rPr lang="hu-HU" sz="2400" b="1" dirty="0">
                <a:solidFill>
                  <a:srgbClr val="00B0F0"/>
                </a:solidFill>
              </a:rPr>
              <a:t>UST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417407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Caesar-cipher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9373" y="1565190"/>
            <a:ext cx="1020997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The main problem with </a:t>
            </a:r>
            <a:r>
              <a:rPr lang="hu-HU" b="1" dirty="0"/>
              <a:t>Caesar-cipher</a:t>
            </a:r>
            <a:r>
              <a:rPr lang="hu-HU" dirty="0"/>
              <a:t> is that there are few possible key values</a:t>
            </a:r>
          </a:p>
          <a:p>
            <a:r>
              <a:rPr lang="hu-HU" dirty="0"/>
              <a:t>	~ the </a:t>
            </a:r>
            <a:r>
              <a:rPr lang="hu-HU" i="1" dirty="0"/>
              <a:t>keyspace</a:t>
            </a:r>
            <a:r>
              <a:rPr lang="hu-HU" dirty="0"/>
              <a:t> is small: it contains </a:t>
            </a:r>
            <a:r>
              <a:rPr lang="hu-HU" b="1" dirty="0"/>
              <a:t>26</a:t>
            </a:r>
            <a:r>
              <a:rPr lang="hu-HU" dirty="0"/>
              <a:t> keys only !!!</a:t>
            </a:r>
          </a:p>
          <a:p>
            <a:r>
              <a:rPr lang="hu-HU" dirty="0"/>
              <a:t>	</a:t>
            </a:r>
          </a:p>
          <a:p>
            <a:r>
              <a:rPr lang="hu-HU" b="1" dirty="0">
                <a:solidFill>
                  <a:srgbClr val="00B0F0"/>
                </a:solidFill>
              </a:rPr>
              <a:t>		NUMBER OF KEYS = SIZE OF THE ALPHABET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b="1" dirty="0">
                <a:solidFill>
                  <a:srgbClr val="00B0F0"/>
                </a:solidFill>
              </a:rPr>
              <a:t>			</a:t>
            </a:r>
            <a:r>
              <a:rPr lang="hu-HU" b="1" dirty="0">
                <a:sym typeface="Wingdings" panose="05000000000000000000" pitchFamily="2" charset="2"/>
              </a:rPr>
              <a:t> </a:t>
            </a:r>
            <a:r>
              <a:rPr lang="hu-HU" dirty="0">
                <a:sym typeface="Wingdings" panose="05000000000000000000" pitchFamily="2" charset="2"/>
              </a:rPr>
              <a:t>there are </a:t>
            </a:r>
            <a:r>
              <a:rPr lang="hu-HU" b="1" dirty="0">
                <a:sym typeface="Wingdings" panose="05000000000000000000" pitchFamily="2" charset="2"/>
              </a:rPr>
              <a:t>26</a:t>
            </a:r>
            <a:r>
              <a:rPr lang="hu-HU" dirty="0">
                <a:sym typeface="Wingdings" panose="05000000000000000000" pitchFamily="2" charset="2"/>
              </a:rPr>
              <a:t> letters in the alphabet so the number</a:t>
            </a:r>
          </a:p>
          <a:p>
            <a:r>
              <a:rPr lang="hu-HU" dirty="0">
                <a:sym typeface="Wingdings" panose="05000000000000000000" pitchFamily="2" charset="2"/>
              </a:rPr>
              <a:t>				of possible keys is </a:t>
            </a:r>
            <a:r>
              <a:rPr lang="hu-HU" b="1" dirty="0">
                <a:sym typeface="Wingdings" panose="05000000000000000000" pitchFamily="2" charset="2"/>
              </a:rPr>
              <a:t>26</a:t>
            </a:r>
            <a:r>
              <a:rPr lang="hu-HU" dirty="0">
                <a:sym typeface="Wingdings" panose="05000000000000000000" pitchFamily="2" charset="2"/>
              </a:rPr>
              <a:t> as well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		 intuition: let’s use Caesar-encryption several times  (brute-force approach)</a:t>
            </a:r>
          </a:p>
          <a:p>
            <a:r>
              <a:rPr lang="hu-HU" dirty="0">
                <a:sym typeface="Wingdings" panose="05000000000000000000" pitchFamily="2" charset="2"/>
              </a:rPr>
              <a:t>				</a:t>
            </a:r>
          </a:p>
          <a:p>
            <a:r>
              <a:rPr lang="hu-HU" dirty="0">
                <a:sym typeface="Wingdings" panose="05000000000000000000" pitchFamily="2" charset="2"/>
              </a:rPr>
              <a:t>		</a:t>
            </a:r>
            <a:r>
              <a:rPr lang="hu-HU" b="1" dirty="0">
                <a:solidFill>
                  <a:srgbClr val="00B0F0"/>
                </a:solidFill>
                <a:sym typeface="Wingdings" panose="05000000000000000000" pitchFamily="2" charset="2"/>
              </a:rPr>
              <a:t>CAESAR CIPHER WILL NOT BE MORE SECURE IF WE REPEAT THE OPERATION</a:t>
            </a:r>
          </a:p>
          <a:p>
            <a:endParaRPr lang="hu-HU" b="1" dirty="0">
              <a:solidFill>
                <a:srgbClr val="00B0F0"/>
              </a:solidFill>
              <a:sym typeface="Wingdings" panose="05000000000000000000" pitchFamily="2" charset="2"/>
            </a:endParaRPr>
          </a:p>
          <a:p>
            <a:r>
              <a:rPr lang="hu-HU" b="1" dirty="0">
                <a:solidFill>
                  <a:srgbClr val="00B0F0"/>
                </a:solidFill>
                <a:sym typeface="Wingdings" panose="05000000000000000000" pitchFamily="2" charset="2"/>
              </a:rPr>
              <a:t>			</a:t>
            </a:r>
            <a:r>
              <a:rPr lang="hu-HU" u="sng" dirty="0">
                <a:sym typeface="Wingdings" panose="05000000000000000000" pitchFamily="2" charset="2"/>
              </a:rPr>
              <a:t>For example</a:t>
            </a:r>
            <a:r>
              <a:rPr lang="hu-HU" dirty="0">
                <a:sym typeface="Wingdings" panose="05000000000000000000" pitchFamily="2" charset="2"/>
              </a:rPr>
              <a:t>: using </a:t>
            </a:r>
            <a:r>
              <a:rPr lang="hu-HU" b="1" dirty="0">
                <a:sym typeface="Wingdings" panose="05000000000000000000" pitchFamily="2" charset="2"/>
              </a:rPr>
              <a:t>Caesar-encyrpion</a:t>
            </a:r>
            <a:r>
              <a:rPr lang="hu-HU" dirty="0">
                <a:sym typeface="Wingdings" panose="05000000000000000000" pitchFamily="2" charset="2"/>
              </a:rPr>
              <a:t> with key </a:t>
            </a:r>
            <a:r>
              <a:rPr lang="hu-HU" b="1" dirty="0">
                <a:sym typeface="Wingdings" panose="05000000000000000000" pitchFamily="2" charset="2"/>
              </a:rPr>
              <a:t>2</a:t>
            </a:r>
            <a:r>
              <a:rPr lang="hu-HU" dirty="0">
                <a:sym typeface="Wingdings" panose="05000000000000000000" pitchFamily="2" charset="2"/>
              </a:rPr>
              <a:t> and then with key </a:t>
            </a:r>
            <a:r>
              <a:rPr lang="hu-HU" b="1" dirty="0">
                <a:sym typeface="Wingdings" panose="05000000000000000000" pitchFamily="2" charset="2"/>
              </a:rPr>
              <a:t>3</a:t>
            </a:r>
          </a:p>
          <a:p>
            <a:r>
              <a:rPr lang="hu-HU" dirty="0">
                <a:sym typeface="Wingdings" panose="05000000000000000000" pitchFamily="2" charset="2"/>
              </a:rPr>
              <a:t>				is the same as using key </a:t>
            </a:r>
            <a:r>
              <a:rPr lang="hu-HU" b="1" dirty="0">
                <a:sym typeface="Wingdings" panose="05000000000000000000" pitchFamily="2" charset="2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44928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</a:t>
            </a:r>
            <a:r>
              <a:rPr lang="hu-HU" sz="2400" b="1" dirty="0">
                <a:solidFill>
                  <a:srgbClr val="00B050"/>
                </a:solidFill>
              </a:rPr>
              <a:t>U</a:t>
            </a:r>
            <a:r>
              <a:rPr lang="hu-HU" sz="2400" b="1" dirty="0">
                <a:solidFill>
                  <a:srgbClr val="00B0F0"/>
                </a:solidFill>
              </a:rPr>
              <a:t>ST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899371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</a:t>
            </a:r>
            <a:r>
              <a:rPr lang="hu-HU" sz="2400" b="1" dirty="0">
                <a:solidFill>
                  <a:srgbClr val="00B050"/>
                </a:solidFill>
              </a:rPr>
              <a:t>S</a:t>
            </a:r>
            <a:r>
              <a:rPr lang="hu-HU" sz="2400" b="1" dirty="0">
                <a:solidFill>
                  <a:srgbClr val="00B0F0"/>
                </a:solidFill>
              </a:rPr>
              <a:t>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4002721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</a:t>
            </a:r>
            <a:r>
              <a:rPr lang="hu-HU" sz="2400" b="1" dirty="0">
                <a:solidFill>
                  <a:srgbClr val="00B050"/>
                </a:solidFill>
              </a:rPr>
              <a:t>T</a:t>
            </a:r>
            <a:r>
              <a:rPr lang="hu-HU" sz="2400" b="1" dirty="0">
                <a:solidFill>
                  <a:srgbClr val="00B0F0"/>
                </a:solidFill>
              </a:rPr>
              <a:t>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199018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</a:t>
            </a:r>
            <a:r>
              <a:rPr lang="hu-HU" sz="2400" b="1" dirty="0">
                <a:solidFill>
                  <a:srgbClr val="00B050"/>
                </a:solidFill>
              </a:rPr>
              <a:t>A</a:t>
            </a:r>
            <a:r>
              <a:rPr lang="hu-HU" sz="2400" b="1" dirty="0">
                <a:solidFill>
                  <a:srgbClr val="00B0F0"/>
                </a:solidFill>
              </a:rPr>
              <a:t>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BYUK 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987906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A</a:t>
            </a:r>
            <a:r>
              <a:rPr lang="hu-HU" sz="2400" b="1" dirty="0">
                <a:solidFill>
                  <a:srgbClr val="00B050"/>
                </a:solidFill>
              </a:rPr>
              <a:t>N</a:t>
            </a:r>
            <a:r>
              <a:rPr lang="hu-HU" sz="2400" b="1" dirty="0">
                <a:solidFill>
                  <a:srgbClr val="00B0F0"/>
                </a:solidFill>
              </a:rPr>
              <a:t>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BYUK EG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774268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AN </a:t>
            </a:r>
            <a:r>
              <a:rPr lang="hu-HU" sz="2400" b="1" dirty="0">
                <a:solidFill>
                  <a:srgbClr val="00B050"/>
                </a:solidFill>
              </a:rPr>
              <a:t>E</a:t>
            </a:r>
            <a:r>
              <a:rPr lang="hu-HU" sz="2400" b="1" dirty="0">
                <a:solidFill>
                  <a:srgbClr val="00B0F0"/>
                </a:solidFill>
              </a:rPr>
              <a:t>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BYUK EG 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725960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AN E</a:t>
            </a:r>
            <a:r>
              <a:rPr lang="hu-HU" sz="2400" b="1" dirty="0">
                <a:solidFill>
                  <a:srgbClr val="00B050"/>
                </a:solidFill>
              </a:rPr>
              <a:t>X</a:t>
            </a:r>
            <a:r>
              <a:rPr lang="hu-HU" sz="2400" b="1" dirty="0">
                <a:solidFill>
                  <a:srgbClr val="00B0F0"/>
                </a:solidFill>
              </a:rPr>
              <a:t>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BYUK EG WB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195954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AN EX</a:t>
            </a:r>
            <a:r>
              <a:rPr lang="hu-HU" sz="2400" b="1" dirty="0">
                <a:solidFill>
                  <a:srgbClr val="00B050"/>
                </a:solidFill>
              </a:rPr>
              <a:t>A</a:t>
            </a:r>
            <a:r>
              <a:rPr lang="hu-HU" sz="2400" b="1" dirty="0">
                <a:solidFill>
                  <a:srgbClr val="00B0F0"/>
                </a:solidFill>
              </a:rPr>
              <a:t>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BYUK EG WBC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3975988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AN EXA</a:t>
            </a:r>
            <a:r>
              <a:rPr lang="hu-HU" sz="2400" b="1" dirty="0">
                <a:solidFill>
                  <a:srgbClr val="00B050"/>
                </a:solidFill>
              </a:rPr>
              <a:t>M</a:t>
            </a:r>
            <a:r>
              <a:rPr lang="hu-HU" sz="2400" b="1" dirty="0">
                <a:solidFill>
                  <a:srgbClr val="00B0F0"/>
                </a:solidFill>
              </a:rPr>
              <a:t>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BYUK EG WBCD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8053567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AN EXAM</a:t>
            </a:r>
            <a:r>
              <a:rPr lang="hu-HU" sz="2400" b="1" dirty="0">
                <a:solidFill>
                  <a:srgbClr val="00B050"/>
                </a:solidFill>
              </a:rPr>
              <a:t>P</a:t>
            </a:r>
            <a:r>
              <a:rPr lang="hu-HU" sz="2400" b="1" dirty="0">
                <a:solidFill>
                  <a:srgbClr val="00B0F0"/>
                </a:solidFill>
              </a:rPr>
              <a:t>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BYUK EG WBCDT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506886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Caesar-cipher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9373" y="1565190"/>
            <a:ext cx="10031721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There are </a:t>
            </a:r>
            <a:r>
              <a:rPr lang="hu-HU" b="1" dirty="0"/>
              <a:t>2</a:t>
            </a:r>
            <a:r>
              <a:rPr lang="hu-HU" dirty="0"/>
              <a:t> types of approaches to crack </a:t>
            </a:r>
            <a:r>
              <a:rPr lang="hu-HU" b="1" dirty="0"/>
              <a:t>Caesar-cipher</a:t>
            </a:r>
            <a:r>
              <a:rPr lang="hu-HU" dirty="0"/>
              <a:t>:</a:t>
            </a:r>
          </a:p>
          <a:p>
            <a:endParaRPr lang="hu-HU" b="1" dirty="0">
              <a:sym typeface="Wingdings" panose="05000000000000000000" pitchFamily="2" charset="2"/>
            </a:endParaRPr>
          </a:p>
          <a:p>
            <a:r>
              <a:rPr lang="hu-HU" b="1" dirty="0">
                <a:sym typeface="Wingdings" panose="05000000000000000000" pitchFamily="2" charset="2"/>
              </a:rPr>
              <a:t>	1.) brute-force attack: </a:t>
            </a:r>
            <a:r>
              <a:rPr lang="hu-HU" dirty="0">
                <a:sym typeface="Wingdings" panose="05000000000000000000" pitchFamily="2" charset="2"/>
              </a:rPr>
              <a:t>because the number of possible key is </a:t>
            </a:r>
            <a:r>
              <a:rPr lang="hu-HU" b="1" dirty="0">
                <a:sym typeface="Wingdings" panose="05000000000000000000" pitchFamily="2" charset="2"/>
              </a:rPr>
              <a:t>26</a:t>
            </a:r>
            <a:r>
              <a:rPr lang="hu-HU" dirty="0">
                <a:sym typeface="Wingdings" panose="05000000000000000000" pitchFamily="2" charset="2"/>
              </a:rPr>
              <a:t> thats why</a:t>
            </a:r>
          </a:p>
          <a:p>
            <a:r>
              <a:rPr lang="hu-HU" dirty="0">
                <a:sym typeface="Wingdings" panose="05000000000000000000" pitchFamily="2" charset="2"/>
              </a:rPr>
              <a:t>		we can consider all these cases (so check all the possible key values)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		 we use all the possible key values within the range </a:t>
            </a:r>
            <a:r>
              <a:rPr lang="hu-HU" b="1" dirty="0">
                <a:sym typeface="Wingdings" panose="05000000000000000000" pitchFamily="2" charset="2"/>
              </a:rPr>
              <a:t>[0,SIZE_ALPHABET-1]</a:t>
            </a:r>
          </a:p>
          <a:p>
            <a:r>
              <a:rPr lang="hu-HU" dirty="0">
                <a:sym typeface="Wingdings" panose="05000000000000000000" pitchFamily="2" charset="2"/>
              </a:rPr>
              <a:t>				and check whether the decrypted message makes sense or not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		                   ~ it may be important to be able to detect english language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</a:t>
            </a:r>
            <a:r>
              <a:rPr lang="hu-HU" b="1" dirty="0">
                <a:sym typeface="Wingdings" panose="05000000000000000000" pitchFamily="2" charset="2"/>
              </a:rPr>
              <a:t>2.) frequency-analysis: </a:t>
            </a:r>
            <a:r>
              <a:rPr lang="hu-HU" dirty="0">
                <a:sym typeface="Wingdings" panose="05000000000000000000" pitchFamily="2" charset="2"/>
              </a:rPr>
              <a:t>we can analyse the frequency distribution of the letters</a:t>
            </a:r>
          </a:p>
          <a:p>
            <a:endParaRPr lang="hu-HU" b="1" dirty="0">
              <a:sym typeface="Wingdings" panose="05000000000000000000" pitchFamily="2" charset="2"/>
            </a:endParaRPr>
          </a:p>
          <a:p>
            <a:r>
              <a:rPr lang="hu-HU" b="1" dirty="0">
                <a:sym typeface="Wingdings" panose="05000000000000000000" pitchFamily="2" charset="2"/>
              </a:rPr>
              <a:t>		</a:t>
            </a:r>
            <a:r>
              <a:rPr lang="hu-HU" dirty="0">
                <a:sym typeface="Wingdings" panose="05000000000000000000" pitchFamily="2" charset="2"/>
              </a:rPr>
              <a:t>For example in an english language text some letters are more</a:t>
            </a:r>
          </a:p>
          <a:p>
            <a:r>
              <a:rPr lang="hu-HU" dirty="0">
                <a:sym typeface="Wingdings" panose="05000000000000000000" pitchFamily="2" charset="2"/>
              </a:rPr>
              <a:t>			frequent than others  (</a:t>
            </a:r>
            <a:r>
              <a:rPr lang="hu-HU" b="1" dirty="0">
                <a:sym typeface="Wingdings" panose="05000000000000000000" pitchFamily="2" charset="2"/>
              </a:rPr>
              <a:t>E</a:t>
            </a:r>
            <a:r>
              <a:rPr lang="hu-HU" dirty="0">
                <a:sym typeface="Wingdings" panose="05000000000000000000" pitchFamily="2" charset="2"/>
              </a:rPr>
              <a:t>, </a:t>
            </a:r>
            <a:r>
              <a:rPr lang="hu-HU" b="1" dirty="0">
                <a:sym typeface="Wingdings" panose="05000000000000000000" pitchFamily="2" charset="2"/>
              </a:rPr>
              <a:t>A</a:t>
            </a:r>
            <a:r>
              <a:rPr lang="hu-HU" dirty="0">
                <a:sym typeface="Wingdings" panose="05000000000000000000" pitchFamily="2" charset="2"/>
              </a:rPr>
              <a:t>, </a:t>
            </a:r>
            <a:r>
              <a:rPr lang="hu-HU" b="1" dirty="0">
                <a:sym typeface="Wingdings" panose="05000000000000000000" pitchFamily="2" charset="2"/>
              </a:rPr>
              <a:t>O</a:t>
            </a:r>
            <a:r>
              <a:rPr lang="hu-HU" dirty="0">
                <a:sym typeface="Wingdings" panose="05000000000000000000" pitchFamily="2" charset="2"/>
              </a:rPr>
              <a:t>, </a:t>
            </a:r>
            <a:r>
              <a:rPr lang="hu-HU" b="1" dirty="0">
                <a:sym typeface="Wingdings" panose="05000000000000000000" pitchFamily="2" charset="2"/>
              </a:rPr>
              <a:t>I</a:t>
            </a:r>
            <a:r>
              <a:rPr lang="hu-HU" dirty="0">
                <a:sym typeface="Wingdings" panose="05000000000000000000" pitchFamily="2" charset="2"/>
              </a:rPr>
              <a:t> and </a:t>
            </a:r>
            <a:r>
              <a:rPr lang="hu-HU" b="1" dirty="0">
                <a:sym typeface="Wingdings" panose="05000000000000000000" pitchFamily="2" charset="2"/>
              </a:rPr>
              <a:t>T</a:t>
            </a:r>
            <a:r>
              <a:rPr lang="hu-HU" dirty="0">
                <a:sym typeface="Wingdings" panose="05000000000000000000" pitchFamily="2" charset="2"/>
              </a:rPr>
              <a:t>)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		 we can analyse the ciphertext and based on the most frequent letter</a:t>
            </a:r>
          </a:p>
          <a:p>
            <a:r>
              <a:rPr lang="hu-HU" dirty="0">
                <a:sym typeface="Wingdings" panose="05000000000000000000" pitchFamily="2" charset="2"/>
              </a:rPr>
              <a:t>				in the cipertext we can predict the key (so the number of shifts)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5720" y="5049794"/>
            <a:ext cx="183620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SHIFTING ALL LETTERS</a:t>
            </a:r>
            <a:br>
              <a:rPr lang="hu-HU" sz="1400" b="1" dirty="0">
                <a:solidFill>
                  <a:srgbClr val="00B0F0"/>
                </a:solidFill>
              </a:rPr>
            </a:br>
            <a:r>
              <a:rPr lang="hu-HU" sz="1400" b="1" dirty="0">
                <a:solidFill>
                  <a:srgbClr val="00B0F0"/>
                </a:solidFill>
              </a:rPr>
              <a:t>WITH THE SAME KEY</a:t>
            </a:r>
          </a:p>
          <a:p>
            <a:r>
              <a:rPr lang="hu-HU" sz="1400" b="1" dirty="0">
                <a:solidFill>
                  <a:srgbClr val="00B0F0"/>
                </a:solidFill>
              </a:rPr>
              <a:t>DOES NOT ALTER THE</a:t>
            </a:r>
          </a:p>
          <a:p>
            <a:r>
              <a:rPr lang="hu-HU" sz="1400" b="1" dirty="0">
                <a:solidFill>
                  <a:srgbClr val="00B0F0"/>
                </a:solidFill>
              </a:rPr>
              <a:t>DISTRIBUTION !!! </a:t>
            </a:r>
          </a:p>
          <a:p>
            <a:r>
              <a:rPr lang="hu-HU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9721132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AN EXAMP</a:t>
            </a:r>
            <a:r>
              <a:rPr lang="hu-HU" sz="2400" b="1" dirty="0">
                <a:solidFill>
                  <a:srgbClr val="00B050"/>
                </a:solidFill>
              </a:rPr>
              <a:t>L</a:t>
            </a:r>
            <a:r>
              <a:rPr lang="hu-HU" sz="2400" b="1" dirty="0">
                <a:solidFill>
                  <a:srgbClr val="00B0F0"/>
                </a:solidFill>
              </a:rPr>
              <a:t>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BYUK EG WBCDTE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6051717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AN EXAMPL</a:t>
            </a:r>
            <a:r>
              <a:rPr lang="hu-HU" sz="2400" b="1" dirty="0">
                <a:solidFill>
                  <a:srgbClr val="00B050"/>
                </a:solidFill>
              </a:rPr>
              <a:t>E</a:t>
            </a:r>
            <a:endParaRPr lang="hu-HU" b="1" dirty="0">
              <a:solidFill>
                <a:srgbClr val="00B05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BYUK EG WBCDTEW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49834" y="5036877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06353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873822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196319" y="5191569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296479" y="5204605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2974265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4013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THIS IS JUST AN EXAMPLE</a:t>
            </a:r>
            <a:endParaRPr lang="hu-HU" b="1" dirty="0">
              <a:solidFill>
                <a:srgbClr val="00B0F0"/>
              </a:solidFill>
            </a:endParaRP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LLKJ ML BYUK EG WBCDTEW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659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94032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17281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45588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04291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6092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352982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87469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635432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87696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4701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22695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46165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090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793529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020692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22625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77218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53936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9018425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</a:t>
            </a:r>
            <a:endParaRPr lang="hu-H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4336951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50"/>
                </a:solidFill>
              </a:rPr>
              <a:t>L</a:t>
            </a:r>
            <a:r>
              <a:rPr lang="hu-HU" sz="2400" b="1" dirty="0">
                <a:solidFill>
                  <a:srgbClr val="00B0F0"/>
                </a:solidFill>
              </a:rPr>
              <a:t>LKJ ML BYUK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929353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</a:t>
            </a:r>
            <a:r>
              <a:rPr lang="hu-HU" sz="2400" b="1" dirty="0">
                <a:solidFill>
                  <a:srgbClr val="00B050"/>
                </a:solidFill>
              </a:rPr>
              <a:t>L</a:t>
            </a:r>
            <a:r>
              <a:rPr lang="hu-HU" sz="2400" b="1" dirty="0">
                <a:solidFill>
                  <a:srgbClr val="00B0F0"/>
                </a:solidFill>
              </a:rPr>
              <a:t>KJ ML BYUK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0692800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</a:t>
            </a:r>
            <a:r>
              <a:rPr lang="hu-HU" sz="2400" b="1" dirty="0">
                <a:solidFill>
                  <a:srgbClr val="00B050"/>
                </a:solidFill>
              </a:rPr>
              <a:t>K</a:t>
            </a:r>
            <a:r>
              <a:rPr lang="hu-HU" sz="2400" b="1" dirty="0">
                <a:solidFill>
                  <a:srgbClr val="00B0F0"/>
                </a:solidFill>
              </a:rPr>
              <a:t>J ML BYUK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0077677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</a:t>
            </a:r>
            <a:r>
              <a:rPr lang="hu-HU" sz="2400" b="1" dirty="0">
                <a:solidFill>
                  <a:srgbClr val="00B050"/>
                </a:solidFill>
              </a:rPr>
              <a:t>J</a:t>
            </a:r>
            <a:r>
              <a:rPr lang="hu-HU" sz="2400" b="1" dirty="0">
                <a:solidFill>
                  <a:srgbClr val="00B0F0"/>
                </a:solidFill>
              </a:rPr>
              <a:t> ML BYUK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3836605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</a:t>
            </a:r>
            <a:r>
              <a:rPr lang="hu-HU" sz="2400" b="1" dirty="0">
                <a:solidFill>
                  <a:srgbClr val="00B050"/>
                </a:solidFill>
              </a:rPr>
              <a:t>M</a:t>
            </a:r>
            <a:r>
              <a:rPr lang="hu-HU" sz="2400" b="1" dirty="0">
                <a:solidFill>
                  <a:srgbClr val="00B0F0"/>
                </a:solidFill>
              </a:rPr>
              <a:t>L BYUK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3356038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</a:t>
            </a:r>
            <a:r>
              <a:rPr lang="hu-HU" sz="2400" b="1" dirty="0">
                <a:solidFill>
                  <a:srgbClr val="00B050"/>
                </a:solidFill>
              </a:rPr>
              <a:t>L</a:t>
            </a:r>
            <a:r>
              <a:rPr lang="hu-HU" sz="2400" b="1" dirty="0">
                <a:solidFill>
                  <a:srgbClr val="00B0F0"/>
                </a:solidFill>
              </a:rPr>
              <a:t> BYUK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10214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Caesar-cipher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829572"/>
            <a:ext cx="5334000" cy="42862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0" y="1690688"/>
            <a:ext cx="568450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So this is the relative frequency distribution of</a:t>
            </a:r>
          </a:p>
          <a:p>
            <a:r>
              <a:rPr lang="hu-HU" dirty="0"/>
              <a:t>	letters in an english text</a:t>
            </a:r>
          </a:p>
          <a:p>
            <a:endParaRPr lang="hu-HU" dirty="0"/>
          </a:p>
          <a:p>
            <a:r>
              <a:rPr lang="hu-HU" dirty="0"/>
              <a:t>   </a:t>
            </a:r>
            <a:r>
              <a:rPr lang="hu-HU" b="1" u="sng" dirty="0"/>
              <a:t>Frequency analysis cracking</a:t>
            </a:r>
            <a:r>
              <a:rPr lang="hu-HU" dirty="0"/>
              <a:t>:</a:t>
            </a:r>
          </a:p>
          <a:p>
            <a:endParaRPr lang="hu-HU" dirty="0"/>
          </a:p>
          <a:p>
            <a:r>
              <a:rPr lang="hu-HU" dirty="0"/>
              <a:t>	</a:t>
            </a:r>
            <a:r>
              <a:rPr lang="hu-HU" b="1" dirty="0"/>
              <a:t>1.) </a:t>
            </a:r>
            <a:r>
              <a:rPr lang="hu-HU" dirty="0"/>
              <a:t>calculate the relative frequency</a:t>
            </a:r>
          </a:p>
          <a:p>
            <a:r>
              <a:rPr lang="hu-HU" dirty="0"/>
              <a:t>		distribution of the ciphertext’s letters</a:t>
            </a:r>
          </a:p>
          <a:p>
            <a:endParaRPr lang="hu-HU" dirty="0"/>
          </a:p>
          <a:p>
            <a:r>
              <a:rPr lang="hu-HU" dirty="0"/>
              <a:t>	</a:t>
            </a:r>
            <a:r>
              <a:rPr lang="hu-HU" b="1" dirty="0"/>
              <a:t>2.) </a:t>
            </a:r>
            <a:r>
              <a:rPr lang="hu-HU" dirty="0"/>
              <a:t>get the most frequent letter in the ciphertext</a:t>
            </a:r>
          </a:p>
          <a:p>
            <a:r>
              <a:rPr lang="hu-HU" dirty="0"/>
              <a:t>		(or the second because the most </a:t>
            </a:r>
          </a:p>
          <a:p>
            <a:r>
              <a:rPr lang="hu-HU" dirty="0"/>
              <a:t>		    frequent one may be white-spaces)</a:t>
            </a:r>
          </a:p>
          <a:p>
            <a:endParaRPr lang="hu-HU" dirty="0"/>
          </a:p>
          <a:p>
            <a:r>
              <a:rPr lang="hu-HU" dirty="0"/>
              <a:t>	</a:t>
            </a:r>
            <a:r>
              <a:rPr lang="hu-HU" b="1" dirty="0"/>
              <a:t>3.) </a:t>
            </a:r>
            <a:r>
              <a:rPr lang="hu-HU" dirty="0"/>
              <a:t>we can get the key based on a simple formula</a:t>
            </a:r>
          </a:p>
          <a:p>
            <a:endParaRPr lang="hu-HU" dirty="0"/>
          </a:p>
        </p:txBody>
      </p:sp>
      <p:sp>
        <p:nvSpPr>
          <p:cNvPr id="5" name="TextBox 4"/>
          <p:cNvSpPr txBox="1"/>
          <p:nvPr/>
        </p:nvSpPr>
        <p:spPr>
          <a:xfrm>
            <a:off x="6343136" y="5519082"/>
            <a:ext cx="5861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key = value of ciphertext’s most frequent letter – value of E </a:t>
            </a:r>
          </a:p>
        </p:txBody>
      </p:sp>
    </p:spTree>
    <p:extLst>
      <p:ext uri="{BB962C8B-B14F-4D97-AF65-F5344CB8AC3E}">
        <p14:creationId xmlns:p14="http://schemas.microsoft.com/office/powerpoint/2010/main" val="10146309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</a:t>
            </a:r>
            <a:r>
              <a:rPr lang="hu-HU" sz="2400" b="1" dirty="0">
                <a:solidFill>
                  <a:srgbClr val="00B050"/>
                </a:solidFill>
              </a:rPr>
              <a:t>B</a:t>
            </a:r>
            <a:r>
              <a:rPr lang="hu-HU" sz="2400" b="1" dirty="0">
                <a:solidFill>
                  <a:srgbClr val="00B0F0"/>
                </a:solidFill>
              </a:rPr>
              <a:t>YUK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7023206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</a:t>
            </a:r>
            <a:r>
              <a:rPr lang="hu-HU" sz="2400" b="1" dirty="0">
                <a:solidFill>
                  <a:srgbClr val="00B050"/>
                </a:solidFill>
              </a:rPr>
              <a:t>B</a:t>
            </a:r>
            <a:r>
              <a:rPr lang="hu-HU" sz="2400" b="1" dirty="0">
                <a:solidFill>
                  <a:srgbClr val="00B0F0"/>
                </a:solidFill>
              </a:rPr>
              <a:t>YUK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3589989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</a:t>
            </a:r>
            <a:r>
              <a:rPr lang="hu-HU" sz="2400" b="1" dirty="0">
                <a:solidFill>
                  <a:srgbClr val="00B050"/>
                </a:solidFill>
              </a:rPr>
              <a:t>Y</a:t>
            </a:r>
            <a:r>
              <a:rPr lang="hu-HU" sz="2400" b="1" dirty="0">
                <a:solidFill>
                  <a:srgbClr val="00B0F0"/>
                </a:solidFill>
              </a:rPr>
              <a:t>UK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2549322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</a:t>
            </a:r>
            <a:r>
              <a:rPr lang="hu-HU" sz="2400" b="1" dirty="0">
                <a:solidFill>
                  <a:srgbClr val="00B050"/>
                </a:solidFill>
              </a:rPr>
              <a:t>U</a:t>
            </a:r>
            <a:r>
              <a:rPr lang="hu-HU" sz="2400" b="1" dirty="0">
                <a:solidFill>
                  <a:srgbClr val="00B0F0"/>
                </a:solidFill>
              </a:rPr>
              <a:t>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4191740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</a:t>
            </a:r>
            <a:r>
              <a:rPr lang="hu-HU" sz="2400" b="1" dirty="0">
                <a:solidFill>
                  <a:srgbClr val="00B050"/>
                </a:solidFill>
              </a:rPr>
              <a:t>K</a:t>
            </a:r>
            <a:r>
              <a:rPr lang="hu-HU" sz="2400" b="1" dirty="0">
                <a:solidFill>
                  <a:srgbClr val="00B0F0"/>
                </a:solidFill>
              </a:rPr>
              <a:t>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9627602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04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BYUK </a:t>
            </a:r>
            <a:r>
              <a:rPr lang="hu-HU" sz="2400" b="1" dirty="0">
                <a:solidFill>
                  <a:srgbClr val="00B050"/>
                </a:solidFill>
              </a:rPr>
              <a:t>E</a:t>
            </a:r>
            <a:r>
              <a:rPr lang="hu-HU" sz="2400" b="1" dirty="0">
                <a:solidFill>
                  <a:srgbClr val="00B0F0"/>
                </a:solidFill>
              </a:rPr>
              <a:t>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JUST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431716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142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BYUK E</a:t>
            </a:r>
            <a:r>
              <a:rPr lang="hu-HU" sz="2400" b="1" dirty="0">
                <a:solidFill>
                  <a:srgbClr val="00B050"/>
                </a:solidFill>
              </a:rPr>
              <a:t>G</a:t>
            </a:r>
            <a:r>
              <a:rPr lang="hu-HU" sz="2400" b="1" dirty="0">
                <a:solidFill>
                  <a:srgbClr val="00B0F0"/>
                </a:solidFill>
              </a:rPr>
              <a:t>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JUST AN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0069615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142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BYUK EG </a:t>
            </a:r>
            <a:r>
              <a:rPr lang="hu-HU" sz="2400" b="1" dirty="0">
                <a:solidFill>
                  <a:srgbClr val="00B050"/>
                </a:solidFill>
              </a:rPr>
              <a:t>W</a:t>
            </a:r>
            <a:r>
              <a:rPr lang="hu-HU" sz="2400" b="1" dirty="0">
                <a:solidFill>
                  <a:srgbClr val="00B0F0"/>
                </a:solidFill>
              </a:rPr>
              <a:t>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JUST AN 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3268952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142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BYUK EG W</a:t>
            </a:r>
            <a:r>
              <a:rPr lang="hu-HU" sz="2400" b="1" dirty="0">
                <a:solidFill>
                  <a:srgbClr val="00B050"/>
                </a:solidFill>
              </a:rPr>
              <a:t>B</a:t>
            </a:r>
            <a:r>
              <a:rPr lang="hu-HU" sz="2400" b="1" dirty="0">
                <a:solidFill>
                  <a:srgbClr val="00B0F0"/>
                </a:solidFill>
              </a:rPr>
              <a:t>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JUST AN EX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234406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142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BYUK EG WB</a:t>
            </a:r>
            <a:r>
              <a:rPr lang="hu-HU" sz="2400" b="1" dirty="0">
                <a:solidFill>
                  <a:srgbClr val="00B050"/>
                </a:solidFill>
              </a:rPr>
              <a:t>C</a:t>
            </a:r>
            <a:r>
              <a:rPr lang="hu-HU" sz="2400" b="1" dirty="0">
                <a:solidFill>
                  <a:srgbClr val="00B0F0"/>
                </a:solidFill>
              </a:rPr>
              <a:t>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JUST AN EXA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23961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Caesar-cipher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35892" y="1779373"/>
            <a:ext cx="802450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We are able to crack </a:t>
            </a:r>
            <a:r>
              <a:rPr lang="hu-HU" b="1" dirty="0"/>
              <a:t>Caesar-cipher</a:t>
            </a:r>
            <a:r>
              <a:rPr lang="hu-HU" dirty="0"/>
              <a:t> because some information is</a:t>
            </a:r>
          </a:p>
          <a:p>
            <a:r>
              <a:rPr lang="hu-HU" dirty="0"/>
              <a:t>	revealed about the cryptosystem</a:t>
            </a:r>
          </a:p>
          <a:p>
            <a:endParaRPr lang="hu-HU" dirty="0"/>
          </a:p>
          <a:p>
            <a:r>
              <a:rPr lang="hu-HU" dirty="0"/>
              <a:t>		</a:t>
            </a:r>
            <a:r>
              <a:rPr lang="hu-HU" b="1" dirty="0">
                <a:solidFill>
                  <a:srgbClr val="00B0F0"/>
                </a:solidFill>
              </a:rPr>
              <a:t>THIS IS CALLED INFORMATION LEAKING !!!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b="1" dirty="0">
                <a:solidFill>
                  <a:srgbClr val="00B0F0"/>
                </a:solidFill>
              </a:rPr>
              <a:t>		   </a:t>
            </a:r>
            <a:r>
              <a:rPr lang="hu-HU" b="1" dirty="0">
                <a:sym typeface="Wingdings" panose="05000000000000000000" pitchFamily="2" charset="2"/>
              </a:rPr>
              <a:t> </a:t>
            </a:r>
            <a:r>
              <a:rPr lang="hu-HU" dirty="0">
                <a:sym typeface="Wingdings" panose="05000000000000000000" pitchFamily="2" charset="2"/>
              </a:rPr>
              <a:t>because of the information leaking we can analyse </a:t>
            </a:r>
          </a:p>
          <a:p>
            <a:r>
              <a:rPr lang="hu-HU" dirty="0">
                <a:sym typeface="Wingdings" panose="05000000000000000000" pitchFamily="2" charset="2"/>
              </a:rPr>
              <a:t>			ciphertexts and crack the given cipher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	   information leaking can be avoid by using </a:t>
            </a:r>
            <a:r>
              <a:rPr lang="hu-HU" b="1" dirty="0">
                <a:sym typeface="Wingdings" panose="05000000000000000000" pitchFamily="2" charset="2"/>
              </a:rPr>
              <a:t>random numbers </a:t>
            </a:r>
          </a:p>
          <a:p>
            <a:r>
              <a:rPr lang="hu-HU" dirty="0">
                <a:sym typeface="Wingdings" panose="05000000000000000000" pitchFamily="2" charset="2"/>
              </a:rPr>
              <a:t>			 ~ this is why one-time-pad (</a:t>
            </a:r>
            <a:r>
              <a:rPr lang="hu-HU" b="1" dirty="0">
                <a:sym typeface="Wingdings" panose="05000000000000000000" pitchFamily="2" charset="2"/>
              </a:rPr>
              <a:t>OTP</a:t>
            </a:r>
            <a:r>
              <a:rPr lang="hu-HU" dirty="0">
                <a:sym typeface="Wingdings" panose="05000000000000000000" pitchFamily="2" charset="2"/>
              </a:rPr>
              <a:t>) came to be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15419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142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BYUK EG WBC</a:t>
            </a:r>
            <a:r>
              <a:rPr lang="hu-HU" sz="2400" b="1" dirty="0">
                <a:solidFill>
                  <a:srgbClr val="00B050"/>
                </a:solidFill>
              </a:rPr>
              <a:t>D</a:t>
            </a:r>
            <a:r>
              <a:rPr lang="hu-HU" sz="2400" b="1" dirty="0">
                <a:solidFill>
                  <a:srgbClr val="00B0F0"/>
                </a:solidFill>
              </a:rPr>
              <a:t>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JUST AN EXAM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6801095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142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BYUK EG WBCD</a:t>
            </a:r>
            <a:r>
              <a:rPr lang="hu-HU" sz="2400" b="1" dirty="0">
                <a:solidFill>
                  <a:srgbClr val="00B050"/>
                </a:solidFill>
              </a:rPr>
              <a:t>T</a:t>
            </a:r>
            <a:r>
              <a:rPr lang="hu-HU" sz="2400" b="1" dirty="0">
                <a:solidFill>
                  <a:srgbClr val="00B0F0"/>
                </a:solidFill>
              </a:rPr>
              <a:t>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JUST AN EXAMP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7073724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142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BYUK EG WBCDT</a:t>
            </a:r>
            <a:r>
              <a:rPr lang="hu-HU" sz="2400" b="1" dirty="0">
                <a:solidFill>
                  <a:srgbClr val="00B050"/>
                </a:solidFill>
              </a:rPr>
              <a:t>E</a:t>
            </a:r>
            <a:r>
              <a:rPr lang="hu-HU" sz="2400" b="1" dirty="0">
                <a:solidFill>
                  <a:srgbClr val="00B0F0"/>
                </a:solidFill>
              </a:rPr>
              <a:t>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JUST AN EXAMPL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6585805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142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BYUK EG WBCDTE</a:t>
            </a:r>
            <a:r>
              <a:rPr lang="hu-HU" sz="2400" b="1" dirty="0">
                <a:solidFill>
                  <a:srgbClr val="00B050"/>
                </a:solidFill>
              </a:rPr>
              <a:t>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JUST AN 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>
                <a:solidFill>
                  <a:srgbClr val="00B050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066738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0184" y="136394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32142" y="2228501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SECRET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76188" y="3564446"/>
            <a:ext cx="49142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sz="2400" b="1" dirty="0">
                <a:solidFill>
                  <a:srgbClr val="00B0F0"/>
                </a:solidFill>
              </a:rPr>
              <a:t>LLKJ ML BYUK EG WBCDTEW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JUST AN 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16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92885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840848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96915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232384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42453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64130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08748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81425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150165" y="339736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93011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543974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63677" y="5117628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 ) = (x - K ) mod 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53148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220617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43114" y="527232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643274" y="52853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65310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65701" y="339516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4854" y="3395169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407875" y="3395169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R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588723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39687" y="3395169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59498" y="3395169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8306647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9459" y="1614616"/>
            <a:ext cx="683020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Cracking the </a:t>
            </a:r>
            <a:r>
              <a:rPr lang="hu-HU" b="1" dirty="0"/>
              <a:t>Vigenere cipher </a:t>
            </a:r>
            <a:r>
              <a:rPr lang="hu-HU" dirty="0"/>
              <a:t>is way harder than cracking </a:t>
            </a:r>
            <a:r>
              <a:rPr lang="hu-HU" b="1" dirty="0"/>
              <a:t>Caesar cipher</a:t>
            </a:r>
          </a:p>
          <a:p>
            <a:r>
              <a:rPr lang="hu-HU" dirty="0"/>
              <a:t>	~ of course because the complexity of cracking a cipher is</a:t>
            </a:r>
          </a:p>
          <a:p>
            <a:r>
              <a:rPr lang="hu-HU" dirty="0"/>
              <a:t>		proportional to the size of the keyspace</a:t>
            </a:r>
          </a:p>
          <a:p>
            <a:endParaRPr lang="hu-HU" dirty="0"/>
          </a:p>
          <a:p>
            <a:r>
              <a:rPr lang="hu-HU" dirty="0"/>
              <a:t>			Caesar cipher’s keyspace = </a:t>
            </a:r>
            <a:r>
              <a:rPr lang="hu-HU" b="1" dirty="0"/>
              <a:t>26</a:t>
            </a:r>
          </a:p>
          <a:p>
            <a:endParaRPr lang="hu-HU" dirty="0"/>
          </a:p>
          <a:p>
            <a:r>
              <a:rPr lang="hu-HU" dirty="0"/>
              <a:t>			Vigenere cipher’s keyspace = </a:t>
            </a:r>
            <a:r>
              <a:rPr lang="hu-HU" b="1" dirty="0"/>
              <a:t>26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51809" y="3163331"/>
            <a:ext cx="12186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b="1" dirty="0"/>
              <a:t>SIZE OF THE KEY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80952" y="4018269"/>
            <a:ext cx="79675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1.) </a:t>
            </a:r>
            <a:r>
              <a:rPr lang="hu-HU" dirty="0"/>
              <a:t>we can use </a:t>
            </a:r>
            <a:r>
              <a:rPr lang="hu-HU" b="1" dirty="0"/>
              <a:t>dictionary attack</a:t>
            </a:r>
            <a:r>
              <a:rPr lang="hu-HU" dirty="0"/>
              <a:t>: so we have a dictionary (file containing the words)</a:t>
            </a:r>
          </a:p>
          <a:p>
            <a:r>
              <a:rPr lang="hu-HU" dirty="0"/>
              <a:t>	and we use these words as the possible keys</a:t>
            </a:r>
          </a:p>
          <a:p>
            <a:r>
              <a:rPr lang="hu-HU" dirty="0"/>
              <a:t>	</a:t>
            </a:r>
          </a:p>
          <a:p>
            <a:r>
              <a:rPr lang="hu-HU" dirty="0"/>
              <a:t>		~ it is a form of </a:t>
            </a:r>
            <a:r>
              <a:rPr lang="hu-HU" b="1" dirty="0"/>
              <a:t>brute force attack</a:t>
            </a:r>
          </a:p>
          <a:p>
            <a:endParaRPr lang="hu-HU" dirty="0"/>
          </a:p>
          <a:p>
            <a:r>
              <a:rPr lang="hu-HU" b="1" dirty="0"/>
              <a:t>2.) Kasiski-algorithm</a:t>
            </a:r>
            <a:r>
              <a:rPr lang="hu-HU" dirty="0"/>
              <a:t>: a smarter approach to crack Vigenere cipher</a:t>
            </a:r>
          </a:p>
        </p:txBody>
      </p:sp>
    </p:spTree>
    <p:extLst>
      <p:ext uri="{BB962C8B-B14F-4D97-AF65-F5344CB8AC3E}">
        <p14:creationId xmlns:p14="http://schemas.microsoft.com/office/powerpoint/2010/main" val="10390388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33816" y="2034746"/>
            <a:ext cx="6290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it was constructed by </a:t>
            </a:r>
            <a:r>
              <a:rPr lang="hu-HU" b="1" dirty="0">
                <a:sym typeface="Wingdings" panose="05000000000000000000" pitchFamily="2" charset="2"/>
              </a:rPr>
              <a:t>Friedrich Kasiski </a:t>
            </a:r>
            <a:r>
              <a:rPr lang="hu-HU" dirty="0">
                <a:sym typeface="Wingdings" panose="05000000000000000000" pitchFamily="2" charset="2"/>
              </a:rPr>
              <a:t>in </a:t>
            </a:r>
            <a:r>
              <a:rPr lang="hu-HU" b="1" dirty="0">
                <a:sym typeface="Wingdings" panose="05000000000000000000" pitchFamily="2" charset="2"/>
              </a:rPr>
              <a:t>1863</a:t>
            </a:r>
            <a:r>
              <a:rPr lang="hu-HU" dirty="0">
                <a:sym typeface="Wingdings" panose="05000000000000000000" pitchFamily="2" charset="2"/>
              </a:rPr>
              <a:t> although it was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independently discovered by </a:t>
            </a:r>
            <a:r>
              <a:rPr lang="hu-HU" b="1" dirty="0">
                <a:sym typeface="Wingdings" panose="05000000000000000000" pitchFamily="2" charset="2"/>
              </a:rPr>
              <a:t>Charles Babbage </a:t>
            </a:r>
            <a:r>
              <a:rPr lang="hu-HU" dirty="0">
                <a:sym typeface="Wingdings" panose="05000000000000000000" pitchFamily="2" charset="2"/>
              </a:rPr>
              <a:t>as well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33816" y="2772121"/>
            <a:ext cx="73531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if we know the size of the key then we can use </a:t>
            </a:r>
            <a:r>
              <a:rPr lang="hu-HU" b="1" dirty="0">
                <a:sym typeface="Wingdings" panose="05000000000000000000" pitchFamily="2" charset="2"/>
              </a:rPr>
              <a:t>frequency analysis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in order to decrypt a given ciphertext</a:t>
            </a:r>
          </a:p>
          <a:p>
            <a:pPr lvl="1"/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>
                <a:sym typeface="Wingdings" panose="05000000000000000000" pitchFamily="2" charset="2"/>
              </a:rPr>
              <a:t>	  </a:t>
            </a:r>
            <a:r>
              <a:rPr lang="hu-HU" b="1" dirty="0">
                <a:solidFill>
                  <a:srgbClr val="00B0F0"/>
                </a:solidFill>
                <a:sym typeface="Wingdings" panose="05000000000000000000" pitchFamily="2" charset="2"/>
              </a:rPr>
              <a:t>AGAIN WE TAKE ADVANTAGE OF THE INFORMATION LEAKING !!!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1159" y="3972450"/>
            <a:ext cx="86903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Algorithm</a:t>
            </a:r>
            <a:r>
              <a:rPr lang="hu-HU" dirty="0"/>
              <a:t>:</a:t>
            </a:r>
          </a:p>
          <a:p>
            <a:endParaRPr lang="hu-HU" dirty="0"/>
          </a:p>
          <a:p>
            <a:r>
              <a:rPr lang="hu-HU" b="1" dirty="0"/>
              <a:t>   1.)</a:t>
            </a:r>
            <a:r>
              <a:rPr lang="hu-HU" dirty="0"/>
              <a:t> we have to find the size of the key: we can analyse repeated substrings</a:t>
            </a:r>
          </a:p>
          <a:p>
            <a:r>
              <a:rPr lang="hu-HU" dirty="0"/>
              <a:t>	and their factors to get a good guess</a:t>
            </a:r>
          </a:p>
          <a:p>
            <a:endParaRPr lang="hu-HU" dirty="0"/>
          </a:p>
          <a:p>
            <a:r>
              <a:rPr lang="hu-HU" b="1" dirty="0"/>
              <a:t>   2.) </a:t>
            </a:r>
            <a:r>
              <a:rPr lang="hu-HU" dirty="0"/>
              <a:t>we can construct substrings from the ciphertext that are encrypted by the same letters</a:t>
            </a:r>
          </a:p>
          <a:p>
            <a:r>
              <a:rPr lang="hu-HU" b="1" dirty="0"/>
              <a:t>   3.) </a:t>
            </a:r>
            <a:r>
              <a:rPr lang="hu-HU" dirty="0"/>
              <a:t>we can use frequency analysis to find the letters of the key</a:t>
            </a:r>
          </a:p>
        </p:txBody>
      </p:sp>
    </p:spTree>
    <p:extLst>
      <p:ext uri="{BB962C8B-B14F-4D97-AF65-F5344CB8AC3E}">
        <p14:creationId xmlns:p14="http://schemas.microsoft.com/office/powerpoint/2010/main" val="46664584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149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1.) </a:t>
            </a:r>
            <a:r>
              <a:rPr lang="hu-HU" dirty="0"/>
              <a:t>first we have to find repeated substrings in the ciphertext</a:t>
            </a:r>
          </a:p>
          <a:p>
            <a:r>
              <a:rPr lang="hu-HU" dirty="0"/>
              <a:t>	(the size of these substrings are at least </a:t>
            </a:r>
            <a:r>
              <a:rPr lang="hu-HU" b="1" dirty="0"/>
              <a:t>3</a:t>
            </a:r>
            <a:r>
              <a:rPr lang="hu-HU" dirty="0"/>
              <a:t> letters long)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23070" y="3048000"/>
            <a:ext cx="70443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CRYPTOGRAPHY IS QUITE IMPORTANT IN CRYPTOCURRENCIES</a:t>
            </a:r>
          </a:p>
          <a:p>
            <a:endParaRPr lang="hu-HU" dirty="0"/>
          </a:p>
          <a:p>
            <a:r>
              <a:rPr lang="hu-HU" u="sng" dirty="0"/>
              <a:t>Key</a:t>
            </a:r>
            <a:r>
              <a:rPr lang="hu-HU" dirty="0"/>
              <a:t>: </a:t>
            </a:r>
            <a:r>
              <a:rPr lang="hu-HU" b="1" dirty="0"/>
              <a:t>TABLE</a:t>
            </a:r>
          </a:p>
          <a:p>
            <a:endParaRPr lang="hu-HU" b="1" dirty="0"/>
          </a:p>
          <a:p>
            <a:r>
              <a:rPr lang="hu-HU" u="sng" dirty="0"/>
              <a:t>Ciphertext</a:t>
            </a:r>
            <a:r>
              <a:rPr lang="hu-HU" b="1" dirty="0"/>
              <a:t>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20243" y="4964892"/>
            <a:ext cx="80852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/>
              <a:t>CRYPTOGRAPHY IS QUITE IMPORTANT IN CRYPTOCURRENCIES</a:t>
            </a:r>
          </a:p>
          <a:p>
            <a:endParaRPr lang="hu-H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178966" y="4787226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21691" y="4787226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69654" y="4787226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9906" y="4787226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85689" y="4787226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77842" y="4787226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61057" y="4787226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45275" y="4787226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26341" y="4787226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86692" y="4789421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73662" y="4793420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016387" y="479342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47572" y="4793420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75879" y="4793420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62939" y="4793420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473619" y="4793420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82692" y="479342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07042" y="4793420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938076" y="4793420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56935" y="4795615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95647" y="4791128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296275" y="479112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19524" y="4799517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B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65820" y="4799517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745005" y="4799517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45548" y="4799517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120071" y="4799517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287059" y="4799517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B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443713" y="4799517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L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20691" y="4801712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07812" y="4805711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17132" y="4805711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032295" y="4805711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B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152365" y="4805711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L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265197" y="4805711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398929" y="4805711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532264" y="4805711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691464" y="4805711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B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864296" y="4805711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L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016860" y="4807906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179656" y="4803516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363872" y="4803516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553477" y="4803516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B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9740507" y="4803516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L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9894681" y="4803516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0078743" y="4803516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0235886" y="4803516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A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0419047" y="4803516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B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0550081" y="4803516"/>
            <a:ext cx="271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L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233383" y="5349792"/>
            <a:ext cx="7858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F0"/>
                </a:solidFill>
              </a:rPr>
              <a:t>WS AYHHTMUAZBUXTRWUYYAKYUHSVMSMAKZEWS AYHDWCWYOEUJL</a:t>
            </a:r>
            <a:endParaRPr lang="hu-HU" sz="2000" dirty="0">
              <a:solidFill>
                <a:srgbClr val="00B0F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044700" y="1625941"/>
            <a:ext cx="3008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>
                <a:solidFill>
                  <a:srgbClr val="00B0F0"/>
                </a:solidFill>
              </a:rPr>
              <a:t>BY THE WAY THIS IS</a:t>
            </a:r>
            <a:br>
              <a:rPr lang="hu-HU" b="1" dirty="0">
                <a:solidFill>
                  <a:srgbClr val="00B0F0"/>
                </a:solidFill>
              </a:rPr>
            </a:br>
            <a:r>
              <a:rPr lang="hu-HU" b="1" dirty="0">
                <a:solidFill>
                  <a:srgbClr val="00B0F0"/>
                </a:solidFill>
              </a:rPr>
              <a:t>WHY TO LEARN ALGORITHMS</a:t>
            </a:r>
            <a:br>
              <a:rPr lang="hu-HU" b="1" dirty="0">
                <a:solidFill>
                  <a:srgbClr val="00B0F0"/>
                </a:solidFill>
              </a:rPr>
            </a:br>
            <a:r>
              <a:rPr lang="hu-HU" b="1" dirty="0">
                <a:solidFill>
                  <a:srgbClr val="00B0F0"/>
                </a:solidFill>
              </a:rPr>
              <a:t>AND DATA STRUCTURES</a:t>
            </a:r>
          </a:p>
          <a:p>
            <a:pPr algn="ctr"/>
            <a:r>
              <a:rPr lang="hu-HU" b="1" dirty="0">
                <a:solidFill>
                  <a:srgbClr val="00B0F0"/>
                </a:solidFill>
              </a:rPr>
              <a:t>(SUFFIX TREES)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673257" y="4795615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807891" y="4795615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128304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149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1.) </a:t>
            </a:r>
            <a:r>
              <a:rPr lang="hu-HU" dirty="0"/>
              <a:t>first we have to find repeated substrings in the ciphertext</a:t>
            </a:r>
          </a:p>
          <a:p>
            <a:r>
              <a:rPr lang="hu-HU" dirty="0"/>
              <a:t>	(the size of these substrings are at least </a:t>
            </a:r>
            <a:r>
              <a:rPr lang="hu-HU" b="1" dirty="0"/>
              <a:t>3</a:t>
            </a:r>
            <a:r>
              <a:rPr lang="hu-HU" dirty="0"/>
              <a:t> letters long)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58810" y="2698924"/>
            <a:ext cx="9396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>
                <a:solidFill>
                  <a:srgbClr val="00B050"/>
                </a:solidFill>
              </a:rPr>
              <a:t>WS AY</a:t>
            </a:r>
            <a:r>
              <a:rPr lang="hu-HU" sz="2400" b="1" dirty="0"/>
              <a:t>HHTMUAZBUXTRWUYYAKYUHSVMSMAKZE</a:t>
            </a:r>
            <a:r>
              <a:rPr lang="hu-HU" sz="2400" b="1" dirty="0">
                <a:solidFill>
                  <a:srgbClr val="00B050"/>
                </a:solidFill>
              </a:rPr>
              <a:t>WS</a:t>
            </a:r>
            <a:r>
              <a:rPr lang="hu-HU" sz="2400" b="1" dirty="0"/>
              <a:t> </a:t>
            </a:r>
            <a:r>
              <a:rPr lang="hu-HU" sz="2400" b="1" dirty="0">
                <a:solidFill>
                  <a:srgbClr val="00B050"/>
                </a:solidFill>
              </a:rPr>
              <a:t>AY</a:t>
            </a:r>
            <a:r>
              <a:rPr lang="hu-HU" sz="2400" b="1" dirty="0"/>
              <a:t>HDWCWYOEUJL</a:t>
            </a:r>
            <a:endParaRPr lang="hu-H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907957" y="3253946"/>
            <a:ext cx="7646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so here we can find a repeated substring (</a:t>
            </a:r>
            <a:r>
              <a:rPr lang="hu-HU" b="1" dirty="0">
                <a:sym typeface="Wingdings" panose="05000000000000000000" pitchFamily="2" charset="2"/>
              </a:rPr>
              <a:t>WS AY</a:t>
            </a:r>
            <a:r>
              <a:rPr lang="hu-HU" dirty="0">
                <a:sym typeface="Wingdings" panose="05000000000000000000" pitchFamily="2" charset="2"/>
              </a:rPr>
              <a:t>) because both occurrences 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of „</a:t>
            </a:r>
            <a:r>
              <a:rPr lang="hu-HU" b="1" dirty="0">
                <a:sym typeface="Wingdings" panose="05000000000000000000" pitchFamily="2" charset="2"/>
              </a:rPr>
              <a:t>CRYPT</a:t>
            </a:r>
            <a:r>
              <a:rPr lang="hu-HU" dirty="0">
                <a:sym typeface="Wingdings" panose="05000000000000000000" pitchFamily="2" charset="2"/>
              </a:rPr>
              <a:t>” line up with „</a:t>
            </a:r>
            <a:r>
              <a:rPr lang="hu-HU" b="1" dirty="0">
                <a:sym typeface="Wingdings" panose="05000000000000000000" pitchFamily="2" charset="2"/>
              </a:rPr>
              <a:t>TABLE</a:t>
            </a:r>
            <a:r>
              <a:rPr lang="hu-HU" dirty="0">
                <a:sym typeface="Wingdings" panose="05000000000000000000" pitchFamily="2" charset="2"/>
              </a:rPr>
              <a:t>”</a:t>
            </a:r>
          </a:p>
          <a:p>
            <a:pPr lvl="1"/>
            <a:endParaRPr lang="hu-HU" dirty="0">
              <a:sym typeface="Wingdings" panose="05000000000000000000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7957" y="4641687"/>
            <a:ext cx="90129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we can assume that if the repeated string occurs in the plaintext and the distance between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corresponding characters is a multiple of the keyword length then the keyword letters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   will line up in the same way with both occurrences</a:t>
            </a:r>
          </a:p>
          <a:p>
            <a:pPr lvl="1"/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>
                <a:sym typeface="Wingdings" panose="05000000000000000000" pitchFamily="2" charset="2"/>
              </a:rPr>
              <a:t>		</a:t>
            </a:r>
            <a:r>
              <a:rPr lang="hu-HU" b="1" dirty="0">
                <a:solidFill>
                  <a:srgbClr val="00B0F0"/>
                </a:solidFill>
                <a:sym typeface="Wingdings" panose="05000000000000000000" pitchFamily="2" charset="2"/>
              </a:rPr>
              <a:t>AGAIN IT IS INFORMATION LEAKING !!!</a:t>
            </a:r>
            <a:endParaRPr lang="hu-HU" b="1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7957" y="3947467"/>
            <a:ext cx="8777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note that we can get the same repeated substrings by accident: because the same index </a:t>
            </a:r>
          </a:p>
          <a:p>
            <a:r>
              <a:rPr lang="hu-HU" dirty="0">
                <a:sym typeface="Wingdings" panose="05000000000000000000" pitchFamily="2" charset="2"/>
              </a:rPr>
              <a:t>	can be obtained several ways !!!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5701385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75545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2.) </a:t>
            </a:r>
            <a:r>
              <a:rPr lang="hu-HU" dirty="0"/>
              <a:t>second step is to consider the distances between these repeated substrings</a:t>
            </a:r>
          </a:p>
          <a:p>
            <a:r>
              <a:rPr lang="hu-HU" dirty="0"/>
              <a:t>	and find the factors of these values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514291"/>
              </p:ext>
            </p:extLst>
          </p:nvPr>
        </p:nvGraphicFramePr>
        <p:xfrm>
          <a:off x="2550984" y="2709520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REPEATED</a:t>
                      </a:r>
                      <a:r>
                        <a:rPr lang="hu-HU" baseline="0" dirty="0"/>
                        <a:t> SUBSTRING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DISTANCE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WS 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25 (5x5)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HHA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10 (2x5)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KKLA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20 (2x2x5)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56454" y="4580238"/>
            <a:ext cx="53520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Kasiski-algorithm</a:t>
            </a:r>
            <a:r>
              <a:rPr lang="hu-HU" dirty="0"/>
              <a:t> assumes that length of the key is the</a:t>
            </a:r>
          </a:p>
          <a:p>
            <a:r>
              <a:rPr lang="hu-HU" dirty="0"/>
              <a:t>	factor with the highest count !!!</a:t>
            </a:r>
          </a:p>
          <a:p>
            <a:endParaRPr lang="hu-HU" dirty="0"/>
          </a:p>
          <a:p>
            <a:r>
              <a:rPr lang="hu-HU" dirty="0"/>
              <a:t>	</a:t>
            </a:r>
            <a:r>
              <a:rPr lang="hu-HU" b="1" dirty="0">
                <a:solidFill>
                  <a:srgbClr val="00B0F0"/>
                </a:solidFill>
              </a:rPr>
              <a:t>        THE LENGTH OF THE KEY IS 5</a:t>
            </a:r>
          </a:p>
        </p:txBody>
      </p:sp>
    </p:spTree>
    <p:extLst>
      <p:ext uri="{BB962C8B-B14F-4D97-AF65-F5344CB8AC3E}">
        <p14:creationId xmlns:p14="http://schemas.microsoft.com/office/powerpoint/2010/main" val="329981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Detecting Languages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35892" y="1779373"/>
            <a:ext cx="876528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When cracking a given cipher it may be useful to detect whether the decrypted</a:t>
            </a:r>
          </a:p>
          <a:p>
            <a:r>
              <a:rPr lang="hu-HU" dirty="0"/>
              <a:t>	language is english or not</a:t>
            </a:r>
          </a:p>
          <a:p>
            <a:endParaRPr lang="hu-HU" dirty="0"/>
          </a:p>
          <a:p>
            <a:r>
              <a:rPr lang="hu-HU" dirty="0"/>
              <a:t>		</a:t>
            </a:r>
            <a:r>
              <a:rPr lang="hu-HU" b="1" dirty="0"/>
              <a:t>1.) </a:t>
            </a:r>
            <a:r>
              <a:rPr lang="hu-HU" dirty="0"/>
              <a:t>we can use a </a:t>
            </a:r>
            <a:r>
              <a:rPr lang="hu-HU" b="1" dirty="0"/>
              <a:t>dictionary</a:t>
            </a:r>
            <a:r>
              <a:rPr lang="hu-HU" dirty="0"/>
              <a:t> and check whether the given</a:t>
            </a:r>
          </a:p>
          <a:p>
            <a:r>
              <a:rPr lang="hu-HU" dirty="0"/>
              <a:t>			words are present in a dictionary or not</a:t>
            </a:r>
          </a:p>
          <a:p>
            <a:r>
              <a:rPr lang="hu-HU" dirty="0"/>
              <a:t>		</a:t>
            </a:r>
          </a:p>
          <a:p>
            <a:r>
              <a:rPr lang="hu-HU" dirty="0"/>
              <a:t>			    </a:t>
            </a:r>
            <a:r>
              <a:rPr lang="hu-HU" dirty="0">
                <a:sym typeface="Wingdings" panose="05000000000000000000" pitchFamily="2" charset="2"/>
              </a:rPr>
              <a:t> these dictionaries (containing most of the english words)</a:t>
            </a:r>
          </a:p>
          <a:p>
            <a:r>
              <a:rPr lang="hu-HU" dirty="0">
                <a:sym typeface="Wingdings" panose="05000000000000000000" pitchFamily="2" charset="2"/>
              </a:rPr>
              <a:t>				are available on the web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	</a:t>
            </a:r>
            <a:r>
              <a:rPr lang="hu-HU" b="1" dirty="0">
                <a:sym typeface="Wingdings" panose="05000000000000000000" pitchFamily="2" charset="2"/>
              </a:rPr>
              <a:t>2.) </a:t>
            </a:r>
            <a:r>
              <a:rPr lang="hu-HU" dirty="0">
                <a:sym typeface="Wingdings" panose="05000000000000000000" pitchFamily="2" charset="2"/>
              </a:rPr>
              <a:t>we can use </a:t>
            </a:r>
            <a:r>
              <a:rPr lang="hu-HU" b="1" dirty="0">
                <a:sym typeface="Wingdings" panose="05000000000000000000" pitchFamily="2" charset="2"/>
              </a:rPr>
              <a:t>machine learning </a:t>
            </a:r>
            <a:r>
              <a:rPr lang="hu-HU" dirty="0">
                <a:sym typeface="Wingdings" panose="05000000000000000000" pitchFamily="2" charset="2"/>
              </a:rPr>
              <a:t>techniques to detect languages</a:t>
            </a:r>
          </a:p>
          <a:p>
            <a:r>
              <a:rPr lang="hu-HU" dirty="0">
                <a:sym typeface="Wingdings" panose="05000000000000000000" pitchFamily="2" charset="2"/>
              </a:rPr>
              <a:t>				</a:t>
            </a:r>
          </a:p>
          <a:p>
            <a:r>
              <a:rPr lang="hu-HU" dirty="0">
                <a:sym typeface="Wingdings" panose="05000000000000000000" pitchFamily="2" charset="2"/>
              </a:rPr>
              <a:t>			     working fine but we need a huge training dataset with</a:t>
            </a:r>
          </a:p>
          <a:p>
            <a:r>
              <a:rPr lang="hu-HU" dirty="0">
                <a:sym typeface="Wingdings" panose="05000000000000000000" pitchFamily="2" charset="2"/>
              </a:rPr>
              <a:t>				english sentences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4128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615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3.) </a:t>
            </a:r>
            <a:r>
              <a:rPr lang="hu-HU" dirty="0"/>
              <a:t>if we know the size of the key then we can use </a:t>
            </a:r>
            <a:r>
              <a:rPr lang="hu-HU" b="1" dirty="0"/>
              <a:t>frequency analysis</a:t>
            </a:r>
          </a:p>
          <a:p>
            <a:r>
              <a:rPr lang="hu-HU" dirty="0"/>
              <a:t>	because </a:t>
            </a:r>
            <a:r>
              <a:rPr lang="hu-HU" b="1" dirty="0"/>
              <a:t>Vigenere cipher </a:t>
            </a:r>
            <a:r>
              <a:rPr lang="hu-HU" dirty="0"/>
              <a:t>is the same as </a:t>
            </a:r>
            <a:r>
              <a:rPr lang="hu-HU" b="1" dirty="0"/>
              <a:t>Caesar cipher</a:t>
            </a:r>
          </a:p>
          <a:p>
            <a:r>
              <a:rPr lang="hu-HU" dirty="0"/>
              <a:t>		~ of course it uses multiple subkeys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41299" y="3206755"/>
            <a:ext cx="5882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if the length of the key is </a:t>
            </a:r>
            <a:r>
              <a:rPr lang="hu-HU" b="1" dirty="0">
                <a:sym typeface="Wingdings" panose="05000000000000000000" pitchFamily="2" charset="2"/>
              </a:rPr>
              <a:t>N</a:t>
            </a:r>
            <a:r>
              <a:rPr lang="hu-HU" dirty="0">
                <a:sym typeface="Wingdings" panose="05000000000000000000" pitchFamily="2" charset="2"/>
              </a:rPr>
              <a:t> then we know that every </a:t>
            </a:r>
            <a:r>
              <a:rPr lang="hu-HU" b="1" dirty="0">
                <a:sym typeface="Wingdings" panose="05000000000000000000" pitchFamily="2" charset="2"/>
              </a:rPr>
              <a:t>N-th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letter must have been encrypted using the same subkey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41298" y="4037752"/>
            <a:ext cx="5315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so we create substrings containing every </a:t>
            </a:r>
            <a:r>
              <a:rPr lang="hu-HU" b="1" dirty="0">
                <a:sym typeface="Wingdings" panose="05000000000000000000" pitchFamily="2" charset="2"/>
              </a:rPr>
              <a:t>N-th</a:t>
            </a:r>
            <a:r>
              <a:rPr lang="hu-HU" dirty="0">
                <a:sym typeface="Wingdings" panose="05000000000000000000" pitchFamily="2" charset="2"/>
              </a:rPr>
              <a:t> letter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   ~ there will be </a:t>
            </a:r>
            <a:r>
              <a:rPr lang="hu-HU" b="1" dirty="0">
                <a:sym typeface="Wingdings" panose="05000000000000000000" pitchFamily="2" charset="2"/>
              </a:rPr>
              <a:t>N</a:t>
            </a:r>
            <a:r>
              <a:rPr lang="hu-HU" dirty="0">
                <a:sym typeface="Wingdings" panose="05000000000000000000" pitchFamily="2" charset="2"/>
              </a:rPr>
              <a:t> substrings after this operation</a:t>
            </a:r>
          </a:p>
        </p:txBody>
      </p:sp>
    </p:spTree>
    <p:extLst>
      <p:ext uri="{BB962C8B-B14F-4D97-AF65-F5344CB8AC3E}">
        <p14:creationId xmlns:p14="http://schemas.microsoft.com/office/powerpoint/2010/main" val="38910112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615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3.) </a:t>
            </a:r>
            <a:r>
              <a:rPr lang="hu-HU" dirty="0"/>
              <a:t>if we know the size of the key then we can use </a:t>
            </a:r>
            <a:r>
              <a:rPr lang="hu-HU" b="1" dirty="0"/>
              <a:t>frequency analysis</a:t>
            </a:r>
          </a:p>
          <a:p>
            <a:r>
              <a:rPr lang="hu-HU" dirty="0"/>
              <a:t>	because </a:t>
            </a:r>
            <a:r>
              <a:rPr lang="hu-HU" b="1" dirty="0"/>
              <a:t>Vigenere cipher </a:t>
            </a:r>
            <a:r>
              <a:rPr lang="hu-HU" dirty="0"/>
              <a:t>is the same as </a:t>
            </a:r>
            <a:r>
              <a:rPr lang="hu-HU" b="1" dirty="0"/>
              <a:t>Caesar cipher</a:t>
            </a:r>
          </a:p>
          <a:p>
            <a:r>
              <a:rPr lang="hu-HU" dirty="0"/>
              <a:t>		~ of course it uses multiple subkeys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7264" y="2911392"/>
            <a:ext cx="7858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/>
              <a:t>WS AYHHTMUAZBUXTRWUYYAKYUHSVMSMAKZEWS AYHDWCWYOEUJL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54703329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615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3.) </a:t>
            </a:r>
            <a:r>
              <a:rPr lang="hu-HU" dirty="0"/>
              <a:t>if we know the size of the key then we can use </a:t>
            </a:r>
            <a:r>
              <a:rPr lang="hu-HU" b="1" dirty="0"/>
              <a:t>frequency analysis</a:t>
            </a:r>
          </a:p>
          <a:p>
            <a:r>
              <a:rPr lang="hu-HU" dirty="0"/>
              <a:t>	because </a:t>
            </a:r>
            <a:r>
              <a:rPr lang="hu-HU" b="1" dirty="0"/>
              <a:t>Vigenere cipher </a:t>
            </a:r>
            <a:r>
              <a:rPr lang="hu-HU" dirty="0"/>
              <a:t>is the same as </a:t>
            </a:r>
            <a:r>
              <a:rPr lang="hu-HU" b="1" dirty="0"/>
              <a:t>Caesar cipher</a:t>
            </a:r>
          </a:p>
          <a:p>
            <a:r>
              <a:rPr lang="hu-HU" dirty="0"/>
              <a:t>		~ of course it uses multiple subkeys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7264" y="2911392"/>
            <a:ext cx="7858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F0"/>
                </a:solidFill>
              </a:rPr>
              <a:t>W</a:t>
            </a:r>
            <a:r>
              <a:rPr lang="hu-HU" sz="2000" b="1" dirty="0"/>
              <a:t>S AY</a:t>
            </a:r>
            <a:r>
              <a:rPr lang="hu-HU" sz="2000" b="1" dirty="0">
                <a:solidFill>
                  <a:srgbClr val="00B0F0"/>
                </a:solidFill>
              </a:rPr>
              <a:t>H</a:t>
            </a:r>
            <a:r>
              <a:rPr lang="hu-HU" sz="2000" b="1" dirty="0"/>
              <a:t>HTMU</a:t>
            </a:r>
            <a:r>
              <a:rPr lang="hu-HU" sz="2000" b="1" dirty="0">
                <a:solidFill>
                  <a:srgbClr val="00B0F0"/>
                </a:solidFill>
              </a:rPr>
              <a:t>A</a:t>
            </a:r>
            <a:r>
              <a:rPr lang="hu-HU" sz="2000" b="1" dirty="0"/>
              <a:t>ZBUX</a:t>
            </a:r>
            <a:r>
              <a:rPr lang="hu-HU" sz="2000" b="1" dirty="0">
                <a:solidFill>
                  <a:srgbClr val="00B0F0"/>
                </a:solidFill>
              </a:rPr>
              <a:t>T</a:t>
            </a:r>
            <a:r>
              <a:rPr lang="hu-HU" sz="2000" b="1" dirty="0"/>
              <a:t>RWUY</a:t>
            </a:r>
            <a:r>
              <a:rPr lang="hu-HU" sz="2000" b="1" dirty="0">
                <a:solidFill>
                  <a:srgbClr val="00B0F0"/>
                </a:solidFill>
              </a:rPr>
              <a:t>Y</a:t>
            </a:r>
            <a:r>
              <a:rPr lang="hu-HU" sz="2000" b="1" dirty="0"/>
              <a:t>AKYU</a:t>
            </a:r>
            <a:r>
              <a:rPr lang="hu-HU" sz="2000" b="1" dirty="0">
                <a:solidFill>
                  <a:srgbClr val="00B0F0"/>
                </a:solidFill>
              </a:rPr>
              <a:t>H</a:t>
            </a:r>
            <a:r>
              <a:rPr lang="hu-HU" sz="2000" b="1" dirty="0"/>
              <a:t>SVMS</a:t>
            </a:r>
            <a:r>
              <a:rPr lang="hu-HU" sz="2000" b="1" dirty="0">
                <a:solidFill>
                  <a:srgbClr val="00B0F0"/>
                </a:solidFill>
              </a:rPr>
              <a:t>M</a:t>
            </a:r>
            <a:r>
              <a:rPr lang="hu-HU" sz="2000" b="1" dirty="0"/>
              <a:t>AKZE</a:t>
            </a:r>
            <a:r>
              <a:rPr lang="hu-HU" sz="2000" b="1" dirty="0">
                <a:solidFill>
                  <a:srgbClr val="00B0F0"/>
                </a:solidFill>
              </a:rPr>
              <a:t>W</a:t>
            </a:r>
            <a:r>
              <a:rPr lang="hu-HU" sz="2000" b="1" dirty="0"/>
              <a:t>S AY</a:t>
            </a:r>
            <a:r>
              <a:rPr lang="hu-HU" sz="2000" b="1" dirty="0">
                <a:solidFill>
                  <a:srgbClr val="00B0F0"/>
                </a:solidFill>
              </a:rPr>
              <a:t>H</a:t>
            </a:r>
            <a:r>
              <a:rPr lang="hu-HU" sz="2000" b="1" dirty="0"/>
              <a:t>DWCW</a:t>
            </a:r>
            <a:r>
              <a:rPr lang="hu-HU" sz="2000" b="1" dirty="0">
                <a:solidFill>
                  <a:srgbClr val="00B0F0"/>
                </a:solidFill>
              </a:rPr>
              <a:t>Y</a:t>
            </a:r>
            <a:r>
              <a:rPr lang="hu-HU" sz="2000" b="1" dirty="0"/>
              <a:t>OEUJ</a:t>
            </a:r>
            <a:r>
              <a:rPr lang="hu-HU" sz="2000" b="1" dirty="0">
                <a:solidFill>
                  <a:srgbClr val="00B0F0"/>
                </a:solidFill>
              </a:rPr>
              <a:t>L</a:t>
            </a:r>
            <a:endParaRPr lang="hu-HU" sz="2000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64692" y="3529921"/>
            <a:ext cx="30787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#1</a:t>
            </a:r>
            <a:r>
              <a:rPr lang="hu-HU" dirty="0"/>
              <a:t> substring: </a:t>
            </a:r>
            <a:r>
              <a:rPr lang="hu-HU" b="1" dirty="0"/>
              <a:t>WHATYHMWHYL</a:t>
            </a:r>
          </a:p>
          <a:p>
            <a:endParaRPr lang="hu-HU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65755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615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3.) </a:t>
            </a:r>
            <a:r>
              <a:rPr lang="hu-HU" dirty="0"/>
              <a:t>if we know the size of the key then we can use </a:t>
            </a:r>
            <a:r>
              <a:rPr lang="hu-HU" b="1" dirty="0"/>
              <a:t>frequency analysis</a:t>
            </a:r>
          </a:p>
          <a:p>
            <a:r>
              <a:rPr lang="hu-HU" dirty="0"/>
              <a:t>	because </a:t>
            </a:r>
            <a:r>
              <a:rPr lang="hu-HU" b="1" dirty="0"/>
              <a:t>Vigenere cipher </a:t>
            </a:r>
            <a:r>
              <a:rPr lang="hu-HU" dirty="0"/>
              <a:t>is the same as </a:t>
            </a:r>
            <a:r>
              <a:rPr lang="hu-HU" b="1" dirty="0"/>
              <a:t>Caesar cipher</a:t>
            </a:r>
          </a:p>
          <a:p>
            <a:r>
              <a:rPr lang="hu-HU" dirty="0"/>
              <a:t>		~ of course it uses multiple subkeys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7264" y="2911392"/>
            <a:ext cx="7858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/>
              <a:t>W</a:t>
            </a:r>
            <a:r>
              <a:rPr lang="hu-HU" sz="2000" b="1" dirty="0">
                <a:solidFill>
                  <a:srgbClr val="00B0F0"/>
                </a:solidFill>
              </a:rPr>
              <a:t>S</a:t>
            </a:r>
            <a:r>
              <a:rPr lang="hu-HU" sz="2000" b="1" dirty="0"/>
              <a:t> AYH</a:t>
            </a:r>
            <a:r>
              <a:rPr lang="hu-HU" sz="2000" b="1" dirty="0">
                <a:solidFill>
                  <a:srgbClr val="00B0F0"/>
                </a:solidFill>
              </a:rPr>
              <a:t>H</a:t>
            </a:r>
            <a:r>
              <a:rPr lang="hu-HU" sz="2000" b="1" dirty="0"/>
              <a:t>TMUA</a:t>
            </a:r>
            <a:r>
              <a:rPr lang="hu-HU" sz="2000" b="1" dirty="0">
                <a:solidFill>
                  <a:srgbClr val="00B0F0"/>
                </a:solidFill>
              </a:rPr>
              <a:t>Z</a:t>
            </a:r>
            <a:r>
              <a:rPr lang="hu-HU" sz="2000" b="1" dirty="0"/>
              <a:t>BUXT</a:t>
            </a:r>
            <a:r>
              <a:rPr lang="hu-HU" sz="2000" b="1" dirty="0">
                <a:solidFill>
                  <a:srgbClr val="00B0F0"/>
                </a:solidFill>
              </a:rPr>
              <a:t>R</a:t>
            </a:r>
            <a:r>
              <a:rPr lang="hu-HU" sz="2000" b="1" dirty="0"/>
              <a:t>WUYY</a:t>
            </a:r>
            <a:r>
              <a:rPr lang="hu-HU" sz="2000" b="1" dirty="0">
                <a:solidFill>
                  <a:srgbClr val="00B0F0"/>
                </a:solidFill>
              </a:rPr>
              <a:t>A</a:t>
            </a:r>
            <a:r>
              <a:rPr lang="hu-HU" sz="2000" b="1" dirty="0"/>
              <a:t>KYUH</a:t>
            </a:r>
            <a:r>
              <a:rPr lang="hu-HU" sz="2000" b="1" dirty="0">
                <a:solidFill>
                  <a:srgbClr val="00B0F0"/>
                </a:solidFill>
              </a:rPr>
              <a:t>S</a:t>
            </a:r>
            <a:r>
              <a:rPr lang="hu-HU" sz="2000" b="1" dirty="0"/>
              <a:t>VMSM</a:t>
            </a:r>
            <a:r>
              <a:rPr lang="hu-HU" sz="2000" b="1" dirty="0">
                <a:solidFill>
                  <a:srgbClr val="00B0F0"/>
                </a:solidFill>
              </a:rPr>
              <a:t>A</a:t>
            </a:r>
            <a:r>
              <a:rPr lang="hu-HU" sz="2000" b="1" dirty="0"/>
              <a:t>KZEW</a:t>
            </a:r>
            <a:r>
              <a:rPr lang="hu-HU" sz="2000" b="1" dirty="0">
                <a:solidFill>
                  <a:srgbClr val="00B0F0"/>
                </a:solidFill>
              </a:rPr>
              <a:t>S</a:t>
            </a:r>
            <a:r>
              <a:rPr lang="hu-HU" sz="2000" b="1" dirty="0"/>
              <a:t> AYH</a:t>
            </a:r>
            <a:r>
              <a:rPr lang="hu-HU" sz="2000" b="1" dirty="0">
                <a:solidFill>
                  <a:srgbClr val="00B0F0"/>
                </a:solidFill>
              </a:rPr>
              <a:t>D</a:t>
            </a:r>
            <a:r>
              <a:rPr lang="hu-HU" sz="2000" b="1" dirty="0"/>
              <a:t>WCWY</a:t>
            </a:r>
            <a:r>
              <a:rPr lang="hu-HU" sz="2000" b="1" dirty="0">
                <a:solidFill>
                  <a:srgbClr val="00B0F0"/>
                </a:solidFill>
              </a:rPr>
              <a:t>O</a:t>
            </a:r>
            <a:r>
              <a:rPr lang="hu-HU" sz="2000" b="1" dirty="0"/>
              <a:t>EUJL</a:t>
            </a:r>
            <a:endParaRPr lang="hu-H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764692" y="3529921"/>
            <a:ext cx="3078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#1</a:t>
            </a:r>
            <a:r>
              <a:rPr lang="hu-HU" dirty="0"/>
              <a:t> substring: </a:t>
            </a:r>
            <a:r>
              <a:rPr lang="hu-HU" b="1" dirty="0"/>
              <a:t>WHATYHMWHYL</a:t>
            </a:r>
          </a:p>
          <a:p>
            <a:endParaRPr lang="hu-HU" b="1" dirty="0"/>
          </a:p>
          <a:p>
            <a:r>
              <a:rPr lang="hu-HU" b="1" dirty="0"/>
              <a:t>#2 </a:t>
            </a:r>
            <a:r>
              <a:rPr lang="hu-HU" dirty="0"/>
              <a:t>substring: </a:t>
            </a:r>
            <a:r>
              <a:rPr lang="hu-HU" b="1" dirty="0"/>
              <a:t>SHZRASASDO</a:t>
            </a:r>
          </a:p>
          <a:p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47915743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615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3.) </a:t>
            </a:r>
            <a:r>
              <a:rPr lang="hu-HU" dirty="0"/>
              <a:t>if we know the size of the key then we can use </a:t>
            </a:r>
            <a:r>
              <a:rPr lang="hu-HU" b="1" dirty="0"/>
              <a:t>frequency analysis</a:t>
            </a:r>
          </a:p>
          <a:p>
            <a:r>
              <a:rPr lang="hu-HU" dirty="0"/>
              <a:t>	because </a:t>
            </a:r>
            <a:r>
              <a:rPr lang="hu-HU" b="1" dirty="0"/>
              <a:t>Vigenere cipher </a:t>
            </a:r>
            <a:r>
              <a:rPr lang="hu-HU" dirty="0"/>
              <a:t>is the same as </a:t>
            </a:r>
            <a:r>
              <a:rPr lang="hu-HU" b="1" dirty="0"/>
              <a:t>Caesar cipher</a:t>
            </a:r>
          </a:p>
          <a:p>
            <a:r>
              <a:rPr lang="hu-HU" dirty="0"/>
              <a:t>		~ of course it uses multiple subkeys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7264" y="2911392"/>
            <a:ext cx="7858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/>
              <a:t>WS AYHH</a:t>
            </a:r>
            <a:r>
              <a:rPr lang="hu-HU" sz="2000" b="1" dirty="0">
                <a:solidFill>
                  <a:srgbClr val="00B0F0"/>
                </a:solidFill>
              </a:rPr>
              <a:t>T</a:t>
            </a:r>
            <a:r>
              <a:rPr lang="hu-HU" sz="2000" b="1" dirty="0"/>
              <a:t>MUAZ</a:t>
            </a:r>
            <a:r>
              <a:rPr lang="hu-HU" sz="2000" b="1" dirty="0">
                <a:solidFill>
                  <a:srgbClr val="00B0F0"/>
                </a:solidFill>
              </a:rPr>
              <a:t>B</a:t>
            </a:r>
            <a:r>
              <a:rPr lang="hu-HU" sz="2000" b="1" dirty="0"/>
              <a:t>UXTR</a:t>
            </a:r>
            <a:r>
              <a:rPr lang="hu-HU" sz="2000" b="1" dirty="0">
                <a:solidFill>
                  <a:srgbClr val="00B0F0"/>
                </a:solidFill>
              </a:rPr>
              <a:t>W</a:t>
            </a:r>
            <a:r>
              <a:rPr lang="hu-HU" sz="2000" b="1" dirty="0"/>
              <a:t>UYYA</a:t>
            </a:r>
            <a:r>
              <a:rPr lang="hu-HU" sz="2000" b="1" dirty="0">
                <a:solidFill>
                  <a:srgbClr val="00B0F0"/>
                </a:solidFill>
              </a:rPr>
              <a:t>K</a:t>
            </a:r>
            <a:r>
              <a:rPr lang="hu-HU" sz="2000" b="1" dirty="0"/>
              <a:t>YUHS</a:t>
            </a:r>
            <a:r>
              <a:rPr lang="hu-HU" sz="2000" b="1" dirty="0">
                <a:solidFill>
                  <a:srgbClr val="00B0F0"/>
                </a:solidFill>
              </a:rPr>
              <a:t>V</a:t>
            </a:r>
            <a:r>
              <a:rPr lang="hu-HU" sz="2000" b="1" dirty="0"/>
              <a:t>MSMA</a:t>
            </a:r>
            <a:r>
              <a:rPr lang="hu-HU" sz="2000" b="1" dirty="0">
                <a:solidFill>
                  <a:srgbClr val="00B0F0"/>
                </a:solidFill>
              </a:rPr>
              <a:t>K</a:t>
            </a:r>
            <a:r>
              <a:rPr lang="hu-HU" sz="2000" b="1" dirty="0"/>
              <a:t>ZEWS AYHD</a:t>
            </a:r>
            <a:r>
              <a:rPr lang="hu-HU" sz="2000" b="1" dirty="0">
                <a:solidFill>
                  <a:srgbClr val="00B0F0"/>
                </a:solidFill>
              </a:rPr>
              <a:t>W</a:t>
            </a:r>
            <a:r>
              <a:rPr lang="hu-HU" sz="2000" b="1" dirty="0"/>
              <a:t>CWYO</a:t>
            </a:r>
            <a:r>
              <a:rPr lang="hu-HU" sz="2000" b="1" dirty="0">
                <a:solidFill>
                  <a:srgbClr val="00B0F0"/>
                </a:solidFill>
              </a:rPr>
              <a:t>E</a:t>
            </a:r>
            <a:r>
              <a:rPr lang="hu-HU" sz="2000" b="1" dirty="0"/>
              <a:t>UJL</a:t>
            </a:r>
            <a:endParaRPr lang="hu-H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764692" y="3529921"/>
            <a:ext cx="30787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#1</a:t>
            </a:r>
            <a:r>
              <a:rPr lang="hu-HU" dirty="0"/>
              <a:t> substring: </a:t>
            </a:r>
            <a:r>
              <a:rPr lang="hu-HU" b="1" dirty="0"/>
              <a:t>WHATYHMWHYL</a:t>
            </a:r>
          </a:p>
          <a:p>
            <a:endParaRPr lang="hu-HU" b="1" dirty="0"/>
          </a:p>
          <a:p>
            <a:r>
              <a:rPr lang="hu-HU" b="1" dirty="0"/>
              <a:t>#2 </a:t>
            </a:r>
            <a:r>
              <a:rPr lang="hu-HU" dirty="0"/>
              <a:t>substring:</a:t>
            </a:r>
            <a:r>
              <a:rPr lang="hu-HU" b="1" dirty="0"/>
              <a:t> SHZRASASDO</a:t>
            </a:r>
            <a:endParaRPr lang="hu-HU" dirty="0"/>
          </a:p>
          <a:p>
            <a:endParaRPr lang="hu-HU" b="1" dirty="0"/>
          </a:p>
          <a:p>
            <a:r>
              <a:rPr lang="hu-HU" b="1" dirty="0"/>
              <a:t>#3 </a:t>
            </a:r>
            <a:r>
              <a:rPr lang="hu-HU" dirty="0"/>
              <a:t>substring: </a:t>
            </a:r>
            <a:r>
              <a:rPr lang="hu-HU" b="1" dirty="0"/>
              <a:t>TBWKVK WE</a:t>
            </a:r>
          </a:p>
          <a:p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37885784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615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3.) </a:t>
            </a:r>
            <a:r>
              <a:rPr lang="hu-HU" dirty="0"/>
              <a:t>if we know the size of the key then we can use </a:t>
            </a:r>
            <a:r>
              <a:rPr lang="hu-HU" b="1" dirty="0"/>
              <a:t>frequency analysis</a:t>
            </a:r>
          </a:p>
          <a:p>
            <a:r>
              <a:rPr lang="hu-HU" dirty="0"/>
              <a:t>	because </a:t>
            </a:r>
            <a:r>
              <a:rPr lang="hu-HU" b="1" dirty="0"/>
              <a:t>Vigenere cipher </a:t>
            </a:r>
            <a:r>
              <a:rPr lang="hu-HU" dirty="0"/>
              <a:t>is the same as </a:t>
            </a:r>
            <a:r>
              <a:rPr lang="hu-HU" b="1" dirty="0"/>
              <a:t>Caesar cipher</a:t>
            </a:r>
          </a:p>
          <a:p>
            <a:r>
              <a:rPr lang="hu-HU" dirty="0"/>
              <a:t>		~ of course it uses multiple subkeys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7264" y="2911392"/>
            <a:ext cx="7858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/>
              <a:t>WS </a:t>
            </a:r>
            <a:r>
              <a:rPr lang="hu-HU" sz="2000" b="1" dirty="0">
                <a:solidFill>
                  <a:srgbClr val="00B0F0"/>
                </a:solidFill>
              </a:rPr>
              <a:t>A</a:t>
            </a:r>
            <a:r>
              <a:rPr lang="hu-HU" sz="2000" b="1" dirty="0"/>
              <a:t>YHHT</a:t>
            </a:r>
            <a:r>
              <a:rPr lang="hu-HU" sz="2000" b="1" dirty="0">
                <a:solidFill>
                  <a:srgbClr val="00B0F0"/>
                </a:solidFill>
              </a:rPr>
              <a:t>M</a:t>
            </a:r>
            <a:r>
              <a:rPr lang="hu-HU" sz="2000" b="1" dirty="0"/>
              <a:t>UAZB</a:t>
            </a:r>
            <a:r>
              <a:rPr lang="hu-HU" sz="2000" b="1" dirty="0">
                <a:solidFill>
                  <a:srgbClr val="00B0F0"/>
                </a:solidFill>
              </a:rPr>
              <a:t>U</a:t>
            </a:r>
            <a:r>
              <a:rPr lang="hu-HU" sz="2000" b="1" dirty="0"/>
              <a:t>XTRW</a:t>
            </a:r>
            <a:r>
              <a:rPr lang="hu-HU" sz="2000" b="1" dirty="0">
                <a:solidFill>
                  <a:srgbClr val="00B0F0"/>
                </a:solidFill>
              </a:rPr>
              <a:t>U</a:t>
            </a:r>
            <a:r>
              <a:rPr lang="hu-HU" sz="2000" b="1" dirty="0"/>
              <a:t>YYAK</a:t>
            </a:r>
            <a:r>
              <a:rPr lang="hu-HU" sz="2000" b="1" dirty="0">
                <a:solidFill>
                  <a:srgbClr val="00B0F0"/>
                </a:solidFill>
              </a:rPr>
              <a:t>Y</a:t>
            </a:r>
            <a:r>
              <a:rPr lang="hu-HU" sz="2000" b="1" dirty="0"/>
              <a:t>UHSV</a:t>
            </a:r>
            <a:r>
              <a:rPr lang="hu-HU" sz="2000" b="1" dirty="0">
                <a:solidFill>
                  <a:srgbClr val="00B0F0"/>
                </a:solidFill>
              </a:rPr>
              <a:t>M</a:t>
            </a:r>
            <a:r>
              <a:rPr lang="hu-HU" sz="2000" b="1" dirty="0"/>
              <a:t>SMAK</a:t>
            </a:r>
            <a:r>
              <a:rPr lang="hu-HU" sz="2000" b="1" dirty="0">
                <a:solidFill>
                  <a:srgbClr val="00B0F0"/>
                </a:solidFill>
              </a:rPr>
              <a:t>Z</a:t>
            </a:r>
            <a:r>
              <a:rPr lang="hu-HU" sz="2000" b="1" dirty="0"/>
              <a:t>EWS </a:t>
            </a:r>
            <a:r>
              <a:rPr lang="hu-HU" sz="2000" b="1" dirty="0">
                <a:solidFill>
                  <a:srgbClr val="00B0F0"/>
                </a:solidFill>
              </a:rPr>
              <a:t>A</a:t>
            </a:r>
            <a:r>
              <a:rPr lang="hu-HU" sz="2000" b="1" dirty="0"/>
              <a:t>YHDW</a:t>
            </a:r>
            <a:r>
              <a:rPr lang="hu-HU" sz="2000" b="1" dirty="0">
                <a:solidFill>
                  <a:srgbClr val="00B0F0"/>
                </a:solidFill>
              </a:rPr>
              <a:t>C</a:t>
            </a:r>
            <a:r>
              <a:rPr lang="hu-HU" sz="2000" b="1" dirty="0"/>
              <a:t>WYOE</a:t>
            </a:r>
            <a:r>
              <a:rPr lang="hu-HU" sz="2000" b="1" dirty="0">
                <a:solidFill>
                  <a:srgbClr val="00B0F0"/>
                </a:solidFill>
              </a:rPr>
              <a:t>U</a:t>
            </a:r>
            <a:r>
              <a:rPr lang="hu-HU" sz="2000" b="1" dirty="0"/>
              <a:t>JL</a:t>
            </a:r>
            <a:endParaRPr lang="hu-H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764692" y="3529921"/>
            <a:ext cx="307879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#1</a:t>
            </a:r>
            <a:r>
              <a:rPr lang="hu-HU" dirty="0"/>
              <a:t> substring: </a:t>
            </a:r>
            <a:r>
              <a:rPr lang="hu-HU" b="1" dirty="0"/>
              <a:t>WHATYHMWHYL</a:t>
            </a:r>
          </a:p>
          <a:p>
            <a:endParaRPr lang="hu-HU" b="1" dirty="0"/>
          </a:p>
          <a:p>
            <a:r>
              <a:rPr lang="hu-HU" b="1" dirty="0"/>
              <a:t>#2 </a:t>
            </a:r>
            <a:r>
              <a:rPr lang="hu-HU" dirty="0"/>
              <a:t>substring: </a:t>
            </a:r>
            <a:r>
              <a:rPr lang="hu-HU" b="1" dirty="0"/>
              <a:t>SHZRASASDO</a:t>
            </a:r>
            <a:endParaRPr lang="hu-HU" dirty="0"/>
          </a:p>
          <a:p>
            <a:endParaRPr lang="hu-HU" b="1" dirty="0"/>
          </a:p>
          <a:p>
            <a:r>
              <a:rPr lang="hu-HU" b="1" dirty="0"/>
              <a:t>#3 </a:t>
            </a:r>
            <a:r>
              <a:rPr lang="hu-HU" dirty="0"/>
              <a:t>substring: </a:t>
            </a:r>
            <a:r>
              <a:rPr lang="hu-HU" b="1" dirty="0"/>
              <a:t>TBWKVK WE</a:t>
            </a:r>
            <a:endParaRPr lang="hu-HU" dirty="0"/>
          </a:p>
          <a:p>
            <a:endParaRPr lang="hu-HU" b="1" dirty="0"/>
          </a:p>
          <a:p>
            <a:r>
              <a:rPr lang="hu-HU" b="1" dirty="0"/>
              <a:t>#4 </a:t>
            </a:r>
            <a:r>
              <a:rPr lang="hu-HU" dirty="0"/>
              <a:t>substring: </a:t>
            </a:r>
            <a:r>
              <a:rPr lang="hu-HU" b="1" dirty="0"/>
              <a:t>AMUUYMZACU</a:t>
            </a:r>
          </a:p>
          <a:p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3500453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615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3.) </a:t>
            </a:r>
            <a:r>
              <a:rPr lang="hu-HU" dirty="0"/>
              <a:t>if we know the size of the key then we can use </a:t>
            </a:r>
            <a:r>
              <a:rPr lang="hu-HU" b="1" dirty="0"/>
              <a:t>frequency analysis</a:t>
            </a:r>
          </a:p>
          <a:p>
            <a:r>
              <a:rPr lang="hu-HU" dirty="0"/>
              <a:t>	because </a:t>
            </a:r>
            <a:r>
              <a:rPr lang="hu-HU" b="1" dirty="0"/>
              <a:t>Vigenere cipher </a:t>
            </a:r>
            <a:r>
              <a:rPr lang="hu-HU" dirty="0"/>
              <a:t>is the same as </a:t>
            </a:r>
            <a:r>
              <a:rPr lang="hu-HU" b="1" dirty="0"/>
              <a:t>Caesar cipher</a:t>
            </a:r>
          </a:p>
          <a:p>
            <a:r>
              <a:rPr lang="hu-HU" dirty="0"/>
              <a:t>		~ of course it uses multiple subkeys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7264" y="2911392"/>
            <a:ext cx="7858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/>
              <a:t>WS A</a:t>
            </a:r>
            <a:r>
              <a:rPr lang="hu-HU" sz="2000" b="1" dirty="0">
                <a:solidFill>
                  <a:srgbClr val="00B0F0"/>
                </a:solidFill>
              </a:rPr>
              <a:t>Y</a:t>
            </a:r>
            <a:r>
              <a:rPr lang="hu-HU" sz="2000" b="1" dirty="0"/>
              <a:t>HHTM</a:t>
            </a:r>
            <a:r>
              <a:rPr lang="hu-HU" sz="2000" b="1" dirty="0">
                <a:solidFill>
                  <a:srgbClr val="00B0F0"/>
                </a:solidFill>
              </a:rPr>
              <a:t>U</a:t>
            </a:r>
            <a:r>
              <a:rPr lang="hu-HU" sz="2000" b="1" dirty="0"/>
              <a:t>AZBU</a:t>
            </a:r>
            <a:r>
              <a:rPr lang="hu-HU" sz="2000" b="1" dirty="0">
                <a:solidFill>
                  <a:srgbClr val="00B0F0"/>
                </a:solidFill>
              </a:rPr>
              <a:t>X</a:t>
            </a:r>
            <a:r>
              <a:rPr lang="hu-HU" sz="2000" b="1" dirty="0"/>
              <a:t>TRWU</a:t>
            </a:r>
            <a:r>
              <a:rPr lang="hu-HU" sz="2000" b="1" dirty="0">
                <a:solidFill>
                  <a:srgbClr val="00B0F0"/>
                </a:solidFill>
              </a:rPr>
              <a:t>Y</a:t>
            </a:r>
            <a:r>
              <a:rPr lang="hu-HU" sz="2000" b="1" dirty="0"/>
              <a:t>YAKY</a:t>
            </a:r>
            <a:r>
              <a:rPr lang="hu-HU" sz="2000" b="1" dirty="0">
                <a:solidFill>
                  <a:srgbClr val="00B0F0"/>
                </a:solidFill>
              </a:rPr>
              <a:t>U</a:t>
            </a:r>
            <a:r>
              <a:rPr lang="hu-HU" sz="2000" b="1" dirty="0"/>
              <a:t>HSVM</a:t>
            </a:r>
            <a:r>
              <a:rPr lang="hu-HU" sz="2000" b="1" dirty="0">
                <a:solidFill>
                  <a:srgbClr val="00B0F0"/>
                </a:solidFill>
              </a:rPr>
              <a:t>S</a:t>
            </a:r>
            <a:r>
              <a:rPr lang="hu-HU" sz="2000" b="1" dirty="0"/>
              <a:t>MAKZ</a:t>
            </a:r>
            <a:r>
              <a:rPr lang="hu-HU" sz="2000" b="1" dirty="0">
                <a:solidFill>
                  <a:srgbClr val="00B0F0"/>
                </a:solidFill>
              </a:rPr>
              <a:t>E</a:t>
            </a:r>
            <a:r>
              <a:rPr lang="hu-HU" sz="2000" b="1" dirty="0"/>
              <a:t>WS A</a:t>
            </a:r>
            <a:r>
              <a:rPr lang="hu-HU" sz="2000" b="1" dirty="0">
                <a:solidFill>
                  <a:srgbClr val="00B0F0"/>
                </a:solidFill>
              </a:rPr>
              <a:t>Y</a:t>
            </a:r>
            <a:r>
              <a:rPr lang="hu-HU" sz="2000" b="1" dirty="0"/>
              <a:t>HDWC</a:t>
            </a:r>
            <a:r>
              <a:rPr lang="hu-HU" sz="2000" b="1" dirty="0">
                <a:solidFill>
                  <a:srgbClr val="00B0F0"/>
                </a:solidFill>
              </a:rPr>
              <a:t>W</a:t>
            </a:r>
            <a:r>
              <a:rPr lang="hu-HU" sz="2000" b="1" dirty="0"/>
              <a:t>YOEU</a:t>
            </a:r>
            <a:r>
              <a:rPr lang="hu-HU" sz="2000" b="1" dirty="0">
                <a:solidFill>
                  <a:srgbClr val="00B0F0"/>
                </a:solidFill>
              </a:rPr>
              <a:t>J</a:t>
            </a:r>
            <a:r>
              <a:rPr lang="hu-HU" sz="2000" b="1" dirty="0"/>
              <a:t>L</a:t>
            </a:r>
            <a:endParaRPr lang="hu-H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764692" y="3529921"/>
            <a:ext cx="307879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#1</a:t>
            </a:r>
            <a:r>
              <a:rPr lang="hu-HU" dirty="0"/>
              <a:t> substring: </a:t>
            </a:r>
            <a:r>
              <a:rPr lang="hu-HU" b="1" dirty="0"/>
              <a:t>WHATYHMWHYL</a:t>
            </a:r>
          </a:p>
          <a:p>
            <a:endParaRPr lang="hu-HU" b="1" dirty="0"/>
          </a:p>
          <a:p>
            <a:r>
              <a:rPr lang="hu-HU" b="1" dirty="0"/>
              <a:t>#2 </a:t>
            </a:r>
            <a:r>
              <a:rPr lang="hu-HU" dirty="0"/>
              <a:t>substring: </a:t>
            </a:r>
            <a:r>
              <a:rPr lang="hu-HU" b="1" dirty="0"/>
              <a:t>SHZRASASDO</a:t>
            </a:r>
            <a:endParaRPr lang="hu-HU" dirty="0"/>
          </a:p>
          <a:p>
            <a:endParaRPr lang="hu-HU" b="1" dirty="0"/>
          </a:p>
          <a:p>
            <a:r>
              <a:rPr lang="hu-HU" b="1" dirty="0"/>
              <a:t>#3 </a:t>
            </a:r>
            <a:r>
              <a:rPr lang="hu-HU" dirty="0"/>
              <a:t>substring: </a:t>
            </a:r>
            <a:r>
              <a:rPr lang="hu-HU" b="1" dirty="0"/>
              <a:t>TBWKVK WE</a:t>
            </a:r>
            <a:endParaRPr lang="hu-HU" dirty="0"/>
          </a:p>
          <a:p>
            <a:endParaRPr lang="hu-HU" b="1" dirty="0"/>
          </a:p>
          <a:p>
            <a:r>
              <a:rPr lang="hu-HU" b="1" dirty="0"/>
              <a:t>#4 </a:t>
            </a:r>
            <a:r>
              <a:rPr lang="hu-HU" dirty="0"/>
              <a:t>substring: </a:t>
            </a:r>
            <a:r>
              <a:rPr lang="hu-HU" b="1" dirty="0"/>
              <a:t>AMUUYMZACU</a:t>
            </a:r>
          </a:p>
          <a:p>
            <a:endParaRPr lang="hu-HU" b="1" dirty="0"/>
          </a:p>
          <a:p>
            <a:r>
              <a:rPr lang="hu-HU" b="1" dirty="0"/>
              <a:t>#5 </a:t>
            </a:r>
            <a:r>
              <a:rPr lang="hu-HU" dirty="0"/>
              <a:t>substring: </a:t>
            </a:r>
            <a:r>
              <a:rPr lang="hu-HU" b="1" dirty="0"/>
              <a:t>YUXYUSEYWJ</a:t>
            </a:r>
          </a:p>
          <a:p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2474002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615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3.) </a:t>
            </a:r>
            <a:r>
              <a:rPr lang="hu-HU" dirty="0"/>
              <a:t>if we know the size of the key then we can use </a:t>
            </a:r>
            <a:r>
              <a:rPr lang="hu-HU" b="1" dirty="0"/>
              <a:t>frequency analysis</a:t>
            </a:r>
          </a:p>
          <a:p>
            <a:r>
              <a:rPr lang="hu-HU" dirty="0"/>
              <a:t>	because </a:t>
            </a:r>
            <a:r>
              <a:rPr lang="hu-HU" b="1" dirty="0"/>
              <a:t>Vigenere cipher </a:t>
            </a:r>
            <a:r>
              <a:rPr lang="hu-HU" dirty="0"/>
              <a:t>is the same as </a:t>
            </a:r>
            <a:r>
              <a:rPr lang="hu-HU" b="1" dirty="0"/>
              <a:t>Caesar cipher</a:t>
            </a:r>
          </a:p>
          <a:p>
            <a:r>
              <a:rPr lang="hu-HU" dirty="0"/>
              <a:t>		~ of course it uses multiple subkeys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7264" y="2911392"/>
            <a:ext cx="7858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/>
              <a:t>WS AYHHTMUAZBUXTRWUYYAKYUHSVMSMAKZEWS AYHDWCWYOEUJL</a:t>
            </a:r>
            <a:endParaRPr lang="hu-H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764692" y="3529921"/>
            <a:ext cx="307879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#1</a:t>
            </a:r>
            <a:r>
              <a:rPr lang="hu-HU" dirty="0"/>
              <a:t> substring: </a:t>
            </a:r>
            <a:r>
              <a:rPr lang="hu-HU" b="1" dirty="0"/>
              <a:t>WHATYHMWHYL</a:t>
            </a:r>
          </a:p>
          <a:p>
            <a:endParaRPr lang="hu-HU" b="1" dirty="0"/>
          </a:p>
          <a:p>
            <a:r>
              <a:rPr lang="hu-HU" b="1" dirty="0"/>
              <a:t>#2 </a:t>
            </a:r>
            <a:r>
              <a:rPr lang="hu-HU" dirty="0"/>
              <a:t>substring: </a:t>
            </a:r>
            <a:r>
              <a:rPr lang="hu-HU" b="1" dirty="0"/>
              <a:t>SHZRASASDO</a:t>
            </a:r>
            <a:endParaRPr lang="hu-HU" dirty="0"/>
          </a:p>
          <a:p>
            <a:endParaRPr lang="hu-HU" b="1" dirty="0"/>
          </a:p>
          <a:p>
            <a:r>
              <a:rPr lang="hu-HU" b="1" dirty="0"/>
              <a:t>#3 </a:t>
            </a:r>
            <a:r>
              <a:rPr lang="hu-HU" dirty="0"/>
              <a:t>substring: </a:t>
            </a:r>
            <a:r>
              <a:rPr lang="hu-HU" b="1" dirty="0"/>
              <a:t>TBWKVK WE</a:t>
            </a:r>
            <a:endParaRPr lang="hu-HU" dirty="0"/>
          </a:p>
          <a:p>
            <a:endParaRPr lang="hu-HU" b="1" dirty="0"/>
          </a:p>
          <a:p>
            <a:r>
              <a:rPr lang="hu-HU" b="1" dirty="0"/>
              <a:t>#4 </a:t>
            </a:r>
            <a:r>
              <a:rPr lang="hu-HU" dirty="0"/>
              <a:t>substring: </a:t>
            </a:r>
            <a:r>
              <a:rPr lang="hu-HU" b="1" dirty="0"/>
              <a:t>AMUUYMZACU</a:t>
            </a:r>
          </a:p>
          <a:p>
            <a:endParaRPr lang="hu-HU" b="1" dirty="0"/>
          </a:p>
          <a:p>
            <a:r>
              <a:rPr lang="hu-HU" b="1" dirty="0"/>
              <a:t>#5 </a:t>
            </a:r>
            <a:r>
              <a:rPr lang="hu-HU" dirty="0"/>
              <a:t>substring: </a:t>
            </a:r>
            <a:r>
              <a:rPr lang="hu-HU" b="1" dirty="0"/>
              <a:t>YUXYUSEYWJ</a:t>
            </a:r>
          </a:p>
          <a:p>
            <a:endParaRPr lang="hu-H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43484" y="3529921"/>
            <a:ext cx="468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ym typeface="Wingdings" panose="05000000000000000000" pitchFamily="2" charset="2"/>
              </a:rPr>
              <a:t> first letter of the key encrypted this substring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6843484" y="4048905"/>
            <a:ext cx="4987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ym typeface="Wingdings" panose="05000000000000000000" pitchFamily="2" charset="2"/>
              </a:rPr>
              <a:t> second letter of the key encrypted this substring</a:t>
            </a:r>
            <a:endParaRPr lang="hu-HU" dirty="0"/>
          </a:p>
        </p:txBody>
      </p:sp>
      <p:sp>
        <p:nvSpPr>
          <p:cNvPr id="9" name="TextBox 8"/>
          <p:cNvSpPr txBox="1"/>
          <p:nvPr/>
        </p:nvSpPr>
        <p:spPr>
          <a:xfrm>
            <a:off x="6843484" y="4600973"/>
            <a:ext cx="4771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ym typeface="Wingdings" panose="05000000000000000000" pitchFamily="2" charset="2"/>
              </a:rPr>
              <a:t> third letter of the key encrypted this substring</a:t>
            </a:r>
            <a:endParaRPr lang="hu-HU" dirty="0"/>
          </a:p>
        </p:txBody>
      </p:sp>
      <p:sp>
        <p:nvSpPr>
          <p:cNvPr id="10" name="TextBox 9"/>
          <p:cNvSpPr txBox="1"/>
          <p:nvPr/>
        </p:nvSpPr>
        <p:spPr>
          <a:xfrm>
            <a:off x="6843483" y="5150735"/>
            <a:ext cx="4909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ym typeface="Wingdings" panose="05000000000000000000" pitchFamily="2" charset="2"/>
              </a:rPr>
              <a:t> fourth letter of the key encrypted this substring</a:t>
            </a:r>
            <a:endParaRPr lang="hu-HU" dirty="0"/>
          </a:p>
        </p:txBody>
      </p:sp>
      <p:sp>
        <p:nvSpPr>
          <p:cNvPr id="11" name="TextBox 10"/>
          <p:cNvSpPr txBox="1"/>
          <p:nvPr/>
        </p:nvSpPr>
        <p:spPr>
          <a:xfrm>
            <a:off x="6843483" y="5724097"/>
            <a:ext cx="4713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ym typeface="Wingdings" panose="05000000000000000000" pitchFamily="2" charset="2"/>
              </a:rPr>
              <a:t> fifth letter of the key encrypted this substring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10999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615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3.) </a:t>
            </a:r>
            <a:r>
              <a:rPr lang="hu-HU" dirty="0"/>
              <a:t>if we know the size of the key then we can use </a:t>
            </a:r>
            <a:r>
              <a:rPr lang="hu-HU" b="1" dirty="0"/>
              <a:t>frequency analysis</a:t>
            </a:r>
          </a:p>
          <a:p>
            <a:r>
              <a:rPr lang="hu-HU" dirty="0"/>
              <a:t>	because </a:t>
            </a:r>
            <a:r>
              <a:rPr lang="hu-HU" b="1" dirty="0"/>
              <a:t>Vigenere cipher </a:t>
            </a:r>
            <a:r>
              <a:rPr lang="hu-HU" dirty="0"/>
              <a:t>is the same as </a:t>
            </a:r>
            <a:r>
              <a:rPr lang="hu-HU" b="1" dirty="0"/>
              <a:t>Caesar cipher</a:t>
            </a:r>
          </a:p>
          <a:p>
            <a:r>
              <a:rPr lang="hu-HU" dirty="0"/>
              <a:t>		~ of course it uses multiple subkeys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71567" y="3031524"/>
            <a:ext cx="774179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ym typeface="Wingdings" panose="05000000000000000000" pitchFamily="2" charset="2"/>
              </a:rPr>
              <a:t> we apply all possible </a:t>
            </a:r>
            <a:r>
              <a:rPr lang="hu-HU" b="1" dirty="0">
                <a:sym typeface="Wingdings" panose="05000000000000000000" pitchFamily="2" charset="2"/>
              </a:rPr>
              <a:t>26</a:t>
            </a:r>
            <a:r>
              <a:rPr lang="hu-HU" dirty="0">
                <a:sym typeface="Wingdings" panose="05000000000000000000" pitchFamily="2" charset="2"/>
              </a:rPr>
              <a:t> subkeys on the ciphertext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we know the frequency distribution of the letters in the english alphabet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compare the two frequency distributions so we count the 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 letter frequency matches (decrypted text + english alphabet)</a:t>
            </a:r>
          </a:p>
          <a:p>
            <a:pPr lvl="1"/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>
                <a:sym typeface="Wingdings" panose="05000000000000000000" pitchFamily="2" charset="2"/>
              </a:rPr>
              <a:t>	</a:t>
            </a:r>
            <a:r>
              <a:rPr lang="hu-HU" u="sng" dirty="0">
                <a:sym typeface="Wingdings" panose="05000000000000000000" pitchFamily="2" charset="2"/>
              </a:rPr>
              <a:t>For example</a:t>
            </a:r>
            <a:r>
              <a:rPr lang="hu-HU" dirty="0">
                <a:sym typeface="Wingdings" panose="05000000000000000000" pitchFamily="2" charset="2"/>
              </a:rPr>
              <a:t>: if the most frequent letter in the decrypted text is </a:t>
            </a:r>
            <a:r>
              <a:rPr lang="hu-HU" b="1" dirty="0">
                <a:sym typeface="Wingdings" panose="05000000000000000000" pitchFamily="2" charset="2"/>
              </a:rPr>
              <a:t>E</a:t>
            </a:r>
            <a:r>
              <a:rPr lang="hu-HU" dirty="0">
                <a:sym typeface="Wingdings" panose="05000000000000000000" pitchFamily="2" charset="2"/>
              </a:rPr>
              <a:t> then 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		</a:t>
            </a:r>
            <a:r>
              <a:rPr lang="hu-HU" b="1" dirty="0">
                <a:sym typeface="Wingdings" panose="05000000000000000000" pitchFamily="2" charset="2"/>
              </a:rPr>
              <a:t>counter+1</a:t>
            </a:r>
            <a:r>
              <a:rPr lang="hu-HU" dirty="0">
                <a:sym typeface="Wingdings" panose="05000000000000000000" pitchFamily="2" charset="2"/>
              </a:rPr>
              <a:t> because</a:t>
            </a:r>
            <a:r>
              <a:rPr lang="hu-HU" b="1" dirty="0">
                <a:sym typeface="Wingdings" panose="05000000000000000000" pitchFamily="2" charset="2"/>
              </a:rPr>
              <a:t> E </a:t>
            </a:r>
            <a:r>
              <a:rPr lang="hu-HU" dirty="0">
                <a:sym typeface="Wingdings" panose="05000000000000000000" pitchFamily="2" charset="2"/>
              </a:rPr>
              <a:t>is the most frequent letter in the 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			english alphabet is well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905329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615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3.) </a:t>
            </a:r>
            <a:r>
              <a:rPr lang="hu-HU" dirty="0"/>
              <a:t>if we know the size of the key then we can use </a:t>
            </a:r>
            <a:r>
              <a:rPr lang="hu-HU" b="1" dirty="0"/>
              <a:t>frequency analysis</a:t>
            </a:r>
          </a:p>
          <a:p>
            <a:r>
              <a:rPr lang="hu-HU" dirty="0"/>
              <a:t>	because </a:t>
            </a:r>
            <a:r>
              <a:rPr lang="hu-HU" b="1" dirty="0"/>
              <a:t>Vigenere cipher </a:t>
            </a:r>
            <a:r>
              <a:rPr lang="hu-HU" dirty="0"/>
              <a:t>is the same as </a:t>
            </a:r>
            <a:r>
              <a:rPr lang="hu-HU" b="1" dirty="0"/>
              <a:t>Caesar cipher</a:t>
            </a:r>
          </a:p>
          <a:p>
            <a:r>
              <a:rPr lang="hu-HU" dirty="0"/>
              <a:t>		~ of course it uses multiple subkeys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746" y="2549700"/>
            <a:ext cx="1817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WHATYHMWHYL</a:t>
            </a:r>
            <a:endParaRPr lang="hu-HU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2055" y="2242969"/>
            <a:ext cx="13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#1 substring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608895"/>
              </p:ext>
            </p:extLst>
          </p:nvPr>
        </p:nvGraphicFramePr>
        <p:xfrm>
          <a:off x="1749375" y="3164582"/>
          <a:ext cx="893256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7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7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SUBKEY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DECRYPTED #1 SUBSTRING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VG SXGLVGXK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i="0" dirty="0"/>
                        <a:t>UFZRWFKUFWJ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TEYQVEJTEVI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03157" y="5188910"/>
            <a:ext cx="84859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So we have to try with all possible letter (</a:t>
            </a:r>
            <a:r>
              <a:rPr lang="hu-HU" b="1" dirty="0"/>
              <a:t>26</a:t>
            </a:r>
            <a:r>
              <a:rPr lang="hu-HU" dirty="0"/>
              <a:t> letters so </a:t>
            </a:r>
            <a:r>
              <a:rPr lang="hu-HU" b="1" dirty="0"/>
              <a:t>A-Z</a:t>
            </a:r>
            <a:r>
              <a:rPr lang="hu-HU" dirty="0"/>
              <a:t>) and consider </a:t>
            </a:r>
          </a:p>
          <a:p>
            <a:r>
              <a:rPr lang="hu-HU" dirty="0"/>
              <a:t>	the matches with highest values</a:t>
            </a:r>
          </a:p>
          <a:p>
            <a:endParaRPr lang="hu-HU" dirty="0"/>
          </a:p>
          <a:p>
            <a:r>
              <a:rPr lang="hu-HU" dirty="0"/>
              <a:t>		+ we have to do the same operation for the other substrings as well</a:t>
            </a:r>
          </a:p>
        </p:txBody>
      </p:sp>
    </p:spTree>
    <p:extLst>
      <p:ext uri="{BB962C8B-B14F-4D97-AF65-F5344CB8AC3E}">
        <p14:creationId xmlns:p14="http://schemas.microsoft.com/office/powerpoint/2010/main" val="3485027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21708" y="1506022"/>
            <a:ext cx="8683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It is very similar to </a:t>
            </a:r>
            <a:r>
              <a:rPr lang="hu-HU" b="1" dirty="0"/>
              <a:t>Caesar cryptosystem </a:t>
            </a:r>
            <a:r>
              <a:rPr lang="hu-HU" dirty="0"/>
              <a:t>BUT we use several keys instead of just a single key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64634" y="2059459"/>
            <a:ext cx="8180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i="1" dirty="0"/>
              <a:t>„Vigenere cryptosystem is a </a:t>
            </a:r>
            <a:r>
              <a:rPr lang="en-US" i="1" dirty="0"/>
              <a:t>method of encrypting alphabetic text by using a series of </a:t>
            </a:r>
            <a:endParaRPr lang="hu-HU" i="1" dirty="0"/>
          </a:p>
          <a:p>
            <a:pPr algn="ctr"/>
            <a:r>
              <a:rPr lang="en-US" i="1" dirty="0"/>
              <a:t>interwoven Caesar ciphers based on the letters of a keyword</a:t>
            </a:r>
            <a:r>
              <a:rPr lang="hu-HU" i="1" dirty="0"/>
              <a:t>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24648" y="2968026"/>
            <a:ext cx="76109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it is a form of </a:t>
            </a:r>
            <a:r>
              <a:rPr lang="hu-HU" b="1" dirty="0">
                <a:sym typeface="Wingdings" panose="05000000000000000000" pitchFamily="2" charset="2"/>
              </a:rPr>
              <a:t>polyalphabetic substitution </a:t>
            </a:r>
            <a:r>
              <a:rPr lang="hu-HU" dirty="0">
                <a:sym typeface="Wingdings" panose="05000000000000000000" pitchFamily="2" charset="2"/>
              </a:rPr>
              <a:t>method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very easy to understand and to implement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it was constructed in the </a:t>
            </a:r>
            <a:r>
              <a:rPr lang="hu-HU" b="1" dirty="0">
                <a:sym typeface="Wingdings" panose="05000000000000000000" pitchFamily="2" charset="2"/>
              </a:rPr>
              <a:t>16th</a:t>
            </a:r>
            <a:r>
              <a:rPr lang="hu-HU" dirty="0">
                <a:sym typeface="Wingdings" panose="05000000000000000000" pitchFamily="2" charset="2"/>
              </a:rPr>
              <a:t> century and it was thought to be unbreakable</a:t>
            </a:r>
          </a:p>
          <a:p>
            <a:r>
              <a:rPr lang="hu-HU" dirty="0">
                <a:sym typeface="Wingdings" panose="05000000000000000000" pitchFamily="2" charset="2"/>
              </a:rPr>
              <a:t>		„the indecipherable cipher”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572028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07957" y="1902941"/>
            <a:ext cx="6615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3.) </a:t>
            </a:r>
            <a:r>
              <a:rPr lang="hu-HU" dirty="0"/>
              <a:t>if we know the size of the key then we can use </a:t>
            </a:r>
            <a:r>
              <a:rPr lang="hu-HU" b="1" dirty="0"/>
              <a:t>frequency analysis</a:t>
            </a:r>
          </a:p>
          <a:p>
            <a:r>
              <a:rPr lang="hu-HU" dirty="0"/>
              <a:t>	because </a:t>
            </a:r>
            <a:r>
              <a:rPr lang="hu-HU" b="1" dirty="0"/>
              <a:t>Vigenere cipher </a:t>
            </a:r>
            <a:r>
              <a:rPr lang="hu-HU" dirty="0"/>
              <a:t>is the same as </a:t>
            </a:r>
            <a:r>
              <a:rPr lang="hu-HU" b="1" dirty="0"/>
              <a:t>Caesar cipher</a:t>
            </a:r>
          </a:p>
          <a:p>
            <a:r>
              <a:rPr lang="hu-HU" dirty="0"/>
              <a:t>		~ of course it uses multiple subkeys</a:t>
            </a:r>
          </a:p>
          <a:p>
            <a:endParaRPr lang="hu-HU" dirty="0"/>
          </a:p>
          <a:p>
            <a:r>
              <a:rPr lang="hu-HU" dirty="0"/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90552" y="3010937"/>
            <a:ext cx="397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#1 </a:t>
            </a:r>
            <a:r>
              <a:rPr lang="hu-HU" dirty="0"/>
              <a:t>substring possible subkeys: </a:t>
            </a:r>
            <a:r>
              <a:rPr lang="hu-HU" b="1" dirty="0"/>
              <a:t>C</a:t>
            </a:r>
            <a:r>
              <a:rPr lang="hu-HU" dirty="0"/>
              <a:t>, </a:t>
            </a:r>
            <a:r>
              <a:rPr lang="hu-HU" b="1" dirty="0"/>
              <a:t>T</a:t>
            </a:r>
            <a:r>
              <a:rPr lang="hu-HU" dirty="0"/>
              <a:t> and </a:t>
            </a:r>
            <a:r>
              <a:rPr lang="hu-HU" b="1" dirty="0"/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90552" y="3392633"/>
            <a:ext cx="3799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#2 </a:t>
            </a:r>
            <a:r>
              <a:rPr lang="hu-HU" dirty="0"/>
              <a:t>substring possible subkeys: </a:t>
            </a:r>
            <a:r>
              <a:rPr lang="hu-HU" b="1" dirty="0"/>
              <a:t>A</a:t>
            </a:r>
            <a:r>
              <a:rPr lang="hu-HU" dirty="0"/>
              <a:t> and </a:t>
            </a:r>
            <a:r>
              <a:rPr lang="hu-HU" b="1" dirty="0"/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90552" y="3737237"/>
            <a:ext cx="3295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#3 </a:t>
            </a:r>
            <a:r>
              <a:rPr lang="hu-HU" dirty="0"/>
              <a:t>substring possible subkeys: </a:t>
            </a:r>
            <a:r>
              <a:rPr lang="hu-HU" b="1" dirty="0"/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90552" y="4118933"/>
            <a:ext cx="3744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#4 </a:t>
            </a:r>
            <a:r>
              <a:rPr lang="hu-HU" dirty="0"/>
              <a:t>substring possible subkeys: </a:t>
            </a:r>
            <a:r>
              <a:rPr lang="hu-HU" b="1" dirty="0"/>
              <a:t>K </a:t>
            </a:r>
            <a:r>
              <a:rPr lang="hu-HU" dirty="0"/>
              <a:t>and</a:t>
            </a:r>
            <a:r>
              <a:rPr lang="hu-HU" b="1" dirty="0"/>
              <a:t> 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90551" y="4463537"/>
            <a:ext cx="3947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#5 </a:t>
            </a:r>
            <a:r>
              <a:rPr lang="hu-HU" dirty="0"/>
              <a:t>substring possible subkeys: </a:t>
            </a:r>
            <a:r>
              <a:rPr lang="hu-HU" b="1" dirty="0"/>
              <a:t>A, E </a:t>
            </a:r>
            <a:r>
              <a:rPr lang="hu-HU" dirty="0"/>
              <a:t>and</a:t>
            </a:r>
            <a:r>
              <a:rPr lang="hu-HU" b="1" dirty="0"/>
              <a:t> 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18418" y="4845233"/>
            <a:ext cx="854278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Now we have to use </a:t>
            </a:r>
            <a:r>
              <a:rPr lang="hu-HU" b="1" dirty="0"/>
              <a:t>brute-force method </a:t>
            </a:r>
            <a:r>
              <a:rPr lang="hu-HU" dirty="0"/>
              <a:t>to get all possible key values </a:t>
            </a:r>
          </a:p>
          <a:p>
            <a:r>
              <a:rPr lang="hu-HU" dirty="0"/>
              <a:t>	~ there are </a:t>
            </a:r>
            <a:r>
              <a:rPr lang="hu-HU" b="1" dirty="0"/>
              <a:t>3x2x1x2x3=36</a:t>
            </a:r>
            <a:r>
              <a:rPr lang="hu-HU" dirty="0"/>
              <a:t> possible values which can be done</a:t>
            </a:r>
          </a:p>
          <a:p>
            <a:r>
              <a:rPr lang="hu-HU" dirty="0"/>
              <a:t>		with brute-force without any issues</a:t>
            </a:r>
          </a:p>
          <a:p>
            <a:endParaRPr lang="hu-HU" dirty="0"/>
          </a:p>
          <a:p>
            <a:r>
              <a:rPr lang="hu-HU" dirty="0"/>
              <a:t>      </a:t>
            </a:r>
            <a:r>
              <a:rPr lang="hu-HU" b="1" dirty="0">
                <a:solidFill>
                  <a:srgbClr val="00B0F0"/>
                </a:solidFill>
              </a:rPr>
              <a:t>WE CONSIDER ALL THESE 36 POSSIBLE KEYS AND CHECK WHETHER THE DECRYPTED</a:t>
            </a:r>
          </a:p>
          <a:p>
            <a:r>
              <a:rPr lang="hu-HU" b="1" dirty="0">
                <a:solidFill>
                  <a:srgbClr val="00B0F0"/>
                </a:solidFill>
              </a:rPr>
              <a:t>		   TEXT IS VALID (SO ENGLISH) OR NOT !!!</a:t>
            </a:r>
          </a:p>
        </p:txBody>
      </p:sp>
    </p:spTree>
    <p:extLst>
      <p:ext uri="{BB962C8B-B14F-4D97-AF65-F5344CB8AC3E}">
        <p14:creationId xmlns:p14="http://schemas.microsoft.com/office/powerpoint/2010/main" val="97492852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Cracking 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1178" y="1383957"/>
            <a:ext cx="2175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KASISKI-ALGORITHM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66768" y="1985319"/>
            <a:ext cx="73179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So eventually </a:t>
            </a:r>
            <a:r>
              <a:rPr lang="hu-HU" b="1" dirty="0"/>
              <a:t>Kasiski-algorithm</a:t>
            </a:r>
            <a:r>
              <a:rPr lang="hu-HU" dirty="0"/>
              <a:t> is able to reduce the </a:t>
            </a:r>
          </a:p>
          <a:p>
            <a:r>
              <a:rPr lang="hu-HU" dirty="0"/>
              <a:t>     size of the effective keyspace !!!</a:t>
            </a:r>
          </a:p>
          <a:p>
            <a:endParaRPr lang="hu-HU" dirty="0"/>
          </a:p>
          <a:p>
            <a:r>
              <a:rPr lang="hu-HU" dirty="0"/>
              <a:t>	</a:t>
            </a:r>
            <a:r>
              <a:rPr lang="hu-HU" dirty="0">
                <a:sym typeface="Wingdings" panose="05000000000000000000" pitchFamily="2" charset="2"/>
              </a:rPr>
              <a:t> instead of considering all the </a:t>
            </a:r>
            <a:r>
              <a:rPr lang="hu-HU" b="1" dirty="0">
                <a:sym typeface="Wingdings" panose="05000000000000000000" pitchFamily="2" charset="2"/>
              </a:rPr>
              <a:t>26                      </a:t>
            </a:r>
            <a:r>
              <a:rPr lang="hu-HU" dirty="0">
                <a:sym typeface="Wingdings" panose="05000000000000000000" pitchFamily="2" charset="2"/>
              </a:rPr>
              <a:t>possible key values</a:t>
            </a:r>
          </a:p>
          <a:p>
            <a:r>
              <a:rPr lang="hu-HU" dirty="0">
                <a:sym typeface="Wingdings" panose="05000000000000000000" pitchFamily="2" charset="2"/>
              </a:rPr>
              <a:t>		we just have to consider a few hundred of them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 </a:t>
            </a:r>
            <a:r>
              <a:rPr lang="hu-HU" b="1" dirty="0">
                <a:sym typeface="Wingdings" panose="05000000000000000000" pitchFamily="2" charset="2"/>
              </a:rPr>
              <a:t>Kasiski-algorithm</a:t>
            </a:r>
            <a:r>
              <a:rPr lang="hu-HU" dirty="0">
                <a:sym typeface="Wingdings" panose="05000000000000000000" pitchFamily="2" charset="2"/>
              </a:rPr>
              <a:t> is the reason why more secure </a:t>
            </a:r>
          </a:p>
          <a:p>
            <a:r>
              <a:rPr lang="hu-HU" dirty="0">
                <a:sym typeface="Wingdings" panose="05000000000000000000" pitchFamily="2" charset="2"/>
              </a:rPr>
              <a:t>		approaches are needed such as </a:t>
            </a:r>
            <a:r>
              <a:rPr lang="hu-HU" b="1" dirty="0">
                <a:sym typeface="Wingdings" panose="05000000000000000000" pitchFamily="2" charset="2"/>
              </a:rPr>
              <a:t>DES</a:t>
            </a:r>
            <a:r>
              <a:rPr lang="hu-HU" dirty="0">
                <a:sym typeface="Wingdings" panose="05000000000000000000" pitchFamily="2" charset="2"/>
              </a:rPr>
              <a:t> or </a:t>
            </a:r>
            <a:r>
              <a:rPr lang="hu-HU" b="1" dirty="0">
                <a:sym typeface="Wingdings" panose="05000000000000000000" pitchFamily="2" charset="2"/>
              </a:rPr>
              <a:t>AES</a:t>
            </a:r>
            <a:endParaRPr lang="hu-H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10404" y="2702012"/>
            <a:ext cx="12186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b="1" dirty="0"/>
              <a:t>SIZE OF THE KEY</a:t>
            </a:r>
          </a:p>
        </p:txBody>
      </p:sp>
    </p:spTree>
    <p:extLst>
      <p:ext uri="{BB962C8B-B14F-4D97-AF65-F5344CB8AC3E}">
        <p14:creationId xmlns:p14="http://schemas.microsoft.com/office/powerpoint/2010/main" val="2519427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21708" y="1506022"/>
            <a:ext cx="979652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What is the problem with </a:t>
            </a:r>
            <a:r>
              <a:rPr lang="hu-HU" b="1" dirty="0"/>
              <a:t>Caesar cipher</a:t>
            </a:r>
            <a:r>
              <a:rPr lang="hu-HU" dirty="0"/>
              <a:t>? That there are so few possible key values (</a:t>
            </a:r>
            <a:r>
              <a:rPr lang="hu-HU" b="1" dirty="0"/>
              <a:t>26</a:t>
            </a:r>
            <a:r>
              <a:rPr lang="hu-HU" dirty="0"/>
              <a:t> possible values)</a:t>
            </a:r>
          </a:p>
          <a:p>
            <a:r>
              <a:rPr lang="hu-HU" dirty="0"/>
              <a:t>		~ so the keyspace is rather small </a:t>
            </a:r>
          </a:p>
          <a:p>
            <a:endParaRPr lang="hu-HU" dirty="0"/>
          </a:p>
          <a:p>
            <a:r>
              <a:rPr lang="hu-HU" dirty="0"/>
              <a:t>	</a:t>
            </a:r>
            <a:r>
              <a:rPr lang="hu-HU" dirty="0">
                <a:sym typeface="Wingdings" panose="05000000000000000000" pitchFamily="2" charset="2"/>
              </a:rPr>
              <a:t> Vigenere cipher uses a given word as the private key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 the numerical representations of the letters in the key define </a:t>
            </a:r>
          </a:p>
          <a:p>
            <a:r>
              <a:rPr lang="hu-HU" dirty="0">
                <a:sym typeface="Wingdings" panose="05000000000000000000" pitchFamily="2" charset="2"/>
              </a:rPr>
              <a:t>		how many characters to shift the actual letter in the plaintext</a:t>
            </a:r>
            <a:endParaRPr lang="hu-HU" dirty="0"/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29665" y="3624648"/>
            <a:ext cx="2160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key</a:t>
            </a:r>
            <a:r>
              <a:rPr lang="hu-HU" dirty="0"/>
              <a:t>:  </a:t>
            </a:r>
            <a:r>
              <a:rPr lang="hu-HU" b="1" dirty="0">
                <a:solidFill>
                  <a:srgbClr val="00B0F0"/>
                </a:solidFill>
              </a:rPr>
              <a:t>S   E   C   R   E   T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231028" y="39788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6043" y="42069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16238" y="39788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65395" y="4206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790647" y="39788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39804" y="4206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073293" y="39806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56546" y="42087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347702" y="39788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05097" y="4206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622562" y="397750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21839" y="419992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08050" y="4677839"/>
            <a:ext cx="6264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Instead of using a single value as the key (</a:t>
            </a:r>
            <a:r>
              <a:rPr lang="hu-HU" b="1" dirty="0"/>
              <a:t>Caesar cipher</a:t>
            </a:r>
            <a:r>
              <a:rPr lang="hu-HU" dirty="0"/>
              <a:t>) we have</a:t>
            </a:r>
          </a:p>
          <a:p>
            <a:r>
              <a:rPr lang="hu-HU" dirty="0"/>
              <a:t>    as many values as the number of letters in the private key</a:t>
            </a:r>
          </a:p>
          <a:p>
            <a:endParaRPr lang="hu-HU" dirty="0"/>
          </a:p>
          <a:p>
            <a:r>
              <a:rPr lang="hu-HU" b="1" dirty="0">
                <a:solidFill>
                  <a:srgbClr val="00B0F0"/>
                </a:solidFill>
              </a:rPr>
              <a:t>	SIZE OF THE KEYSPACE = 26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66918" y="5346357"/>
            <a:ext cx="1385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SIZE OF THE KEY</a:t>
            </a:r>
          </a:p>
        </p:txBody>
      </p:sp>
    </p:spTree>
    <p:extLst>
      <p:ext uri="{BB962C8B-B14F-4D97-AF65-F5344CB8AC3E}">
        <p14:creationId xmlns:p14="http://schemas.microsoft.com/office/powerpoint/2010/main" val="180273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Vigenere Cipher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3557" y="1337832"/>
            <a:ext cx="142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ENCRYPTION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75414" y="1707164"/>
            <a:ext cx="25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 ) = (x +K ) mod 26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31933" y="18618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99402" y="18618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21899" y="186185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22059" y="1874892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06812" y="2350397"/>
            <a:ext cx="73695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we have to approximately the same formula as we used for </a:t>
            </a:r>
            <a:r>
              <a:rPr lang="hu-HU" b="1" dirty="0">
                <a:sym typeface="Wingdings" panose="05000000000000000000" pitchFamily="2" charset="2"/>
              </a:rPr>
              <a:t>Caesar cipher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b="1" dirty="0">
                <a:sym typeface="Wingdings" panose="05000000000000000000" pitchFamily="2" charset="2"/>
              </a:rPr>
              <a:t>x</a:t>
            </a:r>
            <a:r>
              <a:rPr lang="hu-HU" dirty="0">
                <a:sym typeface="Wingdings" panose="05000000000000000000" pitchFamily="2" charset="2"/>
              </a:rPr>
              <a:t>  is the actual letter in the plaintext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b="1" dirty="0">
                <a:sym typeface="Wingdings" panose="05000000000000000000" pitchFamily="2" charset="2"/>
              </a:rPr>
              <a:t>E (x ) </a:t>
            </a:r>
            <a:r>
              <a:rPr lang="hu-HU" dirty="0">
                <a:sym typeface="Wingdings" panose="05000000000000000000" pitchFamily="2" charset="2"/>
              </a:rPr>
              <a:t>is the encrypted letter in the ciphertext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in </a:t>
            </a:r>
            <a:r>
              <a:rPr lang="hu-HU" b="1" dirty="0">
                <a:sym typeface="Wingdings" panose="05000000000000000000" pitchFamily="2" charset="2"/>
              </a:rPr>
              <a:t>Vigenere cipher </a:t>
            </a:r>
            <a:r>
              <a:rPr lang="hu-HU" dirty="0">
                <a:sym typeface="Wingdings" panose="05000000000000000000" pitchFamily="2" charset="2"/>
              </a:rPr>
              <a:t>we have to use the </a:t>
            </a:r>
            <a:r>
              <a:rPr lang="hu-HU" b="1" dirty="0">
                <a:sym typeface="Wingdings" panose="05000000000000000000" pitchFamily="2" charset="2"/>
              </a:rPr>
              <a:t>i-th</a:t>
            </a:r>
            <a:r>
              <a:rPr lang="hu-HU" dirty="0">
                <a:sym typeface="Wingdings" panose="05000000000000000000" pitchFamily="2" charset="2"/>
              </a:rPr>
              <a:t> letter of the key for 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  encrypting the </a:t>
            </a:r>
            <a:r>
              <a:rPr lang="hu-HU" b="1" dirty="0">
                <a:sym typeface="Wingdings" panose="05000000000000000000" pitchFamily="2" charset="2"/>
              </a:rPr>
              <a:t>i-th</a:t>
            </a:r>
            <a:r>
              <a:rPr lang="hu-HU" dirty="0">
                <a:sym typeface="Wingdings" panose="05000000000000000000" pitchFamily="2" charset="2"/>
              </a:rPr>
              <a:t> letter</a:t>
            </a:r>
            <a:endParaRPr lang="hu-HU" dirty="0"/>
          </a:p>
        </p:txBody>
      </p:sp>
      <p:sp>
        <p:nvSpPr>
          <p:cNvPr id="26" name="TextBox 25"/>
          <p:cNvSpPr txBox="1"/>
          <p:nvPr/>
        </p:nvSpPr>
        <p:spPr>
          <a:xfrm>
            <a:off x="3410881" y="30218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/>
              <a:t>i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10881" y="3586648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/>
              <a:t>i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40431" y="359406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/>
              <a:t>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77954" y="4736757"/>
            <a:ext cx="86272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Why to use </a:t>
            </a:r>
            <a:r>
              <a:rPr lang="hu-HU" b="1" dirty="0"/>
              <a:t>mod 26</a:t>
            </a:r>
            <a:r>
              <a:rPr lang="hu-HU" dirty="0"/>
              <a:t>? The size of the english alphabet is </a:t>
            </a:r>
            <a:r>
              <a:rPr lang="hu-HU" b="1" dirty="0"/>
              <a:t>26</a:t>
            </a:r>
            <a:r>
              <a:rPr lang="hu-HU" dirty="0"/>
              <a:t> which means </a:t>
            </a:r>
          </a:p>
          <a:p>
            <a:r>
              <a:rPr lang="hu-HU" dirty="0"/>
              <a:t>	there are </a:t>
            </a:r>
            <a:r>
              <a:rPr lang="hu-HU" b="1" dirty="0"/>
              <a:t>26</a:t>
            </a:r>
            <a:r>
              <a:rPr lang="hu-HU" dirty="0"/>
              <a:t> letters in the english alphabet</a:t>
            </a:r>
          </a:p>
          <a:p>
            <a:endParaRPr lang="hu-HU" dirty="0"/>
          </a:p>
          <a:p>
            <a:r>
              <a:rPr lang="hu-HU" dirty="0"/>
              <a:t>		~ we want to make sure the encrypted letter is within </a:t>
            </a:r>
          </a:p>
          <a:p>
            <a:r>
              <a:rPr lang="hu-HU" dirty="0"/>
              <a:t>			the range </a:t>
            </a:r>
            <a:r>
              <a:rPr lang="hu-HU" b="1" dirty="0"/>
              <a:t>[0,SIZE_ALPHABET-1] </a:t>
            </a:r>
            <a:r>
              <a:rPr lang="hu-HU" dirty="0"/>
              <a:t>so this is why to use </a:t>
            </a:r>
            <a:r>
              <a:rPr lang="hu-HU" b="1" dirty="0"/>
              <a:t>mod 26</a:t>
            </a:r>
          </a:p>
        </p:txBody>
      </p:sp>
    </p:spTree>
    <p:extLst>
      <p:ext uri="{BB962C8B-B14F-4D97-AF65-F5344CB8AC3E}">
        <p14:creationId xmlns:p14="http://schemas.microsoft.com/office/powerpoint/2010/main" val="615056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122506</TotalTime>
  <Words>7342</Words>
  <Application>Microsoft Macintosh PowerPoint</Application>
  <PresentationFormat>Widescreen</PresentationFormat>
  <Paragraphs>3173</Paragraphs>
  <Slides>71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6" baseType="lpstr">
      <vt:lpstr>Arial</vt:lpstr>
      <vt:lpstr>Calibri</vt:lpstr>
      <vt:lpstr>Calibri Light</vt:lpstr>
      <vt:lpstr>Wingdings</vt:lpstr>
      <vt:lpstr>Office Theme</vt:lpstr>
      <vt:lpstr>CRYPTOGRAPHY</vt:lpstr>
      <vt:lpstr>Cracking Caesar-cipher</vt:lpstr>
      <vt:lpstr>Cracking Caesar-cipher</vt:lpstr>
      <vt:lpstr>Cracking Caesar-cipher</vt:lpstr>
      <vt:lpstr>Cracking Caesar-cipher</vt:lpstr>
      <vt:lpstr>Detecting Languages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  <vt:lpstr>Cracking Vigenere Cipher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ALSUWAT, EMAD</cp:lastModifiedBy>
  <cp:revision>874</cp:revision>
  <dcterms:created xsi:type="dcterms:W3CDTF">2017-12-07T15:29:51Z</dcterms:created>
  <dcterms:modified xsi:type="dcterms:W3CDTF">2020-09-14T13:21:29Z</dcterms:modified>
</cp:coreProperties>
</file>