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542" r:id="rId2"/>
    <p:sldId id="319" r:id="rId3"/>
    <p:sldId id="320" r:id="rId4"/>
    <p:sldId id="321" r:id="rId5"/>
    <p:sldId id="322" r:id="rId6"/>
    <p:sldId id="323" r:id="rId7"/>
    <p:sldId id="324" r:id="rId8"/>
    <p:sldId id="325" r:id="rId9"/>
    <p:sldId id="326" r:id="rId10"/>
    <p:sldId id="327" r:id="rId11"/>
    <p:sldId id="328" r:id="rId12"/>
    <p:sldId id="329" r:id="rId13"/>
    <p:sldId id="330" r:id="rId14"/>
    <p:sldId id="331" r:id="rId15"/>
    <p:sldId id="332" r:id="rId16"/>
    <p:sldId id="333" r:id="rId17"/>
    <p:sldId id="334" r:id="rId18"/>
    <p:sldId id="335" r:id="rId19"/>
    <p:sldId id="336" r:id="rId20"/>
    <p:sldId id="337" r:id="rId21"/>
    <p:sldId id="338" r:id="rId22"/>
    <p:sldId id="339" r:id="rId23"/>
    <p:sldId id="340" r:id="rId24"/>
    <p:sldId id="341" r:id="rId25"/>
    <p:sldId id="342" r:id="rId26"/>
    <p:sldId id="343" r:id="rId27"/>
    <p:sldId id="344" r:id="rId28"/>
    <p:sldId id="345" r:id="rId29"/>
    <p:sldId id="346" r:id="rId30"/>
    <p:sldId id="347" r:id="rId31"/>
    <p:sldId id="348" r:id="rId32"/>
    <p:sldId id="349" r:id="rId33"/>
    <p:sldId id="350" r:id="rId34"/>
    <p:sldId id="351" r:id="rId35"/>
    <p:sldId id="352" r:id="rId36"/>
    <p:sldId id="353" r:id="rId37"/>
    <p:sldId id="354" r:id="rId38"/>
    <p:sldId id="355" r:id="rId39"/>
    <p:sldId id="356" r:id="rId40"/>
    <p:sldId id="357" r:id="rId41"/>
    <p:sldId id="358" r:id="rId42"/>
    <p:sldId id="359" r:id="rId43"/>
    <p:sldId id="360" r:id="rId44"/>
    <p:sldId id="361" r:id="rId45"/>
    <p:sldId id="362" r:id="rId46"/>
    <p:sldId id="363" r:id="rId47"/>
    <p:sldId id="364" r:id="rId48"/>
    <p:sldId id="365" r:id="rId49"/>
    <p:sldId id="366" r:id="rId50"/>
    <p:sldId id="367" r:id="rId51"/>
    <p:sldId id="368" r:id="rId52"/>
    <p:sldId id="369" r:id="rId53"/>
    <p:sldId id="370" r:id="rId54"/>
    <p:sldId id="371" r:id="rId55"/>
    <p:sldId id="372" r:id="rId56"/>
    <p:sldId id="373" r:id="rId57"/>
    <p:sldId id="374" r:id="rId58"/>
    <p:sldId id="375" r:id="rId59"/>
    <p:sldId id="376" r:id="rId60"/>
    <p:sldId id="377" r:id="rId61"/>
    <p:sldId id="378" r:id="rId62"/>
    <p:sldId id="379" r:id="rId63"/>
    <p:sldId id="381" r:id="rId64"/>
    <p:sldId id="382" r:id="rId65"/>
    <p:sldId id="383" r:id="rId66"/>
    <p:sldId id="384" r:id="rId67"/>
    <p:sldId id="385" r:id="rId68"/>
    <p:sldId id="386" r:id="rId69"/>
    <p:sldId id="387" r:id="rId70"/>
    <p:sldId id="388" r:id="rId71"/>
    <p:sldId id="389" r:id="rId72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456" y="17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microsoft.com/office/2016/11/relationships/changesInfo" Target="changesInfos/changesInfo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r. Mehedi Masud" userId="853ccfa114417652" providerId="LiveId" clId="{297A681C-92AE-439A-BD32-078B2B422A36}"/>
    <pc:docChg chg="delSld modSld">
      <pc:chgData name="Dr. Mehedi Masud" userId="853ccfa114417652" providerId="LiveId" clId="{297A681C-92AE-439A-BD32-078B2B422A36}" dt="2020-08-23T12:34:55.714" v="2" actId="2696"/>
      <pc:docMkLst>
        <pc:docMk/>
      </pc:docMkLst>
      <pc:sldChg chg="modSp">
        <pc:chgData name="Dr. Mehedi Masud" userId="853ccfa114417652" providerId="LiveId" clId="{297A681C-92AE-439A-BD32-078B2B422A36}" dt="2020-08-23T12:34:43.367" v="0" actId="6549"/>
        <pc:sldMkLst>
          <pc:docMk/>
          <pc:sldMk cId="2490397412" sldId="270"/>
        </pc:sldMkLst>
        <pc:spChg chg="mod">
          <ac:chgData name="Dr. Mehedi Masud" userId="853ccfa114417652" providerId="LiveId" clId="{297A681C-92AE-439A-BD32-078B2B422A36}" dt="2020-08-23T12:34:43.367" v="0" actId="6549"/>
          <ac:spMkLst>
            <pc:docMk/>
            <pc:sldMk cId="2490397412" sldId="270"/>
            <ac:spMk id="2" creationId="{00000000-0000-0000-0000-000000000000}"/>
          </ac:spMkLst>
        </pc:spChg>
      </pc:sldChg>
      <pc:sldChg chg="del">
        <pc:chgData name="Dr. Mehedi Masud" userId="853ccfa114417652" providerId="LiveId" clId="{297A681C-92AE-439A-BD32-078B2B422A36}" dt="2020-08-23T12:34:48.405" v="1" actId="2696"/>
        <pc:sldMkLst>
          <pc:docMk/>
          <pc:sldMk cId="3459806698" sldId="271"/>
        </pc:sldMkLst>
      </pc:sldChg>
      <pc:sldChg chg="del">
        <pc:chgData name="Dr. Mehedi Masud" userId="853ccfa114417652" providerId="LiveId" clId="{297A681C-92AE-439A-BD32-078B2B422A36}" dt="2020-08-23T12:34:55.714" v="2" actId="2696"/>
        <pc:sldMkLst>
          <pc:docMk/>
          <pc:sldMk cId="1323046611" sldId="273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D975C-879E-4ADC-97CB-23B39C64B811}" type="datetimeFigureOut">
              <a:rPr lang="hu-HU" smtClean="0"/>
              <a:t>2020. 09. 14.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C80ED-7046-462F-B3FA-67A777CB206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94056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D975C-879E-4ADC-97CB-23B39C64B811}" type="datetimeFigureOut">
              <a:rPr lang="hu-HU" smtClean="0"/>
              <a:t>2020. 09. 14.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C80ED-7046-462F-B3FA-67A777CB206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86568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D975C-879E-4ADC-97CB-23B39C64B811}" type="datetimeFigureOut">
              <a:rPr lang="hu-HU" smtClean="0"/>
              <a:t>2020. 09. 14.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C80ED-7046-462F-B3FA-67A777CB206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00730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D975C-879E-4ADC-97CB-23B39C64B811}" type="datetimeFigureOut">
              <a:rPr lang="hu-HU" smtClean="0"/>
              <a:t>2020. 09. 14.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C80ED-7046-462F-B3FA-67A777CB206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85889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D975C-879E-4ADC-97CB-23B39C64B811}" type="datetimeFigureOut">
              <a:rPr lang="hu-HU" smtClean="0"/>
              <a:t>2020. 09. 14.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C80ED-7046-462F-B3FA-67A777CB206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4748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D975C-879E-4ADC-97CB-23B39C64B811}" type="datetimeFigureOut">
              <a:rPr lang="hu-HU" smtClean="0"/>
              <a:t>2020. 09. 14.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C80ED-7046-462F-B3FA-67A777CB206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48683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D975C-879E-4ADC-97CB-23B39C64B811}" type="datetimeFigureOut">
              <a:rPr lang="hu-HU" smtClean="0"/>
              <a:t>2020. 09. 14.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C80ED-7046-462F-B3FA-67A777CB206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50313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D975C-879E-4ADC-97CB-23B39C64B811}" type="datetimeFigureOut">
              <a:rPr lang="hu-HU" smtClean="0"/>
              <a:t>2020. 09. 14.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C80ED-7046-462F-B3FA-67A777CB206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4882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D975C-879E-4ADC-97CB-23B39C64B811}" type="datetimeFigureOut">
              <a:rPr lang="hu-HU" smtClean="0"/>
              <a:t>2020. 09. 14.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C80ED-7046-462F-B3FA-67A777CB206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39490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D975C-879E-4ADC-97CB-23B39C64B811}" type="datetimeFigureOut">
              <a:rPr lang="hu-HU" smtClean="0"/>
              <a:t>2020. 09. 14.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C80ED-7046-462F-B3FA-67A777CB206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750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D975C-879E-4ADC-97CB-23B39C64B811}" type="datetimeFigureOut">
              <a:rPr lang="hu-HU" smtClean="0"/>
              <a:t>2020. 09. 14.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C80ED-7046-462F-B3FA-67A777CB206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9804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FD975C-879E-4ADC-97CB-23B39C64B811}" type="datetimeFigureOut">
              <a:rPr lang="hu-HU" smtClean="0"/>
              <a:t>2020. 09. 14.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EC80ED-7046-462F-B3FA-67A777CB206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38974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-428142"/>
            <a:ext cx="9144000" cy="2387600"/>
          </a:xfrm>
        </p:spPr>
        <p:txBody>
          <a:bodyPr/>
          <a:lstStyle/>
          <a:p>
            <a:r>
              <a:rPr lang="hu-HU" b="1" u="sng" dirty="0"/>
              <a:t>CRYPTOGRAPHY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309950"/>
            <a:ext cx="9144000" cy="3246023"/>
          </a:xfrm>
        </p:spPr>
        <p:txBody>
          <a:bodyPr>
            <a:normAutofit/>
          </a:bodyPr>
          <a:lstStyle/>
          <a:p>
            <a:r>
              <a:rPr lang="hu-HU" sz="3200" b="1" dirty="0" err="1"/>
              <a:t>Cracking</a:t>
            </a:r>
            <a:r>
              <a:rPr lang="hu-HU" sz="3200" b="1" dirty="0"/>
              <a:t> Caesar </a:t>
            </a:r>
            <a:r>
              <a:rPr lang="hu-HU" sz="3200" b="1" dirty="0" err="1"/>
              <a:t>Cipher</a:t>
            </a:r>
            <a:endParaRPr lang="hu-HU" sz="3200" b="1" dirty="0"/>
          </a:p>
          <a:p>
            <a:r>
              <a:rPr lang="hu-HU" sz="3200" b="1" dirty="0"/>
              <a:t>+</a:t>
            </a:r>
          </a:p>
          <a:p>
            <a:r>
              <a:rPr lang="hu-HU" sz="3200" b="1" dirty="0" err="1"/>
              <a:t>Vigenere</a:t>
            </a:r>
            <a:r>
              <a:rPr lang="hu-HU" sz="3200" b="1" dirty="0"/>
              <a:t> </a:t>
            </a:r>
            <a:r>
              <a:rPr lang="hu-HU" sz="3200" b="1" dirty="0" err="1"/>
              <a:t>Cipher</a:t>
            </a:r>
            <a:endParaRPr lang="hu-HU" sz="3200" b="1" dirty="0"/>
          </a:p>
          <a:p>
            <a:r>
              <a:rPr lang="hu-HU" sz="3200" b="1" dirty="0"/>
              <a:t>+</a:t>
            </a:r>
          </a:p>
          <a:p>
            <a:r>
              <a:rPr lang="hu-HU" sz="3200" b="1" dirty="0" err="1"/>
              <a:t>Cracking</a:t>
            </a:r>
            <a:r>
              <a:rPr lang="hu-HU" sz="3200" b="1" dirty="0"/>
              <a:t> </a:t>
            </a:r>
            <a:r>
              <a:rPr lang="hu-HU" sz="3200" b="1" dirty="0" err="1"/>
              <a:t>Vigenere</a:t>
            </a:r>
            <a:r>
              <a:rPr lang="hu-HU" sz="3200" b="1" dirty="0"/>
              <a:t> </a:t>
            </a:r>
            <a:r>
              <a:rPr lang="hu-HU" sz="3200" b="1" dirty="0" err="1"/>
              <a:t>Cipher</a:t>
            </a:r>
            <a:endParaRPr lang="hu-HU" sz="3200" b="1" dirty="0"/>
          </a:p>
          <a:p>
            <a:endParaRPr lang="hu-HU" sz="3200" b="1" dirty="0"/>
          </a:p>
          <a:p>
            <a:r>
              <a:rPr lang="hu-HU" sz="3200" b="1" dirty="0"/>
              <a:t>Dr. </a:t>
            </a:r>
            <a:r>
              <a:rPr lang="hu-HU" sz="3200" b="1" dirty="0" err="1"/>
              <a:t>Emad</a:t>
            </a:r>
            <a:r>
              <a:rPr lang="hu-HU" sz="3200" b="1" dirty="0"/>
              <a:t> </a:t>
            </a:r>
            <a:r>
              <a:rPr lang="hu-HU" sz="3200" b="1" dirty="0" err="1"/>
              <a:t>Alsuwat</a:t>
            </a:r>
            <a:r>
              <a:rPr lang="hu-HU" sz="3200" b="1" dirty="0"/>
              <a:t> </a:t>
            </a:r>
          </a:p>
          <a:p>
            <a:endParaRPr lang="hu-HU" sz="3200" b="1" dirty="0"/>
          </a:p>
        </p:txBody>
      </p:sp>
    </p:spTree>
    <p:extLst>
      <p:ext uri="{BB962C8B-B14F-4D97-AF65-F5344CB8AC3E}">
        <p14:creationId xmlns:p14="http://schemas.microsoft.com/office/powerpoint/2010/main" val="2074022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u="sng" dirty="0"/>
              <a:t>Vigenere Cipher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993557" y="1337832"/>
            <a:ext cx="14121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>
                <a:solidFill>
                  <a:srgbClr val="00B0F0"/>
                </a:solidFill>
              </a:rPr>
              <a:t>DECRYPTION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842462" y="1707164"/>
            <a:ext cx="25731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b="1" dirty="0">
                <a:solidFill>
                  <a:srgbClr val="00B050"/>
                </a:solidFill>
              </a:rPr>
              <a:t>D  (x ) = (x - K ) mod 26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031933" y="1861856"/>
            <a:ext cx="2295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b="1" dirty="0">
                <a:solidFill>
                  <a:srgbClr val="00B050"/>
                </a:solidFill>
              </a:rPr>
              <a:t>i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899402" y="1861856"/>
            <a:ext cx="2295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b="1" dirty="0">
                <a:solidFill>
                  <a:srgbClr val="00B050"/>
                </a:solidFill>
              </a:rPr>
              <a:t>i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221899" y="1861856"/>
            <a:ext cx="2295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b="1" dirty="0">
                <a:solidFill>
                  <a:srgbClr val="00B050"/>
                </a:solidFill>
              </a:rPr>
              <a:t>i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322059" y="1874892"/>
            <a:ext cx="2295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b="1" dirty="0">
                <a:solidFill>
                  <a:srgbClr val="00B050"/>
                </a:solidFill>
              </a:rPr>
              <a:t>i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06812" y="2350397"/>
            <a:ext cx="7369582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à"/>
            </a:pPr>
            <a:r>
              <a:rPr lang="hu-HU" dirty="0">
                <a:sym typeface="Wingdings" panose="05000000000000000000" pitchFamily="2" charset="2"/>
              </a:rPr>
              <a:t>we have to approximately the same formula as we used for </a:t>
            </a:r>
            <a:r>
              <a:rPr lang="hu-HU" b="1" dirty="0">
                <a:sym typeface="Wingdings" panose="05000000000000000000" pitchFamily="2" charset="2"/>
              </a:rPr>
              <a:t>Caesar cipher</a:t>
            </a:r>
          </a:p>
          <a:p>
            <a:pPr marL="285750" indent="-285750">
              <a:buFont typeface="Wingdings" panose="05000000000000000000" pitchFamily="2" charset="2"/>
              <a:buChar char="à"/>
            </a:pPr>
            <a:endParaRPr lang="hu-HU" dirty="0"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à"/>
            </a:pPr>
            <a:r>
              <a:rPr lang="hu-HU" b="1" dirty="0">
                <a:sym typeface="Wingdings" panose="05000000000000000000" pitchFamily="2" charset="2"/>
              </a:rPr>
              <a:t>x</a:t>
            </a:r>
            <a:r>
              <a:rPr lang="hu-HU" dirty="0">
                <a:sym typeface="Wingdings" panose="05000000000000000000" pitchFamily="2" charset="2"/>
              </a:rPr>
              <a:t>  is the actual letter in the plaintext</a:t>
            </a:r>
          </a:p>
          <a:p>
            <a:pPr marL="285750" indent="-285750">
              <a:buFont typeface="Wingdings" panose="05000000000000000000" pitchFamily="2" charset="2"/>
              <a:buChar char="à"/>
            </a:pPr>
            <a:endParaRPr lang="hu-HU" dirty="0"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à"/>
            </a:pPr>
            <a:r>
              <a:rPr lang="hu-HU" b="1" dirty="0">
                <a:sym typeface="Wingdings" panose="05000000000000000000" pitchFamily="2" charset="2"/>
              </a:rPr>
              <a:t>D (x ) </a:t>
            </a:r>
            <a:r>
              <a:rPr lang="hu-HU" dirty="0">
                <a:sym typeface="Wingdings" panose="05000000000000000000" pitchFamily="2" charset="2"/>
              </a:rPr>
              <a:t>is the decrypted letter in the ciphertext</a:t>
            </a:r>
          </a:p>
          <a:p>
            <a:pPr marL="285750" indent="-285750">
              <a:buFont typeface="Wingdings" panose="05000000000000000000" pitchFamily="2" charset="2"/>
              <a:buChar char="à"/>
            </a:pPr>
            <a:endParaRPr lang="hu-HU" dirty="0"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à"/>
            </a:pPr>
            <a:r>
              <a:rPr lang="hu-HU" dirty="0">
                <a:sym typeface="Wingdings" panose="05000000000000000000" pitchFamily="2" charset="2"/>
              </a:rPr>
              <a:t>in </a:t>
            </a:r>
            <a:r>
              <a:rPr lang="hu-HU" b="1" dirty="0">
                <a:sym typeface="Wingdings" panose="05000000000000000000" pitchFamily="2" charset="2"/>
              </a:rPr>
              <a:t>Vigenere cipher </a:t>
            </a:r>
            <a:r>
              <a:rPr lang="hu-HU" dirty="0">
                <a:sym typeface="Wingdings" panose="05000000000000000000" pitchFamily="2" charset="2"/>
              </a:rPr>
              <a:t>we have to use the </a:t>
            </a:r>
            <a:r>
              <a:rPr lang="hu-HU" b="1" dirty="0">
                <a:sym typeface="Wingdings" panose="05000000000000000000" pitchFamily="2" charset="2"/>
              </a:rPr>
              <a:t>i-th</a:t>
            </a:r>
            <a:r>
              <a:rPr lang="hu-HU" dirty="0">
                <a:sym typeface="Wingdings" panose="05000000000000000000" pitchFamily="2" charset="2"/>
              </a:rPr>
              <a:t> letter of the key for </a:t>
            </a:r>
          </a:p>
          <a:p>
            <a:pPr lvl="1"/>
            <a:r>
              <a:rPr lang="hu-HU" dirty="0">
                <a:sym typeface="Wingdings" panose="05000000000000000000" pitchFamily="2" charset="2"/>
              </a:rPr>
              <a:t>  decrypting the </a:t>
            </a:r>
            <a:r>
              <a:rPr lang="hu-HU" b="1" dirty="0">
                <a:sym typeface="Wingdings" panose="05000000000000000000" pitchFamily="2" charset="2"/>
              </a:rPr>
              <a:t>i-th</a:t>
            </a:r>
            <a:r>
              <a:rPr lang="hu-HU" dirty="0">
                <a:sym typeface="Wingdings" panose="05000000000000000000" pitchFamily="2" charset="2"/>
              </a:rPr>
              <a:t> letter</a:t>
            </a:r>
            <a:endParaRPr lang="hu-HU" dirty="0"/>
          </a:p>
        </p:txBody>
      </p:sp>
      <p:sp>
        <p:nvSpPr>
          <p:cNvPr id="26" name="TextBox 25"/>
          <p:cNvSpPr txBox="1"/>
          <p:nvPr/>
        </p:nvSpPr>
        <p:spPr>
          <a:xfrm>
            <a:off x="3410881" y="3021886"/>
            <a:ext cx="2295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b="1" dirty="0"/>
              <a:t>i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435595" y="3586648"/>
            <a:ext cx="2295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b="1" dirty="0"/>
              <a:t>i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673383" y="3594060"/>
            <a:ext cx="2295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b="1" dirty="0"/>
              <a:t>i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377954" y="4736757"/>
            <a:ext cx="862729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Why to use </a:t>
            </a:r>
            <a:r>
              <a:rPr lang="hu-HU" b="1" dirty="0"/>
              <a:t>mod 26</a:t>
            </a:r>
            <a:r>
              <a:rPr lang="hu-HU" dirty="0"/>
              <a:t>? The size of the english alphabet is </a:t>
            </a:r>
            <a:r>
              <a:rPr lang="hu-HU" b="1" dirty="0"/>
              <a:t>26</a:t>
            </a:r>
            <a:r>
              <a:rPr lang="hu-HU" dirty="0"/>
              <a:t> which means </a:t>
            </a:r>
          </a:p>
          <a:p>
            <a:r>
              <a:rPr lang="hu-HU" dirty="0"/>
              <a:t>	there are </a:t>
            </a:r>
            <a:r>
              <a:rPr lang="hu-HU" b="1" dirty="0"/>
              <a:t>26</a:t>
            </a:r>
            <a:r>
              <a:rPr lang="hu-HU" dirty="0"/>
              <a:t> letters in the english alphabet</a:t>
            </a:r>
          </a:p>
          <a:p>
            <a:endParaRPr lang="hu-HU" dirty="0"/>
          </a:p>
          <a:p>
            <a:r>
              <a:rPr lang="hu-HU" dirty="0"/>
              <a:t>		~ we want to make sure the decrypted letter is within </a:t>
            </a:r>
          </a:p>
          <a:p>
            <a:r>
              <a:rPr lang="hu-HU" dirty="0"/>
              <a:t>			the range </a:t>
            </a:r>
            <a:r>
              <a:rPr lang="hu-HU" b="1" dirty="0"/>
              <a:t>[0,SIZE_ALPHABET-1] </a:t>
            </a:r>
            <a:r>
              <a:rPr lang="hu-HU" dirty="0"/>
              <a:t>so this is why to use </a:t>
            </a:r>
            <a:r>
              <a:rPr lang="hu-HU" b="1" dirty="0"/>
              <a:t>mod 26</a:t>
            </a:r>
          </a:p>
        </p:txBody>
      </p:sp>
    </p:spTree>
    <p:extLst>
      <p:ext uri="{BB962C8B-B14F-4D97-AF65-F5344CB8AC3E}">
        <p14:creationId xmlns:p14="http://schemas.microsoft.com/office/powerpoint/2010/main" val="30867780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u="sng" dirty="0"/>
              <a:t>Vigenere Cipher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870184" y="1363947"/>
            <a:ext cx="1098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>
                <a:solidFill>
                  <a:srgbClr val="00B0F0"/>
                </a:solidFill>
              </a:rPr>
              <a:t>EXAMPLE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74356" y="1153297"/>
            <a:ext cx="782618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hu-HU" dirty="0"/>
          </a:p>
          <a:p>
            <a:endParaRPr lang="hu-HU" b="1" dirty="0"/>
          </a:p>
          <a:p>
            <a:endParaRPr lang="hu-HU" b="1" dirty="0"/>
          </a:p>
          <a:p>
            <a:r>
              <a:rPr lang="hu-HU" b="1" dirty="0"/>
              <a:t>     A   B   C   D   E   F   G   H   I   J   K   L   M   N   O   P   Q   R   S   T   U   V   W   X   Y   Z</a:t>
            </a:r>
          </a:p>
          <a:p>
            <a:endParaRPr lang="hu-HU" dirty="0"/>
          </a:p>
          <a:p>
            <a:r>
              <a:rPr lang="hu-HU" dirty="0"/>
              <a:t>		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1186248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035405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0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1487934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337091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1770581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619738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2053227" y="23083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1902384" y="25364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3</a:t>
            </a:r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2335874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2185031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4</a:t>
            </a:r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2593977" y="230915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2443134" y="252077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5</a:t>
            </a:r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2900192" y="230379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749349" y="253189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6</a:t>
            </a:r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3190945" y="230379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3040102" y="251541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7</a:t>
            </a:r>
          </a:p>
        </p:txBody>
      </p:sp>
      <p:cxnSp>
        <p:nvCxnSpPr>
          <p:cNvPr id="41" name="Straight Arrow Connector 40"/>
          <p:cNvCxnSpPr/>
          <p:nvPr/>
        </p:nvCxnSpPr>
        <p:spPr>
          <a:xfrm>
            <a:off x="3439829" y="23101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3288986" y="252181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8</a:t>
            </a:r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3678570" y="2293718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3527727" y="252181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9</a:t>
            </a:r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3927453" y="2301956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3718154" y="251537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10</a:t>
            </a:r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4204340" y="2305175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3995041" y="2518597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11</a:t>
            </a:r>
          </a:p>
        </p:txBody>
      </p:sp>
      <p:cxnSp>
        <p:nvCxnSpPr>
          <p:cNvPr id="49" name="Straight Arrow Connector 48"/>
          <p:cNvCxnSpPr/>
          <p:nvPr/>
        </p:nvCxnSpPr>
        <p:spPr>
          <a:xfrm>
            <a:off x="4509376" y="230839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4300077" y="250533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12</a:t>
            </a:r>
          </a:p>
        </p:txBody>
      </p:sp>
      <p:cxnSp>
        <p:nvCxnSpPr>
          <p:cNvPr id="51" name="Straight Arrow Connector 50"/>
          <p:cNvCxnSpPr/>
          <p:nvPr/>
        </p:nvCxnSpPr>
        <p:spPr>
          <a:xfrm>
            <a:off x="4835946" y="2301956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4626594" y="250533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13</a:t>
            </a:r>
          </a:p>
        </p:txBody>
      </p:sp>
      <p:cxnSp>
        <p:nvCxnSpPr>
          <p:cNvPr id="53" name="Straight Arrow Connector 52"/>
          <p:cNvCxnSpPr/>
          <p:nvPr/>
        </p:nvCxnSpPr>
        <p:spPr>
          <a:xfrm>
            <a:off x="5137432" y="2301956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4928080" y="250533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14</a:t>
            </a:r>
          </a:p>
        </p:txBody>
      </p:sp>
      <p:cxnSp>
        <p:nvCxnSpPr>
          <p:cNvPr id="55" name="Straight Arrow Connector 54"/>
          <p:cNvCxnSpPr/>
          <p:nvPr/>
        </p:nvCxnSpPr>
        <p:spPr>
          <a:xfrm>
            <a:off x="5427311" y="2301622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5217959" y="250500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15</a:t>
            </a:r>
          </a:p>
        </p:txBody>
      </p:sp>
      <p:cxnSp>
        <p:nvCxnSpPr>
          <p:cNvPr id="57" name="Straight Arrow Connector 56"/>
          <p:cNvCxnSpPr/>
          <p:nvPr/>
        </p:nvCxnSpPr>
        <p:spPr>
          <a:xfrm>
            <a:off x="5742376" y="2301789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5533024" y="250517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16</a:t>
            </a:r>
          </a:p>
        </p:txBody>
      </p:sp>
      <p:cxnSp>
        <p:nvCxnSpPr>
          <p:cNvPr id="59" name="Straight Arrow Connector 58"/>
          <p:cNvCxnSpPr/>
          <p:nvPr/>
        </p:nvCxnSpPr>
        <p:spPr>
          <a:xfrm>
            <a:off x="6048209" y="230162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5838857" y="250500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17</a:t>
            </a:r>
          </a:p>
        </p:txBody>
      </p:sp>
      <p:cxnSp>
        <p:nvCxnSpPr>
          <p:cNvPr id="61" name="Straight Arrow Connector 60"/>
          <p:cNvCxnSpPr/>
          <p:nvPr/>
        </p:nvCxnSpPr>
        <p:spPr>
          <a:xfrm>
            <a:off x="6318015" y="230145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6108663" y="250484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18</a:t>
            </a:r>
          </a:p>
        </p:txBody>
      </p:sp>
      <p:cxnSp>
        <p:nvCxnSpPr>
          <p:cNvPr id="63" name="Straight Arrow Connector 62"/>
          <p:cNvCxnSpPr/>
          <p:nvPr/>
        </p:nvCxnSpPr>
        <p:spPr>
          <a:xfrm>
            <a:off x="6598800" y="2301540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6389448" y="2504923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19</a:t>
            </a:r>
          </a:p>
        </p:txBody>
      </p:sp>
      <p:cxnSp>
        <p:nvCxnSpPr>
          <p:cNvPr id="65" name="Straight Arrow Connector 64"/>
          <p:cNvCxnSpPr/>
          <p:nvPr/>
        </p:nvCxnSpPr>
        <p:spPr>
          <a:xfrm>
            <a:off x="6868606" y="2295449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6659254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20</a:t>
            </a:r>
          </a:p>
        </p:txBody>
      </p:sp>
      <p:cxnSp>
        <p:nvCxnSpPr>
          <p:cNvPr id="67" name="Straight Arrow Connector 66"/>
          <p:cNvCxnSpPr/>
          <p:nvPr/>
        </p:nvCxnSpPr>
        <p:spPr>
          <a:xfrm>
            <a:off x="7168738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6959386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21</a:t>
            </a:r>
          </a:p>
        </p:txBody>
      </p:sp>
      <p:cxnSp>
        <p:nvCxnSpPr>
          <p:cNvPr id="69" name="Straight Arrow Connector 68"/>
          <p:cNvCxnSpPr/>
          <p:nvPr/>
        </p:nvCxnSpPr>
        <p:spPr>
          <a:xfrm>
            <a:off x="7496662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7287310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22</a:t>
            </a:r>
          </a:p>
        </p:txBody>
      </p:sp>
      <p:cxnSp>
        <p:nvCxnSpPr>
          <p:cNvPr id="71" name="Straight Arrow Connector 70"/>
          <p:cNvCxnSpPr/>
          <p:nvPr/>
        </p:nvCxnSpPr>
        <p:spPr>
          <a:xfrm>
            <a:off x="7810690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7601338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23</a:t>
            </a:r>
          </a:p>
        </p:txBody>
      </p:sp>
      <p:cxnSp>
        <p:nvCxnSpPr>
          <p:cNvPr id="73" name="Straight Arrow Connector 72"/>
          <p:cNvCxnSpPr/>
          <p:nvPr/>
        </p:nvCxnSpPr>
        <p:spPr>
          <a:xfrm>
            <a:off x="8091811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7882459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24</a:t>
            </a:r>
          </a:p>
        </p:txBody>
      </p:sp>
      <p:cxnSp>
        <p:nvCxnSpPr>
          <p:cNvPr id="75" name="Straight Arrow Connector 74"/>
          <p:cNvCxnSpPr/>
          <p:nvPr/>
        </p:nvCxnSpPr>
        <p:spPr>
          <a:xfrm>
            <a:off x="8371236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8161884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25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9232142" y="2228501"/>
            <a:ext cx="2351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PRIVATE KEY = SECRET 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3476188" y="3564446"/>
            <a:ext cx="440139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u="sng" dirty="0"/>
              <a:t>Plaintext</a:t>
            </a:r>
            <a:r>
              <a:rPr lang="hu-HU" dirty="0"/>
              <a:t>: </a:t>
            </a:r>
            <a:r>
              <a:rPr lang="hu-HU" sz="2400" b="1" dirty="0">
                <a:solidFill>
                  <a:srgbClr val="00B0F0"/>
                </a:solidFill>
              </a:rPr>
              <a:t>THIS IS JUST AN EXAMPLE</a:t>
            </a:r>
            <a:endParaRPr lang="hu-HU" b="1" dirty="0">
              <a:solidFill>
                <a:srgbClr val="00B0F0"/>
              </a:solidFill>
            </a:endParaRPr>
          </a:p>
          <a:p>
            <a:endParaRPr lang="hu-HU" b="1" dirty="0">
              <a:solidFill>
                <a:srgbClr val="00B0F0"/>
              </a:solidFill>
            </a:endParaRPr>
          </a:p>
          <a:p>
            <a:r>
              <a:rPr lang="hu-HU" u="sng" dirty="0"/>
              <a:t>Ciphertext</a:t>
            </a:r>
            <a:r>
              <a:rPr lang="hu-HU" dirty="0"/>
              <a:t>: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4849834" y="5036877"/>
            <a:ext cx="25282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b="1" dirty="0">
                <a:solidFill>
                  <a:srgbClr val="00B050"/>
                </a:solidFill>
              </a:rPr>
              <a:t>E  (x ) = (x +K ) mod 26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5006353" y="5191569"/>
            <a:ext cx="2295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b="1" dirty="0">
                <a:solidFill>
                  <a:srgbClr val="00B050"/>
                </a:solidFill>
              </a:rPr>
              <a:t>i</a:t>
            </a:r>
          </a:p>
        </p:txBody>
      </p:sp>
      <p:sp>
        <p:nvSpPr>
          <p:cNvPr id="108" name="TextBox 107"/>
          <p:cNvSpPr txBox="1"/>
          <p:nvPr/>
        </p:nvSpPr>
        <p:spPr>
          <a:xfrm>
            <a:off x="5873822" y="5191569"/>
            <a:ext cx="2295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b="1" dirty="0">
                <a:solidFill>
                  <a:srgbClr val="00B050"/>
                </a:solidFill>
              </a:rPr>
              <a:t>i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6196319" y="5191569"/>
            <a:ext cx="2295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b="1" dirty="0">
                <a:solidFill>
                  <a:srgbClr val="00B050"/>
                </a:solidFill>
              </a:rPr>
              <a:t>i</a:t>
            </a:r>
          </a:p>
        </p:txBody>
      </p:sp>
      <p:sp>
        <p:nvSpPr>
          <p:cNvPr id="110" name="TextBox 109"/>
          <p:cNvSpPr txBox="1"/>
          <p:nvPr/>
        </p:nvSpPr>
        <p:spPr>
          <a:xfrm>
            <a:off x="5296479" y="5204605"/>
            <a:ext cx="2295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b="1" dirty="0">
                <a:solidFill>
                  <a:srgbClr val="00B050"/>
                </a:solidFill>
              </a:rPr>
              <a:t>i</a:t>
            </a:r>
          </a:p>
        </p:txBody>
      </p:sp>
    </p:spTree>
    <p:extLst>
      <p:ext uri="{BB962C8B-B14F-4D97-AF65-F5344CB8AC3E}">
        <p14:creationId xmlns:p14="http://schemas.microsoft.com/office/powerpoint/2010/main" val="10883244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u="sng" dirty="0"/>
              <a:t>Vigenere Cipher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870184" y="1363947"/>
            <a:ext cx="1098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>
                <a:solidFill>
                  <a:srgbClr val="00B0F0"/>
                </a:solidFill>
              </a:rPr>
              <a:t>EXAMPLE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74356" y="1153297"/>
            <a:ext cx="782618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hu-HU" dirty="0"/>
          </a:p>
          <a:p>
            <a:endParaRPr lang="hu-HU" b="1" dirty="0"/>
          </a:p>
          <a:p>
            <a:endParaRPr lang="hu-HU" b="1" dirty="0"/>
          </a:p>
          <a:p>
            <a:r>
              <a:rPr lang="hu-HU" b="1" dirty="0"/>
              <a:t>     A   B   C   D   E   F   G   H   I   J   K   L   M   N   O   P   Q   R   S   T   U   V   W   X   Y   Z</a:t>
            </a:r>
          </a:p>
          <a:p>
            <a:endParaRPr lang="hu-HU" dirty="0"/>
          </a:p>
          <a:p>
            <a:r>
              <a:rPr lang="hu-HU" dirty="0"/>
              <a:t>		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1186248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035405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0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1487934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337091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1770581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619738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2053227" y="23083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1902384" y="25364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3</a:t>
            </a:r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2335874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2185031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4</a:t>
            </a:r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2593977" y="230915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2443134" y="252077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5</a:t>
            </a:r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2900192" y="230379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749349" y="253189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6</a:t>
            </a:r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3190945" y="230379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3040102" y="251541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7</a:t>
            </a:r>
          </a:p>
        </p:txBody>
      </p:sp>
      <p:cxnSp>
        <p:nvCxnSpPr>
          <p:cNvPr id="41" name="Straight Arrow Connector 40"/>
          <p:cNvCxnSpPr/>
          <p:nvPr/>
        </p:nvCxnSpPr>
        <p:spPr>
          <a:xfrm>
            <a:off x="3439829" y="23101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3288986" y="252181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8</a:t>
            </a:r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3678570" y="2293718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3527727" y="252181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9</a:t>
            </a:r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3927453" y="2301956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3718154" y="251537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10</a:t>
            </a:r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4204340" y="2305175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3995041" y="2518597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11</a:t>
            </a:r>
          </a:p>
        </p:txBody>
      </p:sp>
      <p:cxnSp>
        <p:nvCxnSpPr>
          <p:cNvPr id="49" name="Straight Arrow Connector 48"/>
          <p:cNvCxnSpPr/>
          <p:nvPr/>
        </p:nvCxnSpPr>
        <p:spPr>
          <a:xfrm>
            <a:off x="4509376" y="230839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4300077" y="250533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12</a:t>
            </a:r>
          </a:p>
        </p:txBody>
      </p:sp>
      <p:cxnSp>
        <p:nvCxnSpPr>
          <p:cNvPr id="51" name="Straight Arrow Connector 50"/>
          <p:cNvCxnSpPr/>
          <p:nvPr/>
        </p:nvCxnSpPr>
        <p:spPr>
          <a:xfrm>
            <a:off x="4835946" y="2301956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4626594" y="250533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13</a:t>
            </a:r>
          </a:p>
        </p:txBody>
      </p:sp>
      <p:cxnSp>
        <p:nvCxnSpPr>
          <p:cNvPr id="53" name="Straight Arrow Connector 52"/>
          <p:cNvCxnSpPr/>
          <p:nvPr/>
        </p:nvCxnSpPr>
        <p:spPr>
          <a:xfrm>
            <a:off x="5137432" y="2301956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4928080" y="250533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14</a:t>
            </a:r>
          </a:p>
        </p:txBody>
      </p:sp>
      <p:cxnSp>
        <p:nvCxnSpPr>
          <p:cNvPr id="55" name="Straight Arrow Connector 54"/>
          <p:cNvCxnSpPr/>
          <p:nvPr/>
        </p:nvCxnSpPr>
        <p:spPr>
          <a:xfrm>
            <a:off x="5427311" y="2301622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5217959" y="250500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15</a:t>
            </a:r>
          </a:p>
        </p:txBody>
      </p:sp>
      <p:cxnSp>
        <p:nvCxnSpPr>
          <p:cNvPr id="57" name="Straight Arrow Connector 56"/>
          <p:cNvCxnSpPr/>
          <p:nvPr/>
        </p:nvCxnSpPr>
        <p:spPr>
          <a:xfrm>
            <a:off x="5742376" y="2301789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5533024" y="250517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16</a:t>
            </a:r>
          </a:p>
        </p:txBody>
      </p:sp>
      <p:cxnSp>
        <p:nvCxnSpPr>
          <p:cNvPr id="59" name="Straight Arrow Connector 58"/>
          <p:cNvCxnSpPr/>
          <p:nvPr/>
        </p:nvCxnSpPr>
        <p:spPr>
          <a:xfrm>
            <a:off x="6048209" y="230162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5838857" y="250500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17</a:t>
            </a:r>
          </a:p>
        </p:txBody>
      </p:sp>
      <p:cxnSp>
        <p:nvCxnSpPr>
          <p:cNvPr id="61" name="Straight Arrow Connector 60"/>
          <p:cNvCxnSpPr/>
          <p:nvPr/>
        </p:nvCxnSpPr>
        <p:spPr>
          <a:xfrm>
            <a:off x="6318015" y="230145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6108663" y="250484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18</a:t>
            </a:r>
          </a:p>
        </p:txBody>
      </p:sp>
      <p:cxnSp>
        <p:nvCxnSpPr>
          <p:cNvPr id="63" name="Straight Arrow Connector 62"/>
          <p:cNvCxnSpPr/>
          <p:nvPr/>
        </p:nvCxnSpPr>
        <p:spPr>
          <a:xfrm>
            <a:off x="6598800" y="2301540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6389448" y="2504923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19</a:t>
            </a:r>
          </a:p>
        </p:txBody>
      </p:sp>
      <p:cxnSp>
        <p:nvCxnSpPr>
          <p:cNvPr id="65" name="Straight Arrow Connector 64"/>
          <p:cNvCxnSpPr/>
          <p:nvPr/>
        </p:nvCxnSpPr>
        <p:spPr>
          <a:xfrm>
            <a:off x="6868606" y="2295449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6659254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20</a:t>
            </a:r>
          </a:p>
        </p:txBody>
      </p:sp>
      <p:cxnSp>
        <p:nvCxnSpPr>
          <p:cNvPr id="67" name="Straight Arrow Connector 66"/>
          <p:cNvCxnSpPr/>
          <p:nvPr/>
        </p:nvCxnSpPr>
        <p:spPr>
          <a:xfrm>
            <a:off x="7168738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6959386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21</a:t>
            </a:r>
          </a:p>
        </p:txBody>
      </p:sp>
      <p:cxnSp>
        <p:nvCxnSpPr>
          <p:cNvPr id="69" name="Straight Arrow Connector 68"/>
          <p:cNvCxnSpPr/>
          <p:nvPr/>
        </p:nvCxnSpPr>
        <p:spPr>
          <a:xfrm>
            <a:off x="7496662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7287310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22</a:t>
            </a:r>
          </a:p>
        </p:txBody>
      </p:sp>
      <p:cxnSp>
        <p:nvCxnSpPr>
          <p:cNvPr id="71" name="Straight Arrow Connector 70"/>
          <p:cNvCxnSpPr/>
          <p:nvPr/>
        </p:nvCxnSpPr>
        <p:spPr>
          <a:xfrm>
            <a:off x="7810690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7601338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23</a:t>
            </a:r>
          </a:p>
        </p:txBody>
      </p:sp>
      <p:cxnSp>
        <p:nvCxnSpPr>
          <p:cNvPr id="73" name="Straight Arrow Connector 72"/>
          <p:cNvCxnSpPr/>
          <p:nvPr/>
        </p:nvCxnSpPr>
        <p:spPr>
          <a:xfrm>
            <a:off x="8091811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7882459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24</a:t>
            </a:r>
          </a:p>
        </p:txBody>
      </p:sp>
      <p:cxnSp>
        <p:nvCxnSpPr>
          <p:cNvPr id="75" name="Straight Arrow Connector 74"/>
          <p:cNvCxnSpPr/>
          <p:nvPr/>
        </p:nvCxnSpPr>
        <p:spPr>
          <a:xfrm>
            <a:off x="8371236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8161884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25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9232142" y="2228501"/>
            <a:ext cx="2351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PRIVATE KEY = SECRET 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3476188" y="3564446"/>
            <a:ext cx="440139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u="sng" dirty="0"/>
              <a:t>Plaintext</a:t>
            </a:r>
            <a:r>
              <a:rPr lang="hu-HU" dirty="0"/>
              <a:t>: </a:t>
            </a:r>
            <a:r>
              <a:rPr lang="hu-HU" sz="2400" b="1" dirty="0">
                <a:solidFill>
                  <a:srgbClr val="00B0F0"/>
                </a:solidFill>
              </a:rPr>
              <a:t>THIS IS JUST AN EXAMPLE</a:t>
            </a:r>
            <a:endParaRPr lang="hu-HU" b="1" dirty="0">
              <a:solidFill>
                <a:srgbClr val="00B0F0"/>
              </a:solidFill>
            </a:endParaRPr>
          </a:p>
          <a:p>
            <a:endParaRPr lang="hu-HU" b="1" dirty="0">
              <a:solidFill>
                <a:srgbClr val="00B0F0"/>
              </a:solidFill>
            </a:endParaRPr>
          </a:p>
          <a:p>
            <a:r>
              <a:rPr lang="hu-HU" u="sng" dirty="0"/>
              <a:t>Ciphertext</a:t>
            </a:r>
            <a:r>
              <a:rPr lang="hu-HU" dirty="0"/>
              <a:t>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426593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S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4594032" y="3395169"/>
            <a:ext cx="2840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E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4717281" y="3395169"/>
            <a:ext cx="2936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C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4845588" y="3395169"/>
            <a:ext cx="3000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R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5042913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E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5160924" y="3395169"/>
            <a:ext cx="2856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T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5352982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S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5487469" y="3395169"/>
            <a:ext cx="2840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E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5635432" y="3395169"/>
            <a:ext cx="2936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C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5787696" y="3397364"/>
            <a:ext cx="3000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R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6047018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E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6222695" y="3395169"/>
            <a:ext cx="2856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T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6461651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S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6629090" y="3395169"/>
            <a:ext cx="2840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E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6793529" y="3395169"/>
            <a:ext cx="2936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C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7020692" y="3395169"/>
            <a:ext cx="3000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R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7226254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E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7377218" y="3395169"/>
            <a:ext cx="2856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T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7539363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S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4849834" y="5036877"/>
            <a:ext cx="25282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b="1" dirty="0">
                <a:solidFill>
                  <a:srgbClr val="00B050"/>
                </a:solidFill>
              </a:rPr>
              <a:t>E  (x ) = (x +K ) mod 26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5006353" y="5191569"/>
            <a:ext cx="2295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b="1" dirty="0">
                <a:solidFill>
                  <a:srgbClr val="00B050"/>
                </a:solidFill>
              </a:rPr>
              <a:t>i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5873822" y="5191569"/>
            <a:ext cx="2295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b="1" dirty="0">
                <a:solidFill>
                  <a:srgbClr val="00B050"/>
                </a:solidFill>
              </a:rPr>
              <a:t>i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6196319" y="5191569"/>
            <a:ext cx="2295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b="1" dirty="0">
                <a:solidFill>
                  <a:srgbClr val="00B050"/>
                </a:solidFill>
              </a:rPr>
              <a:t>i</a:t>
            </a:r>
          </a:p>
        </p:txBody>
      </p:sp>
      <p:sp>
        <p:nvSpPr>
          <p:cNvPr id="108" name="TextBox 107"/>
          <p:cNvSpPr txBox="1"/>
          <p:nvPr/>
        </p:nvSpPr>
        <p:spPr>
          <a:xfrm>
            <a:off x="5296479" y="5204605"/>
            <a:ext cx="2295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b="1" dirty="0">
                <a:solidFill>
                  <a:srgbClr val="00B050"/>
                </a:solidFill>
              </a:rPr>
              <a:t>i</a:t>
            </a:r>
          </a:p>
        </p:txBody>
      </p:sp>
    </p:spTree>
    <p:extLst>
      <p:ext uri="{BB962C8B-B14F-4D97-AF65-F5344CB8AC3E}">
        <p14:creationId xmlns:p14="http://schemas.microsoft.com/office/powerpoint/2010/main" val="30661264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u="sng" dirty="0"/>
              <a:t>Vigenere Cipher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870184" y="1363947"/>
            <a:ext cx="1098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>
                <a:solidFill>
                  <a:srgbClr val="00B0F0"/>
                </a:solidFill>
              </a:rPr>
              <a:t>EXAMPLE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74356" y="1153297"/>
            <a:ext cx="782618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hu-HU" dirty="0"/>
          </a:p>
          <a:p>
            <a:endParaRPr lang="hu-HU" b="1" dirty="0"/>
          </a:p>
          <a:p>
            <a:endParaRPr lang="hu-HU" b="1" dirty="0"/>
          </a:p>
          <a:p>
            <a:r>
              <a:rPr lang="hu-HU" b="1" dirty="0"/>
              <a:t>     A   B   C   D   E   F   G   H   I   J   K   L   M   N   O   P   Q   R   S   T   U   V   W   X   Y   Z</a:t>
            </a:r>
          </a:p>
          <a:p>
            <a:endParaRPr lang="hu-HU" dirty="0"/>
          </a:p>
          <a:p>
            <a:r>
              <a:rPr lang="hu-HU" dirty="0"/>
              <a:t>		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1186248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035405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0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1487934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337091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1770581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619738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2053227" y="23083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1902384" y="25364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3</a:t>
            </a:r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2335874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2185031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4</a:t>
            </a:r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2593977" y="230915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2443134" y="252077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5</a:t>
            </a:r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2900192" y="230379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749349" y="253189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6</a:t>
            </a:r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3190945" y="230379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3040102" y="251541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7</a:t>
            </a:r>
          </a:p>
        </p:txBody>
      </p:sp>
      <p:cxnSp>
        <p:nvCxnSpPr>
          <p:cNvPr id="41" name="Straight Arrow Connector 40"/>
          <p:cNvCxnSpPr/>
          <p:nvPr/>
        </p:nvCxnSpPr>
        <p:spPr>
          <a:xfrm>
            <a:off x="3439829" y="23101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3288986" y="252181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8</a:t>
            </a:r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3678570" y="2293718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3527727" y="252181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9</a:t>
            </a:r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3927453" y="2301956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3718154" y="251537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10</a:t>
            </a:r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4204340" y="2305175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3995041" y="2518597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11</a:t>
            </a:r>
          </a:p>
        </p:txBody>
      </p:sp>
      <p:cxnSp>
        <p:nvCxnSpPr>
          <p:cNvPr id="49" name="Straight Arrow Connector 48"/>
          <p:cNvCxnSpPr/>
          <p:nvPr/>
        </p:nvCxnSpPr>
        <p:spPr>
          <a:xfrm>
            <a:off x="4509376" y="230839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4300077" y="250533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12</a:t>
            </a:r>
          </a:p>
        </p:txBody>
      </p:sp>
      <p:cxnSp>
        <p:nvCxnSpPr>
          <p:cNvPr id="51" name="Straight Arrow Connector 50"/>
          <p:cNvCxnSpPr/>
          <p:nvPr/>
        </p:nvCxnSpPr>
        <p:spPr>
          <a:xfrm>
            <a:off x="4835946" y="2301956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4626594" y="250533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13</a:t>
            </a:r>
          </a:p>
        </p:txBody>
      </p:sp>
      <p:cxnSp>
        <p:nvCxnSpPr>
          <p:cNvPr id="53" name="Straight Arrow Connector 52"/>
          <p:cNvCxnSpPr/>
          <p:nvPr/>
        </p:nvCxnSpPr>
        <p:spPr>
          <a:xfrm>
            <a:off x="5137432" y="2301956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4928080" y="250533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14</a:t>
            </a:r>
          </a:p>
        </p:txBody>
      </p:sp>
      <p:cxnSp>
        <p:nvCxnSpPr>
          <p:cNvPr id="55" name="Straight Arrow Connector 54"/>
          <p:cNvCxnSpPr/>
          <p:nvPr/>
        </p:nvCxnSpPr>
        <p:spPr>
          <a:xfrm>
            <a:off x="5427311" y="2301622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5217959" y="250500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15</a:t>
            </a:r>
          </a:p>
        </p:txBody>
      </p:sp>
      <p:cxnSp>
        <p:nvCxnSpPr>
          <p:cNvPr id="57" name="Straight Arrow Connector 56"/>
          <p:cNvCxnSpPr/>
          <p:nvPr/>
        </p:nvCxnSpPr>
        <p:spPr>
          <a:xfrm>
            <a:off x="5742376" y="2301789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5533024" y="250517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16</a:t>
            </a:r>
          </a:p>
        </p:txBody>
      </p:sp>
      <p:cxnSp>
        <p:nvCxnSpPr>
          <p:cNvPr id="59" name="Straight Arrow Connector 58"/>
          <p:cNvCxnSpPr/>
          <p:nvPr/>
        </p:nvCxnSpPr>
        <p:spPr>
          <a:xfrm>
            <a:off x="6048209" y="230162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5838857" y="250500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17</a:t>
            </a:r>
          </a:p>
        </p:txBody>
      </p:sp>
      <p:cxnSp>
        <p:nvCxnSpPr>
          <p:cNvPr id="61" name="Straight Arrow Connector 60"/>
          <p:cNvCxnSpPr/>
          <p:nvPr/>
        </p:nvCxnSpPr>
        <p:spPr>
          <a:xfrm>
            <a:off x="6318015" y="230145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6108663" y="250484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18</a:t>
            </a:r>
          </a:p>
        </p:txBody>
      </p:sp>
      <p:cxnSp>
        <p:nvCxnSpPr>
          <p:cNvPr id="63" name="Straight Arrow Connector 62"/>
          <p:cNvCxnSpPr/>
          <p:nvPr/>
        </p:nvCxnSpPr>
        <p:spPr>
          <a:xfrm>
            <a:off x="6598800" y="2301540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6389448" y="2504923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19</a:t>
            </a:r>
          </a:p>
        </p:txBody>
      </p:sp>
      <p:cxnSp>
        <p:nvCxnSpPr>
          <p:cNvPr id="65" name="Straight Arrow Connector 64"/>
          <p:cNvCxnSpPr/>
          <p:nvPr/>
        </p:nvCxnSpPr>
        <p:spPr>
          <a:xfrm>
            <a:off x="6868606" y="2295449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6659254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20</a:t>
            </a:r>
          </a:p>
        </p:txBody>
      </p:sp>
      <p:cxnSp>
        <p:nvCxnSpPr>
          <p:cNvPr id="67" name="Straight Arrow Connector 66"/>
          <p:cNvCxnSpPr/>
          <p:nvPr/>
        </p:nvCxnSpPr>
        <p:spPr>
          <a:xfrm>
            <a:off x="7168738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6959386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21</a:t>
            </a:r>
          </a:p>
        </p:txBody>
      </p:sp>
      <p:cxnSp>
        <p:nvCxnSpPr>
          <p:cNvPr id="69" name="Straight Arrow Connector 68"/>
          <p:cNvCxnSpPr/>
          <p:nvPr/>
        </p:nvCxnSpPr>
        <p:spPr>
          <a:xfrm>
            <a:off x="7496662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7287310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22</a:t>
            </a:r>
          </a:p>
        </p:txBody>
      </p:sp>
      <p:cxnSp>
        <p:nvCxnSpPr>
          <p:cNvPr id="71" name="Straight Arrow Connector 70"/>
          <p:cNvCxnSpPr/>
          <p:nvPr/>
        </p:nvCxnSpPr>
        <p:spPr>
          <a:xfrm>
            <a:off x="7810690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7601338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23</a:t>
            </a:r>
          </a:p>
        </p:txBody>
      </p:sp>
      <p:cxnSp>
        <p:nvCxnSpPr>
          <p:cNvPr id="73" name="Straight Arrow Connector 72"/>
          <p:cNvCxnSpPr/>
          <p:nvPr/>
        </p:nvCxnSpPr>
        <p:spPr>
          <a:xfrm>
            <a:off x="8091811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7882459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24</a:t>
            </a:r>
          </a:p>
        </p:txBody>
      </p:sp>
      <p:cxnSp>
        <p:nvCxnSpPr>
          <p:cNvPr id="75" name="Straight Arrow Connector 74"/>
          <p:cNvCxnSpPr/>
          <p:nvPr/>
        </p:nvCxnSpPr>
        <p:spPr>
          <a:xfrm>
            <a:off x="8371236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8161884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25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9232142" y="2228501"/>
            <a:ext cx="2351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PRIVATE KEY = SECRET 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3476188" y="3564446"/>
            <a:ext cx="440139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u="sng" dirty="0"/>
              <a:t>Plaintext</a:t>
            </a:r>
            <a:r>
              <a:rPr lang="hu-HU" dirty="0"/>
              <a:t>: </a:t>
            </a:r>
            <a:r>
              <a:rPr lang="hu-HU" sz="2400" b="1" dirty="0">
                <a:solidFill>
                  <a:srgbClr val="00B050"/>
                </a:solidFill>
              </a:rPr>
              <a:t>T</a:t>
            </a:r>
            <a:r>
              <a:rPr lang="hu-HU" sz="2400" b="1" dirty="0">
                <a:solidFill>
                  <a:srgbClr val="00B0F0"/>
                </a:solidFill>
              </a:rPr>
              <a:t>HIS IS JUST AN EXAMPLE</a:t>
            </a:r>
            <a:endParaRPr lang="hu-HU" b="1" dirty="0">
              <a:solidFill>
                <a:srgbClr val="00B0F0"/>
              </a:solidFill>
            </a:endParaRPr>
          </a:p>
          <a:p>
            <a:endParaRPr lang="hu-HU" b="1" dirty="0">
              <a:solidFill>
                <a:srgbClr val="00B0F0"/>
              </a:solidFill>
            </a:endParaRPr>
          </a:p>
          <a:p>
            <a:r>
              <a:rPr lang="hu-HU" u="sng" dirty="0"/>
              <a:t>Ciphertext</a:t>
            </a:r>
            <a:r>
              <a:rPr lang="hu-HU" dirty="0"/>
              <a:t>: </a:t>
            </a:r>
            <a:r>
              <a:rPr lang="hu-HU" b="1" dirty="0"/>
              <a:t>L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426593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>
                <a:solidFill>
                  <a:srgbClr val="00B050"/>
                </a:solidFill>
              </a:rPr>
              <a:t>S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4594032" y="3395169"/>
            <a:ext cx="2840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E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4717281" y="3395169"/>
            <a:ext cx="2936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C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4845588" y="3395169"/>
            <a:ext cx="3000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R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5042913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E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5160924" y="3395169"/>
            <a:ext cx="2856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T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5352982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S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5487469" y="3395169"/>
            <a:ext cx="2840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E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5635432" y="3395169"/>
            <a:ext cx="2936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C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5787696" y="3397364"/>
            <a:ext cx="3000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R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6047018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E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6222695" y="3395169"/>
            <a:ext cx="2856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T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6461651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S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6629090" y="3395169"/>
            <a:ext cx="2840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E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6793529" y="3395169"/>
            <a:ext cx="2936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C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7020692" y="3395169"/>
            <a:ext cx="3000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R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7226254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E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7377218" y="3395169"/>
            <a:ext cx="2856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T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7539363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S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4849834" y="5036877"/>
            <a:ext cx="25282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b="1" dirty="0">
                <a:solidFill>
                  <a:srgbClr val="00B050"/>
                </a:solidFill>
              </a:rPr>
              <a:t>E  (x ) = (x +K ) mod 26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5006353" y="5191569"/>
            <a:ext cx="2295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b="1" dirty="0">
                <a:solidFill>
                  <a:srgbClr val="00B050"/>
                </a:solidFill>
              </a:rPr>
              <a:t>i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5873822" y="5191569"/>
            <a:ext cx="2295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b="1" dirty="0">
                <a:solidFill>
                  <a:srgbClr val="00B050"/>
                </a:solidFill>
              </a:rPr>
              <a:t>i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6196319" y="5191569"/>
            <a:ext cx="2295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b="1" dirty="0">
                <a:solidFill>
                  <a:srgbClr val="00B050"/>
                </a:solidFill>
              </a:rPr>
              <a:t>i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5296479" y="5204605"/>
            <a:ext cx="2295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b="1" dirty="0">
                <a:solidFill>
                  <a:srgbClr val="00B050"/>
                </a:solidFill>
              </a:rPr>
              <a:t>i</a:t>
            </a:r>
          </a:p>
        </p:txBody>
      </p:sp>
    </p:spTree>
    <p:extLst>
      <p:ext uri="{BB962C8B-B14F-4D97-AF65-F5344CB8AC3E}">
        <p14:creationId xmlns:p14="http://schemas.microsoft.com/office/powerpoint/2010/main" val="39183693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u="sng" dirty="0"/>
              <a:t>Vigenere Cipher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870184" y="1363947"/>
            <a:ext cx="1098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>
                <a:solidFill>
                  <a:srgbClr val="00B0F0"/>
                </a:solidFill>
              </a:rPr>
              <a:t>EXAMPLE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74356" y="1153297"/>
            <a:ext cx="782618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hu-HU" dirty="0"/>
          </a:p>
          <a:p>
            <a:endParaRPr lang="hu-HU" b="1" dirty="0"/>
          </a:p>
          <a:p>
            <a:endParaRPr lang="hu-HU" b="1" dirty="0"/>
          </a:p>
          <a:p>
            <a:r>
              <a:rPr lang="hu-HU" b="1" dirty="0"/>
              <a:t>     A   B   C   D   E   F   G   H   I   J   K   L   M   N   O   P   Q   R   S   T   U   V   W   X   Y   Z</a:t>
            </a:r>
          </a:p>
          <a:p>
            <a:endParaRPr lang="hu-HU" dirty="0"/>
          </a:p>
          <a:p>
            <a:r>
              <a:rPr lang="hu-HU" dirty="0"/>
              <a:t>		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1186248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035405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0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1487934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337091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1770581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619738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2053227" y="23083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1902384" y="25364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3</a:t>
            </a:r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2335874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2185031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4</a:t>
            </a:r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2593977" y="230915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2443134" y="252077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5</a:t>
            </a:r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2900192" y="230379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749349" y="253189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6</a:t>
            </a:r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3190945" y="230379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3040102" y="251541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7</a:t>
            </a:r>
          </a:p>
        </p:txBody>
      </p:sp>
      <p:cxnSp>
        <p:nvCxnSpPr>
          <p:cNvPr id="41" name="Straight Arrow Connector 40"/>
          <p:cNvCxnSpPr/>
          <p:nvPr/>
        </p:nvCxnSpPr>
        <p:spPr>
          <a:xfrm>
            <a:off x="3439829" y="23101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3288986" y="252181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8</a:t>
            </a:r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3678570" y="2293718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3527727" y="252181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9</a:t>
            </a:r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3927453" y="2301956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3718154" y="251537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10</a:t>
            </a:r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4204340" y="2305175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3995041" y="2518597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11</a:t>
            </a:r>
          </a:p>
        </p:txBody>
      </p:sp>
      <p:cxnSp>
        <p:nvCxnSpPr>
          <p:cNvPr id="49" name="Straight Arrow Connector 48"/>
          <p:cNvCxnSpPr/>
          <p:nvPr/>
        </p:nvCxnSpPr>
        <p:spPr>
          <a:xfrm>
            <a:off x="4509376" y="230839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4300077" y="250533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12</a:t>
            </a:r>
          </a:p>
        </p:txBody>
      </p:sp>
      <p:cxnSp>
        <p:nvCxnSpPr>
          <p:cNvPr id="51" name="Straight Arrow Connector 50"/>
          <p:cNvCxnSpPr/>
          <p:nvPr/>
        </p:nvCxnSpPr>
        <p:spPr>
          <a:xfrm>
            <a:off x="4835946" y="2301956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4626594" y="250533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13</a:t>
            </a:r>
          </a:p>
        </p:txBody>
      </p:sp>
      <p:cxnSp>
        <p:nvCxnSpPr>
          <p:cNvPr id="53" name="Straight Arrow Connector 52"/>
          <p:cNvCxnSpPr/>
          <p:nvPr/>
        </p:nvCxnSpPr>
        <p:spPr>
          <a:xfrm>
            <a:off x="5137432" y="2301956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4928080" y="250533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14</a:t>
            </a:r>
          </a:p>
        </p:txBody>
      </p:sp>
      <p:cxnSp>
        <p:nvCxnSpPr>
          <p:cNvPr id="55" name="Straight Arrow Connector 54"/>
          <p:cNvCxnSpPr/>
          <p:nvPr/>
        </p:nvCxnSpPr>
        <p:spPr>
          <a:xfrm>
            <a:off x="5427311" y="2301622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5217959" y="250500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15</a:t>
            </a:r>
          </a:p>
        </p:txBody>
      </p:sp>
      <p:cxnSp>
        <p:nvCxnSpPr>
          <p:cNvPr id="57" name="Straight Arrow Connector 56"/>
          <p:cNvCxnSpPr/>
          <p:nvPr/>
        </p:nvCxnSpPr>
        <p:spPr>
          <a:xfrm>
            <a:off x="5742376" y="2301789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5533024" y="250517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16</a:t>
            </a:r>
          </a:p>
        </p:txBody>
      </p:sp>
      <p:cxnSp>
        <p:nvCxnSpPr>
          <p:cNvPr id="59" name="Straight Arrow Connector 58"/>
          <p:cNvCxnSpPr/>
          <p:nvPr/>
        </p:nvCxnSpPr>
        <p:spPr>
          <a:xfrm>
            <a:off x="6048209" y="230162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5838857" y="250500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17</a:t>
            </a:r>
          </a:p>
        </p:txBody>
      </p:sp>
      <p:cxnSp>
        <p:nvCxnSpPr>
          <p:cNvPr id="61" name="Straight Arrow Connector 60"/>
          <p:cNvCxnSpPr/>
          <p:nvPr/>
        </p:nvCxnSpPr>
        <p:spPr>
          <a:xfrm>
            <a:off x="6318015" y="230145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6108663" y="250484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18</a:t>
            </a:r>
          </a:p>
        </p:txBody>
      </p:sp>
      <p:cxnSp>
        <p:nvCxnSpPr>
          <p:cNvPr id="63" name="Straight Arrow Connector 62"/>
          <p:cNvCxnSpPr/>
          <p:nvPr/>
        </p:nvCxnSpPr>
        <p:spPr>
          <a:xfrm>
            <a:off x="6598800" y="2301540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6389448" y="2504923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19</a:t>
            </a:r>
          </a:p>
        </p:txBody>
      </p:sp>
      <p:cxnSp>
        <p:nvCxnSpPr>
          <p:cNvPr id="65" name="Straight Arrow Connector 64"/>
          <p:cNvCxnSpPr/>
          <p:nvPr/>
        </p:nvCxnSpPr>
        <p:spPr>
          <a:xfrm>
            <a:off x="6868606" y="2295449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6659254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20</a:t>
            </a:r>
          </a:p>
        </p:txBody>
      </p:sp>
      <p:cxnSp>
        <p:nvCxnSpPr>
          <p:cNvPr id="67" name="Straight Arrow Connector 66"/>
          <p:cNvCxnSpPr/>
          <p:nvPr/>
        </p:nvCxnSpPr>
        <p:spPr>
          <a:xfrm>
            <a:off x="7168738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6959386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21</a:t>
            </a:r>
          </a:p>
        </p:txBody>
      </p:sp>
      <p:cxnSp>
        <p:nvCxnSpPr>
          <p:cNvPr id="69" name="Straight Arrow Connector 68"/>
          <p:cNvCxnSpPr/>
          <p:nvPr/>
        </p:nvCxnSpPr>
        <p:spPr>
          <a:xfrm>
            <a:off x="7496662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7287310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22</a:t>
            </a:r>
          </a:p>
        </p:txBody>
      </p:sp>
      <p:cxnSp>
        <p:nvCxnSpPr>
          <p:cNvPr id="71" name="Straight Arrow Connector 70"/>
          <p:cNvCxnSpPr/>
          <p:nvPr/>
        </p:nvCxnSpPr>
        <p:spPr>
          <a:xfrm>
            <a:off x="7810690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7601338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23</a:t>
            </a:r>
          </a:p>
        </p:txBody>
      </p:sp>
      <p:cxnSp>
        <p:nvCxnSpPr>
          <p:cNvPr id="73" name="Straight Arrow Connector 72"/>
          <p:cNvCxnSpPr/>
          <p:nvPr/>
        </p:nvCxnSpPr>
        <p:spPr>
          <a:xfrm>
            <a:off x="8091811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7882459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24</a:t>
            </a:r>
          </a:p>
        </p:txBody>
      </p:sp>
      <p:cxnSp>
        <p:nvCxnSpPr>
          <p:cNvPr id="75" name="Straight Arrow Connector 74"/>
          <p:cNvCxnSpPr/>
          <p:nvPr/>
        </p:nvCxnSpPr>
        <p:spPr>
          <a:xfrm>
            <a:off x="8371236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8161884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25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9232142" y="2228501"/>
            <a:ext cx="2351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PRIVATE KEY = SECRET 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3476188" y="3564446"/>
            <a:ext cx="440139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u="sng" dirty="0"/>
              <a:t>Plaintext</a:t>
            </a:r>
            <a:r>
              <a:rPr lang="hu-HU" dirty="0"/>
              <a:t>: </a:t>
            </a:r>
            <a:r>
              <a:rPr lang="hu-HU" sz="2400" b="1" dirty="0">
                <a:solidFill>
                  <a:srgbClr val="00B0F0"/>
                </a:solidFill>
              </a:rPr>
              <a:t>T</a:t>
            </a:r>
            <a:r>
              <a:rPr lang="hu-HU" sz="2400" b="1" dirty="0">
                <a:solidFill>
                  <a:srgbClr val="00B050"/>
                </a:solidFill>
              </a:rPr>
              <a:t>H</a:t>
            </a:r>
            <a:r>
              <a:rPr lang="hu-HU" sz="2400" b="1" dirty="0">
                <a:solidFill>
                  <a:srgbClr val="00B0F0"/>
                </a:solidFill>
              </a:rPr>
              <a:t>IS IS JUST AN EXAMPLE</a:t>
            </a:r>
            <a:endParaRPr lang="hu-HU" b="1" dirty="0">
              <a:solidFill>
                <a:srgbClr val="00B0F0"/>
              </a:solidFill>
            </a:endParaRPr>
          </a:p>
          <a:p>
            <a:endParaRPr lang="hu-HU" b="1" dirty="0">
              <a:solidFill>
                <a:srgbClr val="00B0F0"/>
              </a:solidFill>
            </a:endParaRPr>
          </a:p>
          <a:p>
            <a:r>
              <a:rPr lang="hu-HU" u="sng" dirty="0"/>
              <a:t>Ciphertext</a:t>
            </a:r>
            <a:r>
              <a:rPr lang="hu-HU" dirty="0"/>
              <a:t>: </a:t>
            </a:r>
            <a:r>
              <a:rPr lang="hu-HU" b="1" dirty="0"/>
              <a:t>LL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426593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S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4594032" y="3395169"/>
            <a:ext cx="2840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>
                <a:solidFill>
                  <a:srgbClr val="00B050"/>
                </a:solidFill>
              </a:rPr>
              <a:t>E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4717281" y="3395169"/>
            <a:ext cx="2936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C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4845588" y="3395169"/>
            <a:ext cx="3000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R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5042913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E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5160924" y="3395169"/>
            <a:ext cx="2856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T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5352982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S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5487469" y="3395169"/>
            <a:ext cx="2840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E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5635432" y="3395169"/>
            <a:ext cx="2936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C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5787696" y="3397364"/>
            <a:ext cx="3000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R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6047018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E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6222695" y="3395169"/>
            <a:ext cx="2856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T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6461651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S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6629090" y="3395169"/>
            <a:ext cx="2840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E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6793529" y="3395169"/>
            <a:ext cx="2936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C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7020692" y="3395169"/>
            <a:ext cx="3000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R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7226254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E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7377218" y="3395169"/>
            <a:ext cx="2856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T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7539363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S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4849834" y="5036877"/>
            <a:ext cx="25282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b="1" dirty="0">
                <a:solidFill>
                  <a:srgbClr val="00B050"/>
                </a:solidFill>
              </a:rPr>
              <a:t>E  (x ) = (x +K ) mod 26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5006353" y="5191569"/>
            <a:ext cx="2295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b="1" dirty="0">
                <a:solidFill>
                  <a:srgbClr val="00B050"/>
                </a:solidFill>
              </a:rPr>
              <a:t>i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5873822" y="5191569"/>
            <a:ext cx="2295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b="1" dirty="0">
                <a:solidFill>
                  <a:srgbClr val="00B050"/>
                </a:solidFill>
              </a:rPr>
              <a:t>i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6196319" y="5191569"/>
            <a:ext cx="2295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b="1" dirty="0">
                <a:solidFill>
                  <a:srgbClr val="00B050"/>
                </a:solidFill>
              </a:rPr>
              <a:t>i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5296479" y="5204605"/>
            <a:ext cx="2295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b="1" dirty="0">
                <a:solidFill>
                  <a:srgbClr val="00B050"/>
                </a:solidFill>
              </a:rPr>
              <a:t>i</a:t>
            </a:r>
          </a:p>
        </p:txBody>
      </p:sp>
    </p:spTree>
    <p:extLst>
      <p:ext uri="{BB962C8B-B14F-4D97-AF65-F5344CB8AC3E}">
        <p14:creationId xmlns:p14="http://schemas.microsoft.com/office/powerpoint/2010/main" val="19575508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u="sng" dirty="0"/>
              <a:t>Vigenere Cipher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870184" y="1363947"/>
            <a:ext cx="1098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>
                <a:solidFill>
                  <a:srgbClr val="00B0F0"/>
                </a:solidFill>
              </a:rPr>
              <a:t>EXAMPLE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74356" y="1153297"/>
            <a:ext cx="782618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hu-HU" dirty="0"/>
          </a:p>
          <a:p>
            <a:endParaRPr lang="hu-HU" b="1" dirty="0"/>
          </a:p>
          <a:p>
            <a:endParaRPr lang="hu-HU" b="1" dirty="0"/>
          </a:p>
          <a:p>
            <a:r>
              <a:rPr lang="hu-HU" b="1" dirty="0"/>
              <a:t>     A   B   C   D   E   F   G   H   I   J   K   L   M   N   O   P   Q   R   S   T   U   V   W   X   Y   Z</a:t>
            </a:r>
          </a:p>
          <a:p>
            <a:endParaRPr lang="hu-HU" dirty="0"/>
          </a:p>
          <a:p>
            <a:r>
              <a:rPr lang="hu-HU" dirty="0"/>
              <a:t>		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1186248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035405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0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1487934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337091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1770581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619738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2053227" y="23083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1902384" y="25364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3</a:t>
            </a:r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2335874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2185031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4</a:t>
            </a:r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2593977" y="230915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2443134" y="252077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5</a:t>
            </a:r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2900192" y="230379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749349" y="253189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6</a:t>
            </a:r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3190945" y="230379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3040102" y="251541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7</a:t>
            </a:r>
          </a:p>
        </p:txBody>
      </p:sp>
      <p:cxnSp>
        <p:nvCxnSpPr>
          <p:cNvPr id="41" name="Straight Arrow Connector 40"/>
          <p:cNvCxnSpPr/>
          <p:nvPr/>
        </p:nvCxnSpPr>
        <p:spPr>
          <a:xfrm>
            <a:off x="3439829" y="23101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3288986" y="252181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8</a:t>
            </a:r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3678570" y="2293718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3527727" y="252181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9</a:t>
            </a:r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3927453" y="2301956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3718154" y="251537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10</a:t>
            </a:r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4204340" y="2305175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3995041" y="2518597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11</a:t>
            </a:r>
          </a:p>
        </p:txBody>
      </p:sp>
      <p:cxnSp>
        <p:nvCxnSpPr>
          <p:cNvPr id="49" name="Straight Arrow Connector 48"/>
          <p:cNvCxnSpPr/>
          <p:nvPr/>
        </p:nvCxnSpPr>
        <p:spPr>
          <a:xfrm>
            <a:off x="4509376" y="230839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4300077" y="250533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12</a:t>
            </a:r>
          </a:p>
        </p:txBody>
      </p:sp>
      <p:cxnSp>
        <p:nvCxnSpPr>
          <p:cNvPr id="51" name="Straight Arrow Connector 50"/>
          <p:cNvCxnSpPr/>
          <p:nvPr/>
        </p:nvCxnSpPr>
        <p:spPr>
          <a:xfrm>
            <a:off x="4835946" y="2301956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4626594" y="250533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13</a:t>
            </a:r>
          </a:p>
        </p:txBody>
      </p:sp>
      <p:cxnSp>
        <p:nvCxnSpPr>
          <p:cNvPr id="53" name="Straight Arrow Connector 52"/>
          <p:cNvCxnSpPr/>
          <p:nvPr/>
        </p:nvCxnSpPr>
        <p:spPr>
          <a:xfrm>
            <a:off x="5137432" y="2301956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4928080" y="250533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14</a:t>
            </a:r>
          </a:p>
        </p:txBody>
      </p:sp>
      <p:cxnSp>
        <p:nvCxnSpPr>
          <p:cNvPr id="55" name="Straight Arrow Connector 54"/>
          <p:cNvCxnSpPr/>
          <p:nvPr/>
        </p:nvCxnSpPr>
        <p:spPr>
          <a:xfrm>
            <a:off x="5427311" y="2301622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5217959" y="250500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15</a:t>
            </a:r>
          </a:p>
        </p:txBody>
      </p:sp>
      <p:cxnSp>
        <p:nvCxnSpPr>
          <p:cNvPr id="57" name="Straight Arrow Connector 56"/>
          <p:cNvCxnSpPr/>
          <p:nvPr/>
        </p:nvCxnSpPr>
        <p:spPr>
          <a:xfrm>
            <a:off x="5742376" y="2301789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5533024" y="250517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16</a:t>
            </a:r>
          </a:p>
        </p:txBody>
      </p:sp>
      <p:cxnSp>
        <p:nvCxnSpPr>
          <p:cNvPr id="59" name="Straight Arrow Connector 58"/>
          <p:cNvCxnSpPr/>
          <p:nvPr/>
        </p:nvCxnSpPr>
        <p:spPr>
          <a:xfrm>
            <a:off x="6048209" y="230162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5838857" y="250500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17</a:t>
            </a:r>
          </a:p>
        </p:txBody>
      </p:sp>
      <p:cxnSp>
        <p:nvCxnSpPr>
          <p:cNvPr id="61" name="Straight Arrow Connector 60"/>
          <p:cNvCxnSpPr/>
          <p:nvPr/>
        </p:nvCxnSpPr>
        <p:spPr>
          <a:xfrm>
            <a:off x="6318015" y="230145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6108663" y="250484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18</a:t>
            </a:r>
          </a:p>
        </p:txBody>
      </p:sp>
      <p:cxnSp>
        <p:nvCxnSpPr>
          <p:cNvPr id="63" name="Straight Arrow Connector 62"/>
          <p:cNvCxnSpPr/>
          <p:nvPr/>
        </p:nvCxnSpPr>
        <p:spPr>
          <a:xfrm>
            <a:off x="6598800" y="2301540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6389448" y="2504923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19</a:t>
            </a:r>
          </a:p>
        </p:txBody>
      </p:sp>
      <p:cxnSp>
        <p:nvCxnSpPr>
          <p:cNvPr id="65" name="Straight Arrow Connector 64"/>
          <p:cNvCxnSpPr/>
          <p:nvPr/>
        </p:nvCxnSpPr>
        <p:spPr>
          <a:xfrm>
            <a:off x="6868606" y="2295449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6659254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20</a:t>
            </a:r>
          </a:p>
        </p:txBody>
      </p:sp>
      <p:cxnSp>
        <p:nvCxnSpPr>
          <p:cNvPr id="67" name="Straight Arrow Connector 66"/>
          <p:cNvCxnSpPr/>
          <p:nvPr/>
        </p:nvCxnSpPr>
        <p:spPr>
          <a:xfrm>
            <a:off x="7168738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6959386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21</a:t>
            </a:r>
          </a:p>
        </p:txBody>
      </p:sp>
      <p:cxnSp>
        <p:nvCxnSpPr>
          <p:cNvPr id="69" name="Straight Arrow Connector 68"/>
          <p:cNvCxnSpPr/>
          <p:nvPr/>
        </p:nvCxnSpPr>
        <p:spPr>
          <a:xfrm>
            <a:off x="7496662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7287310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22</a:t>
            </a:r>
          </a:p>
        </p:txBody>
      </p:sp>
      <p:cxnSp>
        <p:nvCxnSpPr>
          <p:cNvPr id="71" name="Straight Arrow Connector 70"/>
          <p:cNvCxnSpPr/>
          <p:nvPr/>
        </p:nvCxnSpPr>
        <p:spPr>
          <a:xfrm>
            <a:off x="7810690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7601338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23</a:t>
            </a:r>
          </a:p>
        </p:txBody>
      </p:sp>
      <p:cxnSp>
        <p:nvCxnSpPr>
          <p:cNvPr id="73" name="Straight Arrow Connector 72"/>
          <p:cNvCxnSpPr/>
          <p:nvPr/>
        </p:nvCxnSpPr>
        <p:spPr>
          <a:xfrm>
            <a:off x="8091811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7882459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24</a:t>
            </a:r>
          </a:p>
        </p:txBody>
      </p:sp>
      <p:cxnSp>
        <p:nvCxnSpPr>
          <p:cNvPr id="75" name="Straight Arrow Connector 74"/>
          <p:cNvCxnSpPr/>
          <p:nvPr/>
        </p:nvCxnSpPr>
        <p:spPr>
          <a:xfrm>
            <a:off x="8371236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8161884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25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9232142" y="2228501"/>
            <a:ext cx="2351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PRIVATE KEY = SECRET 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3476188" y="3564446"/>
            <a:ext cx="440139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u="sng" dirty="0"/>
              <a:t>Plaintext</a:t>
            </a:r>
            <a:r>
              <a:rPr lang="hu-HU" dirty="0"/>
              <a:t>: </a:t>
            </a:r>
            <a:r>
              <a:rPr lang="hu-HU" sz="2400" b="1" dirty="0">
                <a:solidFill>
                  <a:srgbClr val="00B0F0"/>
                </a:solidFill>
              </a:rPr>
              <a:t>TH</a:t>
            </a:r>
            <a:r>
              <a:rPr lang="hu-HU" sz="2400" b="1" dirty="0">
                <a:solidFill>
                  <a:srgbClr val="00B050"/>
                </a:solidFill>
              </a:rPr>
              <a:t>I</a:t>
            </a:r>
            <a:r>
              <a:rPr lang="hu-HU" sz="2400" b="1" dirty="0">
                <a:solidFill>
                  <a:srgbClr val="00B0F0"/>
                </a:solidFill>
              </a:rPr>
              <a:t>S IS JUST AN EXAMPLE</a:t>
            </a:r>
            <a:endParaRPr lang="hu-HU" b="1" dirty="0">
              <a:solidFill>
                <a:srgbClr val="00B0F0"/>
              </a:solidFill>
            </a:endParaRPr>
          </a:p>
          <a:p>
            <a:endParaRPr lang="hu-HU" b="1" dirty="0">
              <a:solidFill>
                <a:srgbClr val="00B0F0"/>
              </a:solidFill>
            </a:endParaRPr>
          </a:p>
          <a:p>
            <a:r>
              <a:rPr lang="hu-HU" u="sng" dirty="0"/>
              <a:t>Ciphertext</a:t>
            </a:r>
            <a:r>
              <a:rPr lang="hu-HU" dirty="0"/>
              <a:t>: </a:t>
            </a:r>
            <a:r>
              <a:rPr lang="hu-HU" b="1" dirty="0"/>
              <a:t>LLK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426593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S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4594032" y="3395169"/>
            <a:ext cx="2840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E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4717281" y="3395169"/>
            <a:ext cx="2936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>
                <a:solidFill>
                  <a:srgbClr val="00B050"/>
                </a:solidFill>
              </a:rPr>
              <a:t>C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4845588" y="3395169"/>
            <a:ext cx="3000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R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5042913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E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5160924" y="3395169"/>
            <a:ext cx="2856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T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5352982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S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5487469" y="3395169"/>
            <a:ext cx="2840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E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5635432" y="3395169"/>
            <a:ext cx="2936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C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5787696" y="3397364"/>
            <a:ext cx="3000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R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6047018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E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6222695" y="3395169"/>
            <a:ext cx="2856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T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6461651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S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6629090" y="3395169"/>
            <a:ext cx="2840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E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6793529" y="3395169"/>
            <a:ext cx="2936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C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7020692" y="3395169"/>
            <a:ext cx="3000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R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7226254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E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7377218" y="3395169"/>
            <a:ext cx="2856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T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7539363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S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4849834" y="5036877"/>
            <a:ext cx="25282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b="1" dirty="0">
                <a:solidFill>
                  <a:srgbClr val="00B050"/>
                </a:solidFill>
              </a:rPr>
              <a:t>E  (x ) = (x +K ) mod 26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5006353" y="5191569"/>
            <a:ext cx="2295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b="1" dirty="0">
                <a:solidFill>
                  <a:srgbClr val="00B050"/>
                </a:solidFill>
              </a:rPr>
              <a:t>i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5873822" y="5191569"/>
            <a:ext cx="2295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b="1" dirty="0">
                <a:solidFill>
                  <a:srgbClr val="00B050"/>
                </a:solidFill>
              </a:rPr>
              <a:t>i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6196319" y="5191569"/>
            <a:ext cx="2295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b="1" dirty="0">
                <a:solidFill>
                  <a:srgbClr val="00B050"/>
                </a:solidFill>
              </a:rPr>
              <a:t>i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5296479" y="5204605"/>
            <a:ext cx="2295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b="1" dirty="0">
                <a:solidFill>
                  <a:srgbClr val="00B050"/>
                </a:solidFill>
              </a:rPr>
              <a:t>i</a:t>
            </a:r>
          </a:p>
        </p:txBody>
      </p:sp>
    </p:spTree>
    <p:extLst>
      <p:ext uri="{BB962C8B-B14F-4D97-AF65-F5344CB8AC3E}">
        <p14:creationId xmlns:p14="http://schemas.microsoft.com/office/powerpoint/2010/main" val="7138340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u="sng" dirty="0"/>
              <a:t>Vigenere Cipher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870184" y="1363947"/>
            <a:ext cx="1098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>
                <a:solidFill>
                  <a:srgbClr val="00B0F0"/>
                </a:solidFill>
              </a:rPr>
              <a:t>EXAMPLE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74356" y="1153297"/>
            <a:ext cx="782618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hu-HU" dirty="0"/>
          </a:p>
          <a:p>
            <a:endParaRPr lang="hu-HU" b="1" dirty="0"/>
          </a:p>
          <a:p>
            <a:endParaRPr lang="hu-HU" b="1" dirty="0"/>
          </a:p>
          <a:p>
            <a:r>
              <a:rPr lang="hu-HU" b="1" dirty="0"/>
              <a:t>     A   B   C   D   E   F   G   H   I   J   K   L   M   N   O   P   Q   R   S   T   U   V   W   X   Y   Z</a:t>
            </a:r>
          </a:p>
          <a:p>
            <a:endParaRPr lang="hu-HU" dirty="0"/>
          </a:p>
          <a:p>
            <a:r>
              <a:rPr lang="hu-HU" dirty="0"/>
              <a:t>		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1186248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035405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0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1487934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337091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1770581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619738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2053227" y="23083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1902384" y="25364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3</a:t>
            </a:r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2335874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2185031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4</a:t>
            </a:r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2593977" y="230915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2443134" y="252077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5</a:t>
            </a:r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2900192" y="230379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749349" y="253189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6</a:t>
            </a:r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3190945" y="230379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3040102" y="251541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7</a:t>
            </a:r>
          </a:p>
        </p:txBody>
      </p:sp>
      <p:cxnSp>
        <p:nvCxnSpPr>
          <p:cNvPr id="41" name="Straight Arrow Connector 40"/>
          <p:cNvCxnSpPr/>
          <p:nvPr/>
        </p:nvCxnSpPr>
        <p:spPr>
          <a:xfrm>
            <a:off x="3439829" y="23101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3288986" y="252181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8</a:t>
            </a:r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3678570" y="2293718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3527727" y="252181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9</a:t>
            </a:r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3927453" y="2301956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3718154" y="251537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10</a:t>
            </a:r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4204340" y="2305175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3995041" y="2518597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11</a:t>
            </a:r>
          </a:p>
        </p:txBody>
      </p:sp>
      <p:cxnSp>
        <p:nvCxnSpPr>
          <p:cNvPr id="49" name="Straight Arrow Connector 48"/>
          <p:cNvCxnSpPr/>
          <p:nvPr/>
        </p:nvCxnSpPr>
        <p:spPr>
          <a:xfrm>
            <a:off x="4509376" y="230839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4300077" y="250533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12</a:t>
            </a:r>
          </a:p>
        </p:txBody>
      </p:sp>
      <p:cxnSp>
        <p:nvCxnSpPr>
          <p:cNvPr id="51" name="Straight Arrow Connector 50"/>
          <p:cNvCxnSpPr/>
          <p:nvPr/>
        </p:nvCxnSpPr>
        <p:spPr>
          <a:xfrm>
            <a:off x="4835946" y="2301956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4626594" y="250533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13</a:t>
            </a:r>
          </a:p>
        </p:txBody>
      </p:sp>
      <p:cxnSp>
        <p:nvCxnSpPr>
          <p:cNvPr id="53" name="Straight Arrow Connector 52"/>
          <p:cNvCxnSpPr/>
          <p:nvPr/>
        </p:nvCxnSpPr>
        <p:spPr>
          <a:xfrm>
            <a:off x="5137432" y="2301956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4928080" y="250533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14</a:t>
            </a:r>
          </a:p>
        </p:txBody>
      </p:sp>
      <p:cxnSp>
        <p:nvCxnSpPr>
          <p:cNvPr id="55" name="Straight Arrow Connector 54"/>
          <p:cNvCxnSpPr/>
          <p:nvPr/>
        </p:nvCxnSpPr>
        <p:spPr>
          <a:xfrm>
            <a:off x="5427311" y="2301622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5217959" y="250500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15</a:t>
            </a:r>
          </a:p>
        </p:txBody>
      </p:sp>
      <p:cxnSp>
        <p:nvCxnSpPr>
          <p:cNvPr id="57" name="Straight Arrow Connector 56"/>
          <p:cNvCxnSpPr/>
          <p:nvPr/>
        </p:nvCxnSpPr>
        <p:spPr>
          <a:xfrm>
            <a:off x="5742376" y="2301789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5533024" y="250517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16</a:t>
            </a:r>
          </a:p>
        </p:txBody>
      </p:sp>
      <p:cxnSp>
        <p:nvCxnSpPr>
          <p:cNvPr id="59" name="Straight Arrow Connector 58"/>
          <p:cNvCxnSpPr/>
          <p:nvPr/>
        </p:nvCxnSpPr>
        <p:spPr>
          <a:xfrm>
            <a:off x="6048209" y="230162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5838857" y="250500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17</a:t>
            </a:r>
          </a:p>
        </p:txBody>
      </p:sp>
      <p:cxnSp>
        <p:nvCxnSpPr>
          <p:cNvPr id="61" name="Straight Arrow Connector 60"/>
          <p:cNvCxnSpPr/>
          <p:nvPr/>
        </p:nvCxnSpPr>
        <p:spPr>
          <a:xfrm>
            <a:off x="6318015" y="230145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6108663" y="250484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18</a:t>
            </a:r>
          </a:p>
        </p:txBody>
      </p:sp>
      <p:cxnSp>
        <p:nvCxnSpPr>
          <p:cNvPr id="63" name="Straight Arrow Connector 62"/>
          <p:cNvCxnSpPr/>
          <p:nvPr/>
        </p:nvCxnSpPr>
        <p:spPr>
          <a:xfrm>
            <a:off x="6598800" y="2301540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6389448" y="2504923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19</a:t>
            </a:r>
          </a:p>
        </p:txBody>
      </p:sp>
      <p:cxnSp>
        <p:nvCxnSpPr>
          <p:cNvPr id="65" name="Straight Arrow Connector 64"/>
          <p:cNvCxnSpPr/>
          <p:nvPr/>
        </p:nvCxnSpPr>
        <p:spPr>
          <a:xfrm>
            <a:off x="6868606" y="2295449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6659254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20</a:t>
            </a:r>
          </a:p>
        </p:txBody>
      </p:sp>
      <p:cxnSp>
        <p:nvCxnSpPr>
          <p:cNvPr id="67" name="Straight Arrow Connector 66"/>
          <p:cNvCxnSpPr/>
          <p:nvPr/>
        </p:nvCxnSpPr>
        <p:spPr>
          <a:xfrm>
            <a:off x="7168738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6959386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21</a:t>
            </a:r>
          </a:p>
        </p:txBody>
      </p:sp>
      <p:cxnSp>
        <p:nvCxnSpPr>
          <p:cNvPr id="69" name="Straight Arrow Connector 68"/>
          <p:cNvCxnSpPr/>
          <p:nvPr/>
        </p:nvCxnSpPr>
        <p:spPr>
          <a:xfrm>
            <a:off x="7496662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7287310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22</a:t>
            </a:r>
          </a:p>
        </p:txBody>
      </p:sp>
      <p:cxnSp>
        <p:nvCxnSpPr>
          <p:cNvPr id="71" name="Straight Arrow Connector 70"/>
          <p:cNvCxnSpPr/>
          <p:nvPr/>
        </p:nvCxnSpPr>
        <p:spPr>
          <a:xfrm>
            <a:off x="7810690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7601338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23</a:t>
            </a:r>
          </a:p>
        </p:txBody>
      </p:sp>
      <p:cxnSp>
        <p:nvCxnSpPr>
          <p:cNvPr id="73" name="Straight Arrow Connector 72"/>
          <p:cNvCxnSpPr/>
          <p:nvPr/>
        </p:nvCxnSpPr>
        <p:spPr>
          <a:xfrm>
            <a:off x="8091811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7882459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24</a:t>
            </a:r>
          </a:p>
        </p:txBody>
      </p:sp>
      <p:cxnSp>
        <p:nvCxnSpPr>
          <p:cNvPr id="75" name="Straight Arrow Connector 74"/>
          <p:cNvCxnSpPr/>
          <p:nvPr/>
        </p:nvCxnSpPr>
        <p:spPr>
          <a:xfrm>
            <a:off x="8371236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8161884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25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9232142" y="2228501"/>
            <a:ext cx="2351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PRIVATE KEY = SECRET 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3476188" y="3564446"/>
            <a:ext cx="440139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u="sng" dirty="0"/>
              <a:t>Plaintext</a:t>
            </a:r>
            <a:r>
              <a:rPr lang="hu-HU" dirty="0"/>
              <a:t>: </a:t>
            </a:r>
            <a:r>
              <a:rPr lang="hu-HU" sz="2400" b="1" dirty="0">
                <a:solidFill>
                  <a:srgbClr val="00B0F0"/>
                </a:solidFill>
              </a:rPr>
              <a:t>THI</a:t>
            </a:r>
            <a:r>
              <a:rPr lang="hu-HU" sz="2400" b="1" dirty="0">
                <a:solidFill>
                  <a:srgbClr val="00B050"/>
                </a:solidFill>
              </a:rPr>
              <a:t>S</a:t>
            </a:r>
            <a:r>
              <a:rPr lang="hu-HU" sz="2400" b="1" dirty="0">
                <a:solidFill>
                  <a:srgbClr val="00B0F0"/>
                </a:solidFill>
              </a:rPr>
              <a:t> IS JUST AN EXAMPLE</a:t>
            </a:r>
            <a:endParaRPr lang="hu-HU" b="1" dirty="0">
              <a:solidFill>
                <a:srgbClr val="00B0F0"/>
              </a:solidFill>
            </a:endParaRPr>
          </a:p>
          <a:p>
            <a:endParaRPr lang="hu-HU" b="1" dirty="0">
              <a:solidFill>
                <a:srgbClr val="00B0F0"/>
              </a:solidFill>
            </a:endParaRPr>
          </a:p>
          <a:p>
            <a:r>
              <a:rPr lang="hu-HU" u="sng" dirty="0"/>
              <a:t>Ciphertext</a:t>
            </a:r>
            <a:r>
              <a:rPr lang="hu-HU" dirty="0"/>
              <a:t>: </a:t>
            </a:r>
            <a:r>
              <a:rPr lang="hu-HU" b="1" dirty="0"/>
              <a:t>LLKJ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426593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S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4594032" y="3395169"/>
            <a:ext cx="2840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E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4717281" y="3395169"/>
            <a:ext cx="2936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C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4845588" y="3395169"/>
            <a:ext cx="3000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>
                <a:solidFill>
                  <a:srgbClr val="00B050"/>
                </a:solidFill>
              </a:rPr>
              <a:t>R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5042913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E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5160924" y="3395169"/>
            <a:ext cx="2856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T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5352982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S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5487469" y="3395169"/>
            <a:ext cx="2840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E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5635432" y="3395169"/>
            <a:ext cx="2936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C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5787696" y="3397364"/>
            <a:ext cx="3000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R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6047018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E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6222695" y="3395169"/>
            <a:ext cx="2856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T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6461651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S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6629090" y="3395169"/>
            <a:ext cx="2840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E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6793529" y="3395169"/>
            <a:ext cx="2936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C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7020692" y="3395169"/>
            <a:ext cx="3000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R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7226254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E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7377218" y="3395169"/>
            <a:ext cx="2856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T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7539363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S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4849834" y="5036877"/>
            <a:ext cx="25282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b="1" dirty="0">
                <a:solidFill>
                  <a:srgbClr val="00B050"/>
                </a:solidFill>
              </a:rPr>
              <a:t>E  (x ) = (x +K ) mod 26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5006353" y="5191569"/>
            <a:ext cx="2295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b="1" dirty="0">
                <a:solidFill>
                  <a:srgbClr val="00B050"/>
                </a:solidFill>
              </a:rPr>
              <a:t>i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5873822" y="5191569"/>
            <a:ext cx="2295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b="1" dirty="0">
                <a:solidFill>
                  <a:srgbClr val="00B050"/>
                </a:solidFill>
              </a:rPr>
              <a:t>i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6196319" y="5191569"/>
            <a:ext cx="2295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b="1" dirty="0">
                <a:solidFill>
                  <a:srgbClr val="00B050"/>
                </a:solidFill>
              </a:rPr>
              <a:t>i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5296479" y="5204605"/>
            <a:ext cx="2295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b="1" dirty="0">
                <a:solidFill>
                  <a:srgbClr val="00B050"/>
                </a:solidFill>
              </a:rPr>
              <a:t>i</a:t>
            </a:r>
          </a:p>
        </p:txBody>
      </p:sp>
    </p:spTree>
    <p:extLst>
      <p:ext uri="{BB962C8B-B14F-4D97-AF65-F5344CB8AC3E}">
        <p14:creationId xmlns:p14="http://schemas.microsoft.com/office/powerpoint/2010/main" val="9338334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u="sng" dirty="0"/>
              <a:t>Vigenere Cipher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870184" y="1363947"/>
            <a:ext cx="1098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>
                <a:solidFill>
                  <a:srgbClr val="00B0F0"/>
                </a:solidFill>
              </a:rPr>
              <a:t>EXAMPLE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74356" y="1153297"/>
            <a:ext cx="782618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hu-HU" dirty="0"/>
          </a:p>
          <a:p>
            <a:endParaRPr lang="hu-HU" b="1" dirty="0"/>
          </a:p>
          <a:p>
            <a:endParaRPr lang="hu-HU" b="1" dirty="0"/>
          </a:p>
          <a:p>
            <a:r>
              <a:rPr lang="hu-HU" b="1" dirty="0"/>
              <a:t>     A   B   C   D   E   F   G   H   I   J   K   L   M   N   O   P   Q   R   S   T   U   V   W   X   Y   Z</a:t>
            </a:r>
          </a:p>
          <a:p>
            <a:endParaRPr lang="hu-HU" dirty="0"/>
          </a:p>
          <a:p>
            <a:r>
              <a:rPr lang="hu-HU" dirty="0"/>
              <a:t>		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1186248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035405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0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1487934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337091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1770581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619738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2053227" y="23083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1902384" y="25364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3</a:t>
            </a:r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2335874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2185031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4</a:t>
            </a:r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2593977" y="230915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2443134" y="252077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5</a:t>
            </a:r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2900192" y="230379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749349" y="253189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6</a:t>
            </a:r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3190945" y="230379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3040102" y="251541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7</a:t>
            </a:r>
          </a:p>
        </p:txBody>
      </p:sp>
      <p:cxnSp>
        <p:nvCxnSpPr>
          <p:cNvPr id="41" name="Straight Arrow Connector 40"/>
          <p:cNvCxnSpPr/>
          <p:nvPr/>
        </p:nvCxnSpPr>
        <p:spPr>
          <a:xfrm>
            <a:off x="3439829" y="23101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3288986" y="252181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8</a:t>
            </a:r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3678570" y="2293718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3527727" y="252181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9</a:t>
            </a:r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3927453" y="2301956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3718154" y="251537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10</a:t>
            </a:r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4204340" y="2305175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3995041" y="2518597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11</a:t>
            </a:r>
          </a:p>
        </p:txBody>
      </p:sp>
      <p:cxnSp>
        <p:nvCxnSpPr>
          <p:cNvPr id="49" name="Straight Arrow Connector 48"/>
          <p:cNvCxnSpPr/>
          <p:nvPr/>
        </p:nvCxnSpPr>
        <p:spPr>
          <a:xfrm>
            <a:off x="4509376" y="230839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4300077" y="250533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12</a:t>
            </a:r>
          </a:p>
        </p:txBody>
      </p:sp>
      <p:cxnSp>
        <p:nvCxnSpPr>
          <p:cNvPr id="51" name="Straight Arrow Connector 50"/>
          <p:cNvCxnSpPr/>
          <p:nvPr/>
        </p:nvCxnSpPr>
        <p:spPr>
          <a:xfrm>
            <a:off x="4835946" y="2301956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4626594" y="250533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13</a:t>
            </a:r>
          </a:p>
        </p:txBody>
      </p:sp>
      <p:cxnSp>
        <p:nvCxnSpPr>
          <p:cNvPr id="53" name="Straight Arrow Connector 52"/>
          <p:cNvCxnSpPr/>
          <p:nvPr/>
        </p:nvCxnSpPr>
        <p:spPr>
          <a:xfrm>
            <a:off x="5137432" y="2301956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4928080" y="250533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14</a:t>
            </a:r>
          </a:p>
        </p:txBody>
      </p:sp>
      <p:cxnSp>
        <p:nvCxnSpPr>
          <p:cNvPr id="55" name="Straight Arrow Connector 54"/>
          <p:cNvCxnSpPr/>
          <p:nvPr/>
        </p:nvCxnSpPr>
        <p:spPr>
          <a:xfrm>
            <a:off x="5427311" y="2301622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5217959" y="250500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15</a:t>
            </a:r>
          </a:p>
        </p:txBody>
      </p:sp>
      <p:cxnSp>
        <p:nvCxnSpPr>
          <p:cNvPr id="57" name="Straight Arrow Connector 56"/>
          <p:cNvCxnSpPr/>
          <p:nvPr/>
        </p:nvCxnSpPr>
        <p:spPr>
          <a:xfrm>
            <a:off x="5742376" y="2301789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5533024" y="250517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16</a:t>
            </a:r>
          </a:p>
        </p:txBody>
      </p:sp>
      <p:cxnSp>
        <p:nvCxnSpPr>
          <p:cNvPr id="59" name="Straight Arrow Connector 58"/>
          <p:cNvCxnSpPr/>
          <p:nvPr/>
        </p:nvCxnSpPr>
        <p:spPr>
          <a:xfrm>
            <a:off x="6048209" y="230162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5838857" y="250500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17</a:t>
            </a:r>
          </a:p>
        </p:txBody>
      </p:sp>
      <p:cxnSp>
        <p:nvCxnSpPr>
          <p:cNvPr id="61" name="Straight Arrow Connector 60"/>
          <p:cNvCxnSpPr/>
          <p:nvPr/>
        </p:nvCxnSpPr>
        <p:spPr>
          <a:xfrm>
            <a:off x="6318015" y="230145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6108663" y="250484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18</a:t>
            </a:r>
          </a:p>
        </p:txBody>
      </p:sp>
      <p:cxnSp>
        <p:nvCxnSpPr>
          <p:cNvPr id="63" name="Straight Arrow Connector 62"/>
          <p:cNvCxnSpPr/>
          <p:nvPr/>
        </p:nvCxnSpPr>
        <p:spPr>
          <a:xfrm>
            <a:off x="6598800" y="2301540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6389448" y="2504923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19</a:t>
            </a:r>
          </a:p>
        </p:txBody>
      </p:sp>
      <p:cxnSp>
        <p:nvCxnSpPr>
          <p:cNvPr id="65" name="Straight Arrow Connector 64"/>
          <p:cNvCxnSpPr/>
          <p:nvPr/>
        </p:nvCxnSpPr>
        <p:spPr>
          <a:xfrm>
            <a:off x="6868606" y="2295449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6659254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20</a:t>
            </a:r>
          </a:p>
        </p:txBody>
      </p:sp>
      <p:cxnSp>
        <p:nvCxnSpPr>
          <p:cNvPr id="67" name="Straight Arrow Connector 66"/>
          <p:cNvCxnSpPr/>
          <p:nvPr/>
        </p:nvCxnSpPr>
        <p:spPr>
          <a:xfrm>
            <a:off x="7168738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6959386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21</a:t>
            </a:r>
          </a:p>
        </p:txBody>
      </p:sp>
      <p:cxnSp>
        <p:nvCxnSpPr>
          <p:cNvPr id="69" name="Straight Arrow Connector 68"/>
          <p:cNvCxnSpPr/>
          <p:nvPr/>
        </p:nvCxnSpPr>
        <p:spPr>
          <a:xfrm>
            <a:off x="7496662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7287310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22</a:t>
            </a:r>
          </a:p>
        </p:txBody>
      </p:sp>
      <p:cxnSp>
        <p:nvCxnSpPr>
          <p:cNvPr id="71" name="Straight Arrow Connector 70"/>
          <p:cNvCxnSpPr/>
          <p:nvPr/>
        </p:nvCxnSpPr>
        <p:spPr>
          <a:xfrm>
            <a:off x="7810690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7601338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23</a:t>
            </a:r>
          </a:p>
        </p:txBody>
      </p:sp>
      <p:cxnSp>
        <p:nvCxnSpPr>
          <p:cNvPr id="73" name="Straight Arrow Connector 72"/>
          <p:cNvCxnSpPr/>
          <p:nvPr/>
        </p:nvCxnSpPr>
        <p:spPr>
          <a:xfrm>
            <a:off x="8091811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7882459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24</a:t>
            </a:r>
          </a:p>
        </p:txBody>
      </p:sp>
      <p:cxnSp>
        <p:nvCxnSpPr>
          <p:cNvPr id="75" name="Straight Arrow Connector 74"/>
          <p:cNvCxnSpPr/>
          <p:nvPr/>
        </p:nvCxnSpPr>
        <p:spPr>
          <a:xfrm>
            <a:off x="8371236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8161884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25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9232142" y="2228501"/>
            <a:ext cx="2351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PRIVATE KEY = SECRET 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3476188" y="3564446"/>
            <a:ext cx="440139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u="sng" dirty="0"/>
              <a:t>Plaintext</a:t>
            </a:r>
            <a:r>
              <a:rPr lang="hu-HU" dirty="0"/>
              <a:t>: </a:t>
            </a:r>
            <a:r>
              <a:rPr lang="hu-HU" sz="2400" b="1" dirty="0">
                <a:solidFill>
                  <a:srgbClr val="00B0F0"/>
                </a:solidFill>
              </a:rPr>
              <a:t>THIS </a:t>
            </a:r>
            <a:r>
              <a:rPr lang="hu-HU" sz="2400" b="1" dirty="0">
                <a:solidFill>
                  <a:srgbClr val="00B050"/>
                </a:solidFill>
              </a:rPr>
              <a:t>I</a:t>
            </a:r>
            <a:r>
              <a:rPr lang="hu-HU" sz="2400" b="1" dirty="0">
                <a:solidFill>
                  <a:srgbClr val="00B0F0"/>
                </a:solidFill>
              </a:rPr>
              <a:t>S JUST AN EXAMPLE</a:t>
            </a:r>
            <a:endParaRPr lang="hu-HU" b="1" dirty="0">
              <a:solidFill>
                <a:srgbClr val="00B0F0"/>
              </a:solidFill>
            </a:endParaRPr>
          </a:p>
          <a:p>
            <a:endParaRPr lang="hu-HU" b="1" dirty="0">
              <a:solidFill>
                <a:srgbClr val="00B0F0"/>
              </a:solidFill>
            </a:endParaRPr>
          </a:p>
          <a:p>
            <a:r>
              <a:rPr lang="hu-HU" u="sng" dirty="0"/>
              <a:t>Ciphertext</a:t>
            </a:r>
            <a:r>
              <a:rPr lang="hu-HU" dirty="0"/>
              <a:t>: </a:t>
            </a:r>
            <a:r>
              <a:rPr lang="hu-HU" b="1" dirty="0"/>
              <a:t>LLKJ M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426593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S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4594032" y="3395169"/>
            <a:ext cx="2840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E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4717281" y="3395169"/>
            <a:ext cx="2936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C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4845588" y="3395169"/>
            <a:ext cx="3000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R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5042913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>
                <a:solidFill>
                  <a:srgbClr val="00B050"/>
                </a:solidFill>
              </a:rPr>
              <a:t>E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5160924" y="3395169"/>
            <a:ext cx="2856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T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5352982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S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5487469" y="3395169"/>
            <a:ext cx="2840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E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5635432" y="3395169"/>
            <a:ext cx="2936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C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5787696" y="3397364"/>
            <a:ext cx="3000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R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6047018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E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6222695" y="3395169"/>
            <a:ext cx="2856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T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6461651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S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6629090" y="3395169"/>
            <a:ext cx="2840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E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6793529" y="3395169"/>
            <a:ext cx="2936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C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7020692" y="3395169"/>
            <a:ext cx="3000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R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7226254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E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7377218" y="3395169"/>
            <a:ext cx="2856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T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7539363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S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4849834" y="5036877"/>
            <a:ext cx="25282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b="1" dirty="0">
                <a:solidFill>
                  <a:srgbClr val="00B050"/>
                </a:solidFill>
              </a:rPr>
              <a:t>E  (x ) = (x +K ) mod 26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5006353" y="5191569"/>
            <a:ext cx="2295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b="1" dirty="0">
                <a:solidFill>
                  <a:srgbClr val="00B050"/>
                </a:solidFill>
              </a:rPr>
              <a:t>i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5873822" y="5191569"/>
            <a:ext cx="2295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b="1" dirty="0">
                <a:solidFill>
                  <a:srgbClr val="00B050"/>
                </a:solidFill>
              </a:rPr>
              <a:t>i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6196319" y="5191569"/>
            <a:ext cx="2295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b="1" dirty="0">
                <a:solidFill>
                  <a:srgbClr val="00B050"/>
                </a:solidFill>
              </a:rPr>
              <a:t>i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5296479" y="5204605"/>
            <a:ext cx="2295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b="1" dirty="0">
                <a:solidFill>
                  <a:srgbClr val="00B050"/>
                </a:solidFill>
              </a:rPr>
              <a:t>i</a:t>
            </a:r>
          </a:p>
        </p:txBody>
      </p:sp>
    </p:spTree>
    <p:extLst>
      <p:ext uri="{BB962C8B-B14F-4D97-AF65-F5344CB8AC3E}">
        <p14:creationId xmlns:p14="http://schemas.microsoft.com/office/powerpoint/2010/main" val="32434239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u="sng" dirty="0"/>
              <a:t>Vigenere Cipher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870184" y="1363947"/>
            <a:ext cx="1098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>
                <a:solidFill>
                  <a:srgbClr val="00B0F0"/>
                </a:solidFill>
              </a:rPr>
              <a:t>EXAMPLE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74356" y="1153297"/>
            <a:ext cx="782618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hu-HU" dirty="0"/>
          </a:p>
          <a:p>
            <a:endParaRPr lang="hu-HU" b="1" dirty="0"/>
          </a:p>
          <a:p>
            <a:endParaRPr lang="hu-HU" b="1" dirty="0"/>
          </a:p>
          <a:p>
            <a:r>
              <a:rPr lang="hu-HU" b="1" dirty="0"/>
              <a:t>     A   B   C   D   E   F   G   H   I   J   K   L   M   N   O   P   Q   R   S   T   U   V   W   X   Y   Z</a:t>
            </a:r>
          </a:p>
          <a:p>
            <a:endParaRPr lang="hu-HU" dirty="0"/>
          </a:p>
          <a:p>
            <a:r>
              <a:rPr lang="hu-HU" dirty="0"/>
              <a:t>		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1186248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035405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0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1487934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337091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1770581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619738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2053227" y="23083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1902384" y="25364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3</a:t>
            </a:r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2335874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2185031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4</a:t>
            </a:r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2593977" y="230915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2443134" y="252077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5</a:t>
            </a:r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2900192" y="230379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749349" y="253189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6</a:t>
            </a:r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3190945" y="230379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3040102" y="251541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7</a:t>
            </a:r>
          </a:p>
        </p:txBody>
      </p:sp>
      <p:cxnSp>
        <p:nvCxnSpPr>
          <p:cNvPr id="41" name="Straight Arrow Connector 40"/>
          <p:cNvCxnSpPr/>
          <p:nvPr/>
        </p:nvCxnSpPr>
        <p:spPr>
          <a:xfrm>
            <a:off x="3439829" y="23101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3288986" y="252181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8</a:t>
            </a:r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3678570" y="2293718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3527727" y="252181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9</a:t>
            </a:r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3927453" y="2301956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3718154" y="251537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10</a:t>
            </a:r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4204340" y="2305175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3995041" y="2518597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11</a:t>
            </a:r>
          </a:p>
        </p:txBody>
      </p:sp>
      <p:cxnSp>
        <p:nvCxnSpPr>
          <p:cNvPr id="49" name="Straight Arrow Connector 48"/>
          <p:cNvCxnSpPr/>
          <p:nvPr/>
        </p:nvCxnSpPr>
        <p:spPr>
          <a:xfrm>
            <a:off x="4509376" y="230839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4300077" y="250533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12</a:t>
            </a:r>
          </a:p>
        </p:txBody>
      </p:sp>
      <p:cxnSp>
        <p:nvCxnSpPr>
          <p:cNvPr id="51" name="Straight Arrow Connector 50"/>
          <p:cNvCxnSpPr/>
          <p:nvPr/>
        </p:nvCxnSpPr>
        <p:spPr>
          <a:xfrm>
            <a:off x="4835946" y="2301956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4626594" y="250533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13</a:t>
            </a:r>
          </a:p>
        </p:txBody>
      </p:sp>
      <p:cxnSp>
        <p:nvCxnSpPr>
          <p:cNvPr id="53" name="Straight Arrow Connector 52"/>
          <p:cNvCxnSpPr/>
          <p:nvPr/>
        </p:nvCxnSpPr>
        <p:spPr>
          <a:xfrm>
            <a:off x="5137432" y="2301956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4928080" y="250533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14</a:t>
            </a:r>
          </a:p>
        </p:txBody>
      </p:sp>
      <p:cxnSp>
        <p:nvCxnSpPr>
          <p:cNvPr id="55" name="Straight Arrow Connector 54"/>
          <p:cNvCxnSpPr/>
          <p:nvPr/>
        </p:nvCxnSpPr>
        <p:spPr>
          <a:xfrm>
            <a:off x="5427311" y="2301622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5217959" y="250500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15</a:t>
            </a:r>
          </a:p>
        </p:txBody>
      </p:sp>
      <p:cxnSp>
        <p:nvCxnSpPr>
          <p:cNvPr id="57" name="Straight Arrow Connector 56"/>
          <p:cNvCxnSpPr/>
          <p:nvPr/>
        </p:nvCxnSpPr>
        <p:spPr>
          <a:xfrm>
            <a:off x="5742376" y="2301789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5533024" y="250517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16</a:t>
            </a:r>
          </a:p>
        </p:txBody>
      </p:sp>
      <p:cxnSp>
        <p:nvCxnSpPr>
          <p:cNvPr id="59" name="Straight Arrow Connector 58"/>
          <p:cNvCxnSpPr/>
          <p:nvPr/>
        </p:nvCxnSpPr>
        <p:spPr>
          <a:xfrm>
            <a:off x="6048209" y="230162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5838857" y="250500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17</a:t>
            </a:r>
          </a:p>
        </p:txBody>
      </p:sp>
      <p:cxnSp>
        <p:nvCxnSpPr>
          <p:cNvPr id="61" name="Straight Arrow Connector 60"/>
          <p:cNvCxnSpPr/>
          <p:nvPr/>
        </p:nvCxnSpPr>
        <p:spPr>
          <a:xfrm>
            <a:off x="6318015" y="230145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6108663" y="250484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18</a:t>
            </a:r>
          </a:p>
        </p:txBody>
      </p:sp>
      <p:cxnSp>
        <p:nvCxnSpPr>
          <p:cNvPr id="63" name="Straight Arrow Connector 62"/>
          <p:cNvCxnSpPr/>
          <p:nvPr/>
        </p:nvCxnSpPr>
        <p:spPr>
          <a:xfrm>
            <a:off x="6598800" y="2301540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6389448" y="2504923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19</a:t>
            </a:r>
          </a:p>
        </p:txBody>
      </p:sp>
      <p:cxnSp>
        <p:nvCxnSpPr>
          <p:cNvPr id="65" name="Straight Arrow Connector 64"/>
          <p:cNvCxnSpPr/>
          <p:nvPr/>
        </p:nvCxnSpPr>
        <p:spPr>
          <a:xfrm>
            <a:off x="6868606" y="2295449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6659254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20</a:t>
            </a:r>
          </a:p>
        </p:txBody>
      </p:sp>
      <p:cxnSp>
        <p:nvCxnSpPr>
          <p:cNvPr id="67" name="Straight Arrow Connector 66"/>
          <p:cNvCxnSpPr/>
          <p:nvPr/>
        </p:nvCxnSpPr>
        <p:spPr>
          <a:xfrm>
            <a:off x="7168738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6959386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21</a:t>
            </a:r>
          </a:p>
        </p:txBody>
      </p:sp>
      <p:cxnSp>
        <p:nvCxnSpPr>
          <p:cNvPr id="69" name="Straight Arrow Connector 68"/>
          <p:cNvCxnSpPr/>
          <p:nvPr/>
        </p:nvCxnSpPr>
        <p:spPr>
          <a:xfrm>
            <a:off x="7496662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7287310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22</a:t>
            </a:r>
          </a:p>
        </p:txBody>
      </p:sp>
      <p:cxnSp>
        <p:nvCxnSpPr>
          <p:cNvPr id="71" name="Straight Arrow Connector 70"/>
          <p:cNvCxnSpPr/>
          <p:nvPr/>
        </p:nvCxnSpPr>
        <p:spPr>
          <a:xfrm>
            <a:off x="7810690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7601338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23</a:t>
            </a:r>
          </a:p>
        </p:txBody>
      </p:sp>
      <p:cxnSp>
        <p:nvCxnSpPr>
          <p:cNvPr id="73" name="Straight Arrow Connector 72"/>
          <p:cNvCxnSpPr/>
          <p:nvPr/>
        </p:nvCxnSpPr>
        <p:spPr>
          <a:xfrm>
            <a:off x="8091811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7882459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24</a:t>
            </a:r>
          </a:p>
        </p:txBody>
      </p:sp>
      <p:cxnSp>
        <p:nvCxnSpPr>
          <p:cNvPr id="75" name="Straight Arrow Connector 74"/>
          <p:cNvCxnSpPr/>
          <p:nvPr/>
        </p:nvCxnSpPr>
        <p:spPr>
          <a:xfrm>
            <a:off x="8371236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8161884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25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9232142" y="2228501"/>
            <a:ext cx="2351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PRIVATE KEY = SECRET 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3476188" y="3564446"/>
            <a:ext cx="440139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u="sng" dirty="0"/>
              <a:t>Plaintext</a:t>
            </a:r>
            <a:r>
              <a:rPr lang="hu-HU" dirty="0"/>
              <a:t>: </a:t>
            </a:r>
            <a:r>
              <a:rPr lang="hu-HU" sz="2400" b="1" dirty="0">
                <a:solidFill>
                  <a:srgbClr val="00B0F0"/>
                </a:solidFill>
              </a:rPr>
              <a:t>THIS I</a:t>
            </a:r>
            <a:r>
              <a:rPr lang="hu-HU" sz="2400" b="1" dirty="0">
                <a:solidFill>
                  <a:srgbClr val="00B050"/>
                </a:solidFill>
              </a:rPr>
              <a:t>S</a:t>
            </a:r>
            <a:r>
              <a:rPr lang="hu-HU" sz="2400" b="1" dirty="0">
                <a:solidFill>
                  <a:srgbClr val="00B0F0"/>
                </a:solidFill>
              </a:rPr>
              <a:t> JUST AN EXAMPLE</a:t>
            </a:r>
            <a:endParaRPr lang="hu-HU" b="1" dirty="0">
              <a:solidFill>
                <a:srgbClr val="00B0F0"/>
              </a:solidFill>
            </a:endParaRPr>
          </a:p>
          <a:p>
            <a:endParaRPr lang="hu-HU" b="1" dirty="0">
              <a:solidFill>
                <a:srgbClr val="00B0F0"/>
              </a:solidFill>
            </a:endParaRPr>
          </a:p>
          <a:p>
            <a:r>
              <a:rPr lang="hu-HU" u="sng" dirty="0"/>
              <a:t>Ciphertext</a:t>
            </a:r>
            <a:r>
              <a:rPr lang="hu-HU" dirty="0"/>
              <a:t>: </a:t>
            </a:r>
            <a:r>
              <a:rPr lang="hu-HU" b="1" dirty="0"/>
              <a:t>LLKJ ML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426593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S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4594032" y="3395169"/>
            <a:ext cx="2840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E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4717281" y="3395169"/>
            <a:ext cx="2936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C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4845588" y="3395169"/>
            <a:ext cx="3000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R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5042913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E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5160924" y="3395169"/>
            <a:ext cx="2856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>
                <a:solidFill>
                  <a:srgbClr val="00B050"/>
                </a:solidFill>
              </a:rPr>
              <a:t>T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5352982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S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5487469" y="3395169"/>
            <a:ext cx="2840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E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5635432" y="3395169"/>
            <a:ext cx="2936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C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5787696" y="3397364"/>
            <a:ext cx="3000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R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6047018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E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6222695" y="3395169"/>
            <a:ext cx="2856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T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6461651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S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6629090" y="3395169"/>
            <a:ext cx="2840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E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6793529" y="3395169"/>
            <a:ext cx="2936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C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7020692" y="3395169"/>
            <a:ext cx="3000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R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7226254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E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7377218" y="3395169"/>
            <a:ext cx="2856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T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7539363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S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4849834" y="5036877"/>
            <a:ext cx="25282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b="1" dirty="0">
                <a:solidFill>
                  <a:srgbClr val="00B050"/>
                </a:solidFill>
              </a:rPr>
              <a:t>E  (x ) = (x +K ) mod 26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5006353" y="5191569"/>
            <a:ext cx="2295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b="1" dirty="0">
                <a:solidFill>
                  <a:srgbClr val="00B050"/>
                </a:solidFill>
              </a:rPr>
              <a:t>i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5873822" y="5191569"/>
            <a:ext cx="2295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b="1" dirty="0">
                <a:solidFill>
                  <a:srgbClr val="00B050"/>
                </a:solidFill>
              </a:rPr>
              <a:t>i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6196319" y="5191569"/>
            <a:ext cx="2295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b="1" dirty="0">
                <a:solidFill>
                  <a:srgbClr val="00B050"/>
                </a:solidFill>
              </a:rPr>
              <a:t>i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5296479" y="5204605"/>
            <a:ext cx="2295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b="1" dirty="0">
                <a:solidFill>
                  <a:srgbClr val="00B050"/>
                </a:solidFill>
              </a:rPr>
              <a:t>i</a:t>
            </a:r>
          </a:p>
        </p:txBody>
      </p:sp>
    </p:spTree>
    <p:extLst>
      <p:ext uri="{BB962C8B-B14F-4D97-AF65-F5344CB8AC3E}">
        <p14:creationId xmlns:p14="http://schemas.microsoft.com/office/powerpoint/2010/main" val="31156007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u="sng" dirty="0"/>
              <a:t>Vigenere Cipher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870184" y="1363947"/>
            <a:ext cx="1098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>
                <a:solidFill>
                  <a:srgbClr val="00B0F0"/>
                </a:solidFill>
              </a:rPr>
              <a:t>EXAMPLE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74356" y="1153297"/>
            <a:ext cx="782618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hu-HU" dirty="0"/>
          </a:p>
          <a:p>
            <a:endParaRPr lang="hu-HU" b="1" dirty="0"/>
          </a:p>
          <a:p>
            <a:endParaRPr lang="hu-HU" b="1" dirty="0"/>
          </a:p>
          <a:p>
            <a:r>
              <a:rPr lang="hu-HU" b="1" dirty="0"/>
              <a:t>     A   B   C   D   E   F   G   H   I   J   K   L   M   N   O   P   Q   R   S   T   U   V   W   X   Y   Z</a:t>
            </a:r>
          </a:p>
          <a:p>
            <a:endParaRPr lang="hu-HU" dirty="0"/>
          </a:p>
          <a:p>
            <a:r>
              <a:rPr lang="hu-HU" dirty="0"/>
              <a:t>		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1186248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035405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0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1487934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337091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1770581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619738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2053227" y="23083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1902384" y="25364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3</a:t>
            </a:r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2335874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2185031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4</a:t>
            </a:r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2593977" y="230915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2443134" y="252077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5</a:t>
            </a:r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2900192" y="230379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749349" y="253189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6</a:t>
            </a:r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3190945" y="230379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3040102" y="251541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7</a:t>
            </a:r>
          </a:p>
        </p:txBody>
      </p:sp>
      <p:cxnSp>
        <p:nvCxnSpPr>
          <p:cNvPr id="41" name="Straight Arrow Connector 40"/>
          <p:cNvCxnSpPr/>
          <p:nvPr/>
        </p:nvCxnSpPr>
        <p:spPr>
          <a:xfrm>
            <a:off x="3439829" y="23101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3288986" y="252181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8</a:t>
            </a:r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3678570" y="2293718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3527727" y="252181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9</a:t>
            </a:r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3927453" y="2301956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3718154" y="251537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10</a:t>
            </a:r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4204340" y="2305175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3995041" y="2518597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11</a:t>
            </a:r>
          </a:p>
        </p:txBody>
      </p:sp>
      <p:cxnSp>
        <p:nvCxnSpPr>
          <p:cNvPr id="49" name="Straight Arrow Connector 48"/>
          <p:cNvCxnSpPr/>
          <p:nvPr/>
        </p:nvCxnSpPr>
        <p:spPr>
          <a:xfrm>
            <a:off x="4509376" y="230839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4300077" y="250533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12</a:t>
            </a:r>
          </a:p>
        </p:txBody>
      </p:sp>
      <p:cxnSp>
        <p:nvCxnSpPr>
          <p:cNvPr id="51" name="Straight Arrow Connector 50"/>
          <p:cNvCxnSpPr/>
          <p:nvPr/>
        </p:nvCxnSpPr>
        <p:spPr>
          <a:xfrm>
            <a:off x="4835946" y="2301956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4626594" y="250533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13</a:t>
            </a:r>
          </a:p>
        </p:txBody>
      </p:sp>
      <p:cxnSp>
        <p:nvCxnSpPr>
          <p:cNvPr id="53" name="Straight Arrow Connector 52"/>
          <p:cNvCxnSpPr/>
          <p:nvPr/>
        </p:nvCxnSpPr>
        <p:spPr>
          <a:xfrm>
            <a:off x="5137432" y="2301956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4928080" y="250533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14</a:t>
            </a:r>
          </a:p>
        </p:txBody>
      </p:sp>
      <p:cxnSp>
        <p:nvCxnSpPr>
          <p:cNvPr id="55" name="Straight Arrow Connector 54"/>
          <p:cNvCxnSpPr/>
          <p:nvPr/>
        </p:nvCxnSpPr>
        <p:spPr>
          <a:xfrm>
            <a:off x="5427311" y="2301622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5217959" y="250500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15</a:t>
            </a:r>
          </a:p>
        </p:txBody>
      </p:sp>
      <p:cxnSp>
        <p:nvCxnSpPr>
          <p:cNvPr id="57" name="Straight Arrow Connector 56"/>
          <p:cNvCxnSpPr/>
          <p:nvPr/>
        </p:nvCxnSpPr>
        <p:spPr>
          <a:xfrm>
            <a:off x="5742376" y="2301789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5533024" y="250517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16</a:t>
            </a:r>
          </a:p>
        </p:txBody>
      </p:sp>
      <p:cxnSp>
        <p:nvCxnSpPr>
          <p:cNvPr id="59" name="Straight Arrow Connector 58"/>
          <p:cNvCxnSpPr/>
          <p:nvPr/>
        </p:nvCxnSpPr>
        <p:spPr>
          <a:xfrm>
            <a:off x="6048209" y="230162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5838857" y="250500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17</a:t>
            </a:r>
          </a:p>
        </p:txBody>
      </p:sp>
      <p:cxnSp>
        <p:nvCxnSpPr>
          <p:cNvPr id="61" name="Straight Arrow Connector 60"/>
          <p:cNvCxnSpPr/>
          <p:nvPr/>
        </p:nvCxnSpPr>
        <p:spPr>
          <a:xfrm>
            <a:off x="6318015" y="230145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6108663" y="250484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18</a:t>
            </a:r>
          </a:p>
        </p:txBody>
      </p:sp>
      <p:cxnSp>
        <p:nvCxnSpPr>
          <p:cNvPr id="63" name="Straight Arrow Connector 62"/>
          <p:cNvCxnSpPr/>
          <p:nvPr/>
        </p:nvCxnSpPr>
        <p:spPr>
          <a:xfrm>
            <a:off x="6598800" y="2301540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6389448" y="2504923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19</a:t>
            </a:r>
          </a:p>
        </p:txBody>
      </p:sp>
      <p:cxnSp>
        <p:nvCxnSpPr>
          <p:cNvPr id="65" name="Straight Arrow Connector 64"/>
          <p:cNvCxnSpPr/>
          <p:nvPr/>
        </p:nvCxnSpPr>
        <p:spPr>
          <a:xfrm>
            <a:off x="6868606" y="2295449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6659254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20</a:t>
            </a:r>
          </a:p>
        </p:txBody>
      </p:sp>
      <p:cxnSp>
        <p:nvCxnSpPr>
          <p:cNvPr id="67" name="Straight Arrow Connector 66"/>
          <p:cNvCxnSpPr/>
          <p:nvPr/>
        </p:nvCxnSpPr>
        <p:spPr>
          <a:xfrm>
            <a:off x="7168738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6959386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21</a:t>
            </a:r>
          </a:p>
        </p:txBody>
      </p:sp>
      <p:cxnSp>
        <p:nvCxnSpPr>
          <p:cNvPr id="69" name="Straight Arrow Connector 68"/>
          <p:cNvCxnSpPr/>
          <p:nvPr/>
        </p:nvCxnSpPr>
        <p:spPr>
          <a:xfrm>
            <a:off x="7496662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7287310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22</a:t>
            </a:r>
          </a:p>
        </p:txBody>
      </p:sp>
      <p:cxnSp>
        <p:nvCxnSpPr>
          <p:cNvPr id="71" name="Straight Arrow Connector 70"/>
          <p:cNvCxnSpPr/>
          <p:nvPr/>
        </p:nvCxnSpPr>
        <p:spPr>
          <a:xfrm>
            <a:off x="7810690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7601338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23</a:t>
            </a:r>
          </a:p>
        </p:txBody>
      </p:sp>
      <p:cxnSp>
        <p:nvCxnSpPr>
          <p:cNvPr id="73" name="Straight Arrow Connector 72"/>
          <p:cNvCxnSpPr/>
          <p:nvPr/>
        </p:nvCxnSpPr>
        <p:spPr>
          <a:xfrm>
            <a:off x="8091811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7882459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24</a:t>
            </a:r>
          </a:p>
        </p:txBody>
      </p:sp>
      <p:cxnSp>
        <p:nvCxnSpPr>
          <p:cNvPr id="75" name="Straight Arrow Connector 74"/>
          <p:cNvCxnSpPr/>
          <p:nvPr/>
        </p:nvCxnSpPr>
        <p:spPr>
          <a:xfrm>
            <a:off x="8371236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8161884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25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9232142" y="2228501"/>
            <a:ext cx="2351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PRIVATE KEY = SECRET 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3476188" y="3564446"/>
            <a:ext cx="440139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u="sng" dirty="0"/>
              <a:t>Plaintext</a:t>
            </a:r>
            <a:r>
              <a:rPr lang="hu-HU" dirty="0"/>
              <a:t>: </a:t>
            </a:r>
            <a:r>
              <a:rPr lang="hu-HU" sz="2400" b="1" dirty="0">
                <a:solidFill>
                  <a:srgbClr val="00B0F0"/>
                </a:solidFill>
              </a:rPr>
              <a:t>THIS IS </a:t>
            </a:r>
            <a:r>
              <a:rPr lang="hu-HU" sz="2400" b="1" dirty="0">
                <a:solidFill>
                  <a:srgbClr val="00B050"/>
                </a:solidFill>
              </a:rPr>
              <a:t>J</a:t>
            </a:r>
            <a:r>
              <a:rPr lang="hu-HU" sz="2400" b="1" dirty="0">
                <a:solidFill>
                  <a:srgbClr val="00B0F0"/>
                </a:solidFill>
              </a:rPr>
              <a:t>UST AN EXAMPLE</a:t>
            </a:r>
            <a:endParaRPr lang="hu-HU" b="1" dirty="0">
              <a:solidFill>
                <a:srgbClr val="00B0F0"/>
              </a:solidFill>
            </a:endParaRPr>
          </a:p>
          <a:p>
            <a:endParaRPr lang="hu-HU" b="1" dirty="0">
              <a:solidFill>
                <a:srgbClr val="00B0F0"/>
              </a:solidFill>
            </a:endParaRPr>
          </a:p>
          <a:p>
            <a:r>
              <a:rPr lang="hu-HU" u="sng" dirty="0"/>
              <a:t>Ciphertext</a:t>
            </a:r>
            <a:r>
              <a:rPr lang="hu-HU" dirty="0"/>
              <a:t>: </a:t>
            </a:r>
            <a:r>
              <a:rPr lang="hu-HU" b="1" dirty="0"/>
              <a:t>LLKJ ML B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426593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S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4594032" y="3395169"/>
            <a:ext cx="2840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E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4717281" y="3395169"/>
            <a:ext cx="2936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C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4845588" y="3395169"/>
            <a:ext cx="3000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R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5042913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E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5160924" y="3395169"/>
            <a:ext cx="2856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T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5352982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>
                <a:solidFill>
                  <a:srgbClr val="00B050"/>
                </a:solidFill>
              </a:rPr>
              <a:t>S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5487469" y="3395169"/>
            <a:ext cx="2840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E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5635432" y="3395169"/>
            <a:ext cx="2936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C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5787696" y="3397364"/>
            <a:ext cx="3000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R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6047018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E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6222695" y="3395169"/>
            <a:ext cx="2856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T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6461651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S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6629090" y="3395169"/>
            <a:ext cx="2840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E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6793529" y="3395169"/>
            <a:ext cx="2936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C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7020692" y="3395169"/>
            <a:ext cx="3000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R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7226254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E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7377218" y="3395169"/>
            <a:ext cx="2856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T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7539363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S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4849834" y="5036877"/>
            <a:ext cx="25282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b="1" dirty="0">
                <a:solidFill>
                  <a:srgbClr val="00B050"/>
                </a:solidFill>
              </a:rPr>
              <a:t>E  (x ) = (x +K ) mod 26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5006353" y="5191569"/>
            <a:ext cx="2295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b="1" dirty="0">
                <a:solidFill>
                  <a:srgbClr val="00B050"/>
                </a:solidFill>
              </a:rPr>
              <a:t>i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5873822" y="5191569"/>
            <a:ext cx="2295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b="1" dirty="0">
                <a:solidFill>
                  <a:srgbClr val="00B050"/>
                </a:solidFill>
              </a:rPr>
              <a:t>i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6196319" y="5191569"/>
            <a:ext cx="2295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b="1" dirty="0">
                <a:solidFill>
                  <a:srgbClr val="00B050"/>
                </a:solidFill>
              </a:rPr>
              <a:t>i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5296479" y="5204605"/>
            <a:ext cx="2295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b="1" dirty="0">
                <a:solidFill>
                  <a:srgbClr val="00B050"/>
                </a:solidFill>
              </a:rPr>
              <a:t>i</a:t>
            </a:r>
          </a:p>
        </p:txBody>
      </p:sp>
    </p:spTree>
    <p:extLst>
      <p:ext uri="{BB962C8B-B14F-4D97-AF65-F5344CB8AC3E}">
        <p14:creationId xmlns:p14="http://schemas.microsoft.com/office/powerpoint/2010/main" val="41740710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u="sng" dirty="0"/>
              <a:t>Cracking Caesar-cipher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79373" y="1565190"/>
            <a:ext cx="10209975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The main problem with </a:t>
            </a:r>
            <a:r>
              <a:rPr lang="hu-HU" b="1" dirty="0"/>
              <a:t>Caesar-cipher</a:t>
            </a:r>
            <a:r>
              <a:rPr lang="hu-HU" dirty="0"/>
              <a:t> is that there are few possible key values</a:t>
            </a:r>
          </a:p>
          <a:p>
            <a:r>
              <a:rPr lang="hu-HU" dirty="0"/>
              <a:t>	~ the </a:t>
            </a:r>
            <a:r>
              <a:rPr lang="hu-HU" i="1" dirty="0"/>
              <a:t>keyspace</a:t>
            </a:r>
            <a:r>
              <a:rPr lang="hu-HU" dirty="0"/>
              <a:t> is small: it contains </a:t>
            </a:r>
            <a:r>
              <a:rPr lang="hu-HU" b="1" dirty="0"/>
              <a:t>26</a:t>
            </a:r>
            <a:r>
              <a:rPr lang="hu-HU" dirty="0"/>
              <a:t> keys only !!!</a:t>
            </a:r>
          </a:p>
          <a:p>
            <a:r>
              <a:rPr lang="hu-HU" dirty="0"/>
              <a:t>	</a:t>
            </a:r>
          </a:p>
          <a:p>
            <a:r>
              <a:rPr lang="hu-HU" b="1" dirty="0">
                <a:solidFill>
                  <a:srgbClr val="00B0F0"/>
                </a:solidFill>
              </a:rPr>
              <a:t>		NUMBER OF KEYS = SIZE OF THE ALPHABET</a:t>
            </a:r>
          </a:p>
          <a:p>
            <a:endParaRPr lang="hu-HU" b="1" dirty="0">
              <a:solidFill>
                <a:srgbClr val="00B0F0"/>
              </a:solidFill>
            </a:endParaRPr>
          </a:p>
          <a:p>
            <a:r>
              <a:rPr lang="hu-HU" b="1" dirty="0">
                <a:solidFill>
                  <a:srgbClr val="00B0F0"/>
                </a:solidFill>
              </a:rPr>
              <a:t>			</a:t>
            </a:r>
            <a:r>
              <a:rPr lang="hu-HU" b="1" dirty="0">
                <a:sym typeface="Wingdings" panose="05000000000000000000" pitchFamily="2" charset="2"/>
              </a:rPr>
              <a:t> </a:t>
            </a:r>
            <a:r>
              <a:rPr lang="hu-HU" dirty="0">
                <a:sym typeface="Wingdings" panose="05000000000000000000" pitchFamily="2" charset="2"/>
              </a:rPr>
              <a:t>there are </a:t>
            </a:r>
            <a:r>
              <a:rPr lang="hu-HU" b="1" dirty="0">
                <a:sym typeface="Wingdings" panose="05000000000000000000" pitchFamily="2" charset="2"/>
              </a:rPr>
              <a:t>26</a:t>
            </a:r>
            <a:r>
              <a:rPr lang="hu-HU" dirty="0">
                <a:sym typeface="Wingdings" panose="05000000000000000000" pitchFamily="2" charset="2"/>
              </a:rPr>
              <a:t> letters in the alphabet so the number</a:t>
            </a:r>
          </a:p>
          <a:p>
            <a:r>
              <a:rPr lang="hu-HU" dirty="0">
                <a:sym typeface="Wingdings" panose="05000000000000000000" pitchFamily="2" charset="2"/>
              </a:rPr>
              <a:t>				of possible keys is </a:t>
            </a:r>
            <a:r>
              <a:rPr lang="hu-HU" b="1" dirty="0">
                <a:sym typeface="Wingdings" panose="05000000000000000000" pitchFamily="2" charset="2"/>
              </a:rPr>
              <a:t>26</a:t>
            </a:r>
            <a:r>
              <a:rPr lang="hu-HU" dirty="0">
                <a:sym typeface="Wingdings" panose="05000000000000000000" pitchFamily="2" charset="2"/>
              </a:rPr>
              <a:t> as well</a:t>
            </a:r>
          </a:p>
          <a:p>
            <a:endParaRPr lang="hu-HU" dirty="0">
              <a:sym typeface="Wingdings" panose="05000000000000000000" pitchFamily="2" charset="2"/>
            </a:endParaRPr>
          </a:p>
          <a:p>
            <a:r>
              <a:rPr lang="hu-HU" dirty="0">
                <a:sym typeface="Wingdings" panose="05000000000000000000" pitchFamily="2" charset="2"/>
              </a:rPr>
              <a:t>			 intuition: let’s use Caesar-encryption several times  (brute-force approach)</a:t>
            </a:r>
          </a:p>
          <a:p>
            <a:r>
              <a:rPr lang="hu-HU" dirty="0">
                <a:sym typeface="Wingdings" panose="05000000000000000000" pitchFamily="2" charset="2"/>
              </a:rPr>
              <a:t>				</a:t>
            </a:r>
          </a:p>
          <a:p>
            <a:r>
              <a:rPr lang="hu-HU" dirty="0">
                <a:sym typeface="Wingdings" panose="05000000000000000000" pitchFamily="2" charset="2"/>
              </a:rPr>
              <a:t>		</a:t>
            </a:r>
            <a:r>
              <a:rPr lang="hu-HU" b="1" dirty="0">
                <a:solidFill>
                  <a:srgbClr val="00B0F0"/>
                </a:solidFill>
                <a:sym typeface="Wingdings" panose="05000000000000000000" pitchFamily="2" charset="2"/>
              </a:rPr>
              <a:t>CAESAR CIPHER WILL NOT BE MORE SECURE IF WE REPEAT THE OPERATION</a:t>
            </a:r>
          </a:p>
          <a:p>
            <a:endParaRPr lang="hu-HU" b="1" dirty="0">
              <a:solidFill>
                <a:srgbClr val="00B0F0"/>
              </a:solidFill>
              <a:sym typeface="Wingdings" panose="05000000000000000000" pitchFamily="2" charset="2"/>
            </a:endParaRPr>
          </a:p>
          <a:p>
            <a:r>
              <a:rPr lang="hu-HU" b="1" dirty="0">
                <a:solidFill>
                  <a:srgbClr val="00B0F0"/>
                </a:solidFill>
                <a:sym typeface="Wingdings" panose="05000000000000000000" pitchFamily="2" charset="2"/>
              </a:rPr>
              <a:t>			</a:t>
            </a:r>
            <a:r>
              <a:rPr lang="hu-HU" u="sng" dirty="0">
                <a:sym typeface="Wingdings" panose="05000000000000000000" pitchFamily="2" charset="2"/>
              </a:rPr>
              <a:t>For example</a:t>
            </a:r>
            <a:r>
              <a:rPr lang="hu-HU" dirty="0">
                <a:sym typeface="Wingdings" panose="05000000000000000000" pitchFamily="2" charset="2"/>
              </a:rPr>
              <a:t>: using </a:t>
            </a:r>
            <a:r>
              <a:rPr lang="hu-HU" b="1" dirty="0">
                <a:sym typeface="Wingdings" panose="05000000000000000000" pitchFamily="2" charset="2"/>
              </a:rPr>
              <a:t>Caesar-encyrpion</a:t>
            </a:r>
            <a:r>
              <a:rPr lang="hu-HU" dirty="0">
                <a:sym typeface="Wingdings" panose="05000000000000000000" pitchFamily="2" charset="2"/>
              </a:rPr>
              <a:t> with key </a:t>
            </a:r>
            <a:r>
              <a:rPr lang="hu-HU" b="1" dirty="0">
                <a:sym typeface="Wingdings" panose="05000000000000000000" pitchFamily="2" charset="2"/>
              </a:rPr>
              <a:t>2</a:t>
            </a:r>
            <a:r>
              <a:rPr lang="hu-HU" dirty="0">
                <a:sym typeface="Wingdings" panose="05000000000000000000" pitchFamily="2" charset="2"/>
              </a:rPr>
              <a:t> and then with key </a:t>
            </a:r>
            <a:r>
              <a:rPr lang="hu-HU" b="1" dirty="0">
                <a:sym typeface="Wingdings" panose="05000000000000000000" pitchFamily="2" charset="2"/>
              </a:rPr>
              <a:t>3</a:t>
            </a:r>
          </a:p>
          <a:p>
            <a:r>
              <a:rPr lang="hu-HU" dirty="0">
                <a:sym typeface="Wingdings" panose="05000000000000000000" pitchFamily="2" charset="2"/>
              </a:rPr>
              <a:t>				is the same as using key </a:t>
            </a:r>
            <a:r>
              <a:rPr lang="hu-HU" b="1" dirty="0">
                <a:sym typeface="Wingdings" panose="05000000000000000000" pitchFamily="2" charset="2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34449282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u="sng" dirty="0"/>
              <a:t>Vigenere Cipher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870184" y="1363947"/>
            <a:ext cx="1098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>
                <a:solidFill>
                  <a:srgbClr val="00B0F0"/>
                </a:solidFill>
              </a:rPr>
              <a:t>EXAMPLE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74356" y="1153297"/>
            <a:ext cx="782618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hu-HU" dirty="0"/>
          </a:p>
          <a:p>
            <a:endParaRPr lang="hu-HU" b="1" dirty="0"/>
          </a:p>
          <a:p>
            <a:endParaRPr lang="hu-HU" b="1" dirty="0"/>
          </a:p>
          <a:p>
            <a:r>
              <a:rPr lang="hu-HU" b="1" dirty="0"/>
              <a:t>     A   B   C   D   E   F   G   H   I   J   K   L   M   N   O   P   Q   R   S   T   U   V   W   X   Y   Z</a:t>
            </a:r>
          </a:p>
          <a:p>
            <a:endParaRPr lang="hu-HU" dirty="0"/>
          </a:p>
          <a:p>
            <a:r>
              <a:rPr lang="hu-HU" dirty="0"/>
              <a:t>		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1186248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035405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0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1487934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337091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1770581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619738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2053227" y="23083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1902384" y="25364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3</a:t>
            </a:r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2335874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2185031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4</a:t>
            </a:r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2593977" y="230915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2443134" y="252077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5</a:t>
            </a:r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2900192" y="230379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749349" y="253189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6</a:t>
            </a:r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3190945" y="230379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3040102" y="251541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7</a:t>
            </a:r>
          </a:p>
        </p:txBody>
      </p:sp>
      <p:cxnSp>
        <p:nvCxnSpPr>
          <p:cNvPr id="41" name="Straight Arrow Connector 40"/>
          <p:cNvCxnSpPr/>
          <p:nvPr/>
        </p:nvCxnSpPr>
        <p:spPr>
          <a:xfrm>
            <a:off x="3439829" y="23101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3288986" y="252181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8</a:t>
            </a:r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3678570" y="2293718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3527727" y="252181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9</a:t>
            </a:r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3927453" y="2301956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3718154" y="251537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10</a:t>
            </a:r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4204340" y="2305175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3995041" y="2518597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11</a:t>
            </a:r>
          </a:p>
        </p:txBody>
      </p:sp>
      <p:cxnSp>
        <p:nvCxnSpPr>
          <p:cNvPr id="49" name="Straight Arrow Connector 48"/>
          <p:cNvCxnSpPr/>
          <p:nvPr/>
        </p:nvCxnSpPr>
        <p:spPr>
          <a:xfrm>
            <a:off x="4509376" y="230839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4300077" y="250533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12</a:t>
            </a:r>
          </a:p>
        </p:txBody>
      </p:sp>
      <p:cxnSp>
        <p:nvCxnSpPr>
          <p:cNvPr id="51" name="Straight Arrow Connector 50"/>
          <p:cNvCxnSpPr/>
          <p:nvPr/>
        </p:nvCxnSpPr>
        <p:spPr>
          <a:xfrm>
            <a:off x="4835946" y="2301956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4626594" y="250533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13</a:t>
            </a:r>
          </a:p>
        </p:txBody>
      </p:sp>
      <p:cxnSp>
        <p:nvCxnSpPr>
          <p:cNvPr id="53" name="Straight Arrow Connector 52"/>
          <p:cNvCxnSpPr/>
          <p:nvPr/>
        </p:nvCxnSpPr>
        <p:spPr>
          <a:xfrm>
            <a:off x="5137432" y="2301956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4928080" y="250533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14</a:t>
            </a:r>
          </a:p>
        </p:txBody>
      </p:sp>
      <p:cxnSp>
        <p:nvCxnSpPr>
          <p:cNvPr id="55" name="Straight Arrow Connector 54"/>
          <p:cNvCxnSpPr/>
          <p:nvPr/>
        </p:nvCxnSpPr>
        <p:spPr>
          <a:xfrm>
            <a:off x="5427311" y="2301622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5217959" y="250500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15</a:t>
            </a:r>
          </a:p>
        </p:txBody>
      </p:sp>
      <p:cxnSp>
        <p:nvCxnSpPr>
          <p:cNvPr id="57" name="Straight Arrow Connector 56"/>
          <p:cNvCxnSpPr/>
          <p:nvPr/>
        </p:nvCxnSpPr>
        <p:spPr>
          <a:xfrm>
            <a:off x="5742376" y="2301789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5533024" y="250517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16</a:t>
            </a:r>
          </a:p>
        </p:txBody>
      </p:sp>
      <p:cxnSp>
        <p:nvCxnSpPr>
          <p:cNvPr id="59" name="Straight Arrow Connector 58"/>
          <p:cNvCxnSpPr/>
          <p:nvPr/>
        </p:nvCxnSpPr>
        <p:spPr>
          <a:xfrm>
            <a:off x="6048209" y="230162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5838857" y="250500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17</a:t>
            </a:r>
          </a:p>
        </p:txBody>
      </p:sp>
      <p:cxnSp>
        <p:nvCxnSpPr>
          <p:cNvPr id="61" name="Straight Arrow Connector 60"/>
          <p:cNvCxnSpPr/>
          <p:nvPr/>
        </p:nvCxnSpPr>
        <p:spPr>
          <a:xfrm>
            <a:off x="6318015" y="230145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6108663" y="250484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18</a:t>
            </a:r>
          </a:p>
        </p:txBody>
      </p:sp>
      <p:cxnSp>
        <p:nvCxnSpPr>
          <p:cNvPr id="63" name="Straight Arrow Connector 62"/>
          <p:cNvCxnSpPr/>
          <p:nvPr/>
        </p:nvCxnSpPr>
        <p:spPr>
          <a:xfrm>
            <a:off x="6598800" y="2301540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6389448" y="2504923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19</a:t>
            </a:r>
          </a:p>
        </p:txBody>
      </p:sp>
      <p:cxnSp>
        <p:nvCxnSpPr>
          <p:cNvPr id="65" name="Straight Arrow Connector 64"/>
          <p:cNvCxnSpPr/>
          <p:nvPr/>
        </p:nvCxnSpPr>
        <p:spPr>
          <a:xfrm>
            <a:off x="6868606" y="2295449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6659254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20</a:t>
            </a:r>
          </a:p>
        </p:txBody>
      </p:sp>
      <p:cxnSp>
        <p:nvCxnSpPr>
          <p:cNvPr id="67" name="Straight Arrow Connector 66"/>
          <p:cNvCxnSpPr/>
          <p:nvPr/>
        </p:nvCxnSpPr>
        <p:spPr>
          <a:xfrm>
            <a:off x="7168738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6959386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21</a:t>
            </a:r>
          </a:p>
        </p:txBody>
      </p:sp>
      <p:cxnSp>
        <p:nvCxnSpPr>
          <p:cNvPr id="69" name="Straight Arrow Connector 68"/>
          <p:cNvCxnSpPr/>
          <p:nvPr/>
        </p:nvCxnSpPr>
        <p:spPr>
          <a:xfrm>
            <a:off x="7496662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7287310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22</a:t>
            </a:r>
          </a:p>
        </p:txBody>
      </p:sp>
      <p:cxnSp>
        <p:nvCxnSpPr>
          <p:cNvPr id="71" name="Straight Arrow Connector 70"/>
          <p:cNvCxnSpPr/>
          <p:nvPr/>
        </p:nvCxnSpPr>
        <p:spPr>
          <a:xfrm>
            <a:off x="7810690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7601338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23</a:t>
            </a:r>
          </a:p>
        </p:txBody>
      </p:sp>
      <p:cxnSp>
        <p:nvCxnSpPr>
          <p:cNvPr id="73" name="Straight Arrow Connector 72"/>
          <p:cNvCxnSpPr/>
          <p:nvPr/>
        </p:nvCxnSpPr>
        <p:spPr>
          <a:xfrm>
            <a:off x="8091811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7882459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24</a:t>
            </a:r>
          </a:p>
        </p:txBody>
      </p:sp>
      <p:cxnSp>
        <p:nvCxnSpPr>
          <p:cNvPr id="75" name="Straight Arrow Connector 74"/>
          <p:cNvCxnSpPr/>
          <p:nvPr/>
        </p:nvCxnSpPr>
        <p:spPr>
          <a:xfrm>
            <a:off x="8371236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8161884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25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9232142" y="2228501"/>
            <a:ext cx="2351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PRIVATE KEY = SECRET 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3476188" y="3564446"/>
            <a:ext cx="440139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u="sng" dirty="0"/>
              <a:t>Plaintext</a:t>
            </a:r>
            <a:r>
              <a:rPr lang="hu-HU" dirty="0"/>
              <a:t>: </a:t>
            </a:r>
            <a:r>
              <a:rPr lang="hu-HU" sz="2400" b="1" dirty="0">
                <a:solidFill>
                  <a:srgbClr val="00B0F0"/>
                </a:solidFill>
              </a:rPr>
              <a:t>THIS IS J</a:t>
            </a:r>
            <a:r>
              <a:rPr lang="hu-HU" sz="2400" b="1" dirty="0">
                <a:solidFill>
                  <a:srgbClr val="00B050"/>
                </a:solidFill>
              </a:rPr>
              <a:t>U</a:t>
            </a:r>
            <a:r>
              <a:rPr lang="hu-HU" sz="2400" b="1" dirty="0">
                <a:solidFill>
                  <a:srgbClr val="00B0F0"/>
                </a:solidFill>
              </a:rPr>
              <a:t>ST AN EXAMPLE</a:t>
            </a:r>
            <a:endParaRPr lang="hu-HU" b="1" dirty="0">
              <a:solidFill>
                <a:srgbClr val="00B0F0"/>
              </a:solidFill>
            </a:endParaRPr>
          </a:p>
          <a:p>
            <a:endParaRPr lang="hu-HU" b="1" dirty="0">
              <a:solidFill>
                <a:srgbClr val="00B0F0"/>
              </a:solidFill>
            </a:endParaRPr>
          </a:p>
          <a:p>
            <a:r>
              <a:rPr lang="hu-HU" u="sng" dirty="0"/>
              <a:t>Ciphertext</a:t>
            </a:r>
            <a:r>
              <a:rPr lang="hu-HU" dirty="0"/>
              <a:t>: </a:t>
            </a:r>
            <a:r>
              <a:rPr lang="hu-HU" b="1" dirty="0"/>
              <a:t>LLKJ ML BY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426593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S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4594032" y="3395169"/>
            <a:ext cx="2840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E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4717281" y="3395169"/>
            <a:ext cx="2936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C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4845588" y="3395169"/>
            <a:ext cx="3000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R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5042913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E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5160924" y="3395169"/>
            <a:ext cx="2856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T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5352982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S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5487469" y="3395169"/>
            <a:ext cx="2840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>
                <a:solidFill>
                  <a:srgbClr val="00B050"/>
                </a:solidFill>
              </a:rPr>
              <a:t>E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5635432" y="3395169"/>
            <a:ext cx="2936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C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5787696" y="3397364"/>
            <a:ext cx="3000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R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6047018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E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6222695" y="3395169"/>
            <a:ext cx="2856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T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6461651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S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6629090" y="3395169"/>
            <a:ext cx="2840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E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6793529" y="3395169"/>
            <a:ext cx="2936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C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7020692" y="3395169"/>
            <a:ext cx="3000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R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7226254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E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7377218" y="3395169"/>
            <a:ext cx="2856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T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7539363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S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4849834" y="5036877"/>
            <a:ext cx="25282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b="1" dirty="0">
                <a:solidFill>
                  <a:srgbClr val="00B050"/>
                </a:solidFill>
              </a:rPr>
              <a:t>E  (x ) = (x +K ) mod 26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5006353" y="5191569"/>
            <a:ext cx="2295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b="1" dirty="0">
                <a:solidFill>
                  <a:srgbClr val="00B050"/>
                </a:solidFill>
              </a:rPr>
              <a:t>i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5873822" y="5191569"/>
            <a:ext cx="2295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b="1" dirty="0">
                <a:solidFill>
                  <a:srgbClr val="00B050"/>
                </a:solidFill>
              </a:rPr>
              <a:t>i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6196319" y="5191569"/>
            <a:ext cx="2295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b="1" dirty="0">
                <a:solidFill>
                  <a:srgbClr val="00B050"/>
                </a:solidFill>
              </a:rPr>
              <a:t>i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5296479" y="5204605"/>
            <a:ext cx="2295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b="1" dirty="0">
                <a:solidFill>
                  <a:srgbClr val="00B050"/>
                </a:solidFill>
              </a:rPr>
              <a:t>i</a:t>
            </a:r>
          </a:p>
        </p:txBody>
      </p:sp>
    </p:spTree>
    <p:extLst>
      <p:ext uri="{BB962C8B-B14F-4D97-AF65-F5344CB8AC3E}">
        <p14:creationId xmlns:p14="http://schemas.microsoft.com/office/powerpoint/2010/main" val="18993714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u="sng" dirty="0"/>
              <a:t>Vigenere Cipher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870184" y="1363947"/>
            <a:ext cx="1098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>
                <a:solidFill>
                  <a:srgbClr val="00B0F0"/>
                </a:solidFill>
              </a:rPr>
              <a:t>EXAMPLE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74356" y="1153297"/>
            <a:ext cx="782618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hu-HU" dirty="0"/>
          </a:p>
          <a:p>
            <a:endParaRPr lang="hu-HU" b="1" dirty="0"/>
          </a:p>
          <a:p>
            <a:endParaRPr lang="hu-HU" b="1" dirty="0"/>
          </a:p>
          <a:p>
            <a:r>
              <a:rPr lang="hu-HU" b="1" dirty="0"/>
              <a:t>     A   B   C   D   E   F   G   H   I   J   K   L   M   N   O   P   Q   R   S   T   U   V   W   X   Y   Z</a:t>
            </a:r>
          </a:p>
          <a:p>
            <a:endParaRPr lang="hu-HU" dirty="0"/>
          </a:p>
          <a:p>
            <a:r>
              <a:rPr lang="hu-HU" dirty="0"/>
              <a:t>		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1186248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035405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0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1487934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337091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1770581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619738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2053227" y="23083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1902384" y="25364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3</a:t>
            </a:r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2335874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2185031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4</a:t>
            </a:r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2593977" y="230915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2443134" y="252077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5</a:t>
            </a:r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2900192" y="230379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749349" y="253189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6</a:t>
            </a:r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3190945" y="230379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3040102" y="251541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7</a:t>
            </a:r>
          </a:p>
        </p:txBody>
      </p:sp>
      <p:cxnSp>
        <p:nvCxnSpPr>
          <p:cNvPr id="41" name="Straight Arrow Connector 40"/>
          <p:cNvCxnSpPr/>
          <p:nvPr/>
        </p:nvCxnSpPr>
        <p:spPr>
          <a:xfrm>
            <a:off x="3439829" y="23101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3288986" y="252181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8</a:t>
            </a:r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3678570" y="2293718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3527727" y="252181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9</a:t>
            </a:r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3927453" y="2301956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3718154" y="251537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10</a:t>
            </a:r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4204340" y="2305175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3995041" y="2518597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11</a:t>
            </a:r>
          </a:p>
        </p:txBody>
      </p:sp>
      <p:cxnSp>
        <p:nvCxnSpPr>
          <p:cNvPr id="49" name="Straight Arrow Connector 48"/>
          <p:cNvCxnSpPr/>
          <p:nvPr/>
        </p:nvCxnSpPr>
        <p:spPr>
          <a:xfrm>
            <a:off x="4509376" y="230839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4300077" y="250533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12</a:t>
            </a:r>
          </a:p>
        </p:txBody>
      </p:sp>
      <p:cxnSp>
        <p:nvCxnSpPr>
          <p:cNvPr id="51" name="Straight Arrow Connector 50"/>
          <p:cNvCxnSpPr/>
          <p:nvPr/>
        </p:nvCxnSpPr>
        <p:spPr>
          <a:xfrm>
            <a:off x="4835946" y="2301956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4626594" y="250533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13</a:t>
            </a:r>
          </a:p>
        </p:txBody>
      </p:sp>
      <p:cxnSp>
        <p:nvCxnSpPr>
          <p:cNvPr id="53" name="Straight Arrow Connector 52"/>
          <p:cNvCxnSpPr/>
          <p:nvPr/>
        </p:nvCxnSpPr>
        <p:spPr>
          <a:xfrm>
            <a:off x="5137432" y="2301956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4928080" y="250533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14</a:t>
            </a:r>
          </a:p>
        </p:txBody>
      </p:sp>
      <p:cxnSp>
        <p:nvCxnSpPr>
          <p:cNvPr id="55" name="Straight Arrow Connector 54"/>
          <p:cNvCxnSpPr/>
          <p:nvPr/>
        </p:nvCxnSpPr>
        <p:spPr>
          <a:xfrm>
            <a:off x="5427311" y="2301622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5217959" y="250500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15</a:t>
            </a:r>
          </a:p>
        </p:txBody>
      </p:sp>
      <p:cxnSp>
        <p:nvCxnSpPr>
          <p:cNvPr id="57" name="Straight Arrow Connector 56"/>
          <p:cNvCxnSpPr/>
          <p:nvPr/>
        </p:nvCxnSpPr>
        <p:spPr>
          <a:xfrm>
            <a:off x="5742376" y="2301789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5533024" y="250517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16</a:t>
            </a:r>
          </a:p>
        </p:txBody>
      </p:sp>
      <p:cxnSp>
        <p:nvCxnSpPr>
          <p:cNvPr id="59" name="Straight Arrow Connector 58"/>
          <p:cNvCxnSpPr/>
          <p:nvPr/>
        </p:nvCxnSpPr>
        <p:spPr>
          <a:xfrm>
            <a:off x="6048209" y="230162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5838857" y="250500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17</a:t>
            </a:r>
          </a:p>
        </p:txBody>
      </p:sp>
      <p:cxnSp>
        <p:nvCxnSpPr>
          <p:cNvPr id="61" name="Straight Arrow Connector 60"/>
          <p:cNvCxnSpPr/>
          <p:nvPr/>
        </p:nvCxnSpPr>
        <p:spPr>
          <a:xfrm>
            <a:off x="6318015" y="230145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6108663" y="250484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18</a:t>
            </a:r>
          </a:p>
        </p:txBody>
      </p:sp>
      <p:cxnSp>
        <p:nvCxnSpPr>
          <p:cNvPr id="63" name="Straight Arrow Connector 62"/>
          <p:cNvCxnSpPr/>
          <p:nvPr/>
        </p:nvCxnSpPr>
        <p:spPr>
          <a:xfrm>
            <a:off x="6598800" y="2301540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6389448" y="2504923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19</a:t>
            </a:r>
          </a:p>
        </p:txBody>
      </p:sp>
      <p:cxnSp>
        <p:nvCxnSpPr>
          <p:cNvPr id="65" name="Straight Arrow Connector 64"/>
          <p:cNvCxnSpPr/>
          <p:nvPr/>
        </p:nvCxnSpPr>
        <p:spPr>
          <a:xfrm>
            <a:off x="6868606" y="2295449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6659254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20</a:t>
            </a:r>
          </a:p>
        </p:txBody>
      </p:sp>
      <p:cxnSp>
        <p:nvCxnSpPr>
          <p:cNvPr id="67" name="Straight Arrow Connector 66"/>
          <p:cNvCxnSpPr/>
          <p:nvPr/>
        </p:nvCxnSpPr>
        <p:spPr>
          <a:xfrm>
            <a:off x="7168738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6959386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21</a:t>
            </a:r>
          </a:p>
        </p:txBody>
      </p:sp>
      <p:cxnSp>
        <p:nvCxnSpPr>
          <p:cNvPr id="69" name="Straight Arrow Connector 68"/>
          <p:cNvCxnSpPr/>
          <p:nvPr/>
        </p:nvCxnSpPr>
        <p:spPr>
          <a:xfrm>
            <a:off x="7496662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7287310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22</a:t>
            </a:r>
          </a:p>
        </p:txBody>
      </p:sp>
      <p:cxnSp>
        <p:nvCxnSpPr>
          <p:cNvPr id="71" name="Straight Arrow Connector 70"/>
          <p:cNvCxnSpPr/>
          <p:nvPr/>
        </p:nvCxnSpPr>
        <p:spPr>
          <a:xfrm>
            <a:off x="7810690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7601338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23</a:t>
            </a:r>
          </a:p>
        </p:txBody>
      </p:sp>
      <p:cxnSp>
        <p:nvCxnSpPr>
          <p:cNvPr id="73" name="Straight Arrow Connector 72"/>
          <p:cNvCxnSpPr/>
          <p:nvPr/>
        </p:nvCxnSpPr>
        <p:spPr>
          <a:xfrm>
            <a:off x="8091811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7882459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24</a:t>
            </a:r>
          </a:p>
        </p:txBody>
      </p:sp>
      <p:cxnSp>
        <p:nvCxnSpPr>
          <p:cNvPr id="75" name="Straight Arrow Connector 74"/>
          <p:cNvCxnSpPr/>
          <p:nvPr/>
        </p:nvCxnSpPr>
        <p:spPr>
          <a:xfrm>
            <a:off x="8371236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8161884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25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9232142" y="2228501"/>
            <a:ext cx="2351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PRIVATE KEY = SECRET 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3476188" y="3564446"/>
            <a:ext cx="440139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u="sng" dirty="0"/>
              <a:t>Plaintext</a:t>
            </a:r>
            <a:r>
              <a:rPr lang="hu-HU" dirty="0"/>
              <a:t>: </a:t>
            </a:r>
            <a:r>
              <a:rPr lang="hu-HU" sz="2400" b="1" dirty="0">
                <a:solidFill>
                  <a:srgbClr val="00B0F0"/>
                </a:solidFill>
              </a:rPr>
              <a:t>THIS IS JU</a:t>
            </a:r>
            <a:r>
              <a:rPr lang="hu-HU" sz="2400" b="1" dirty="0">
                <a:solidFill>
                  <a:srgbClr val="00B050"/>
                </a:solidFill>
              </a:rPr>
              <a:t>S</a:t>
            </a:r>
            <a:r>
              <a:rPr lang="hu-HU" sz="2400" b="1" dirty="0">
                <a:solidFill>
                  <a:srgbClr val="00B0F0"/>
                </a:solidFill>
              </a:rPr>
              <a:t>T AN EXAMPLE</a:t>
            </a:r>
            <a:endParaRPr lang="hu-HU" b="1" dirty="0">
              <a:solidFill>
                <a:srgbClr val="00B0F0"/>
              </a:solidFill>
            </a:endParaRPr>
          </a:p>
          <a:p>
            <a:endParaRPr lang="hu-HU" b="1" dirty="0">
              <a:solidFill>
                <a:srgbClr val="00B0F0"/>
              </a:solidFill>
            </a:endParaRPr>
          </a:p>
          <a:p>
            <a:r>
              <a:rPr lang="hu-HU" u="sng" dirty="0"/>
              <a:t>Ciphertext</a:t>
            </a:r>
            <a:r>
              <a:rPr lang="hu-HU" dirty="0"/>
              <a:t>: </a:t>
            </a:r>
            <a:r>
              <a:rPr lang="hu-HU" b="1" dirty="0"/>
              <a:t>LLKJ ML BYU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426593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S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4594032" y="3395169"/>
            <a:ext cx="2840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E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4717281" y="3395169"/>
            <a:ext cx="2936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C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4845588" y="3395169"/>
            <a:ext cx="3000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R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5042913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E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5160924" y="3395169"/>
            <a:ext cx="2856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T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5352982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S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5487469" y="3395169"/>
            <a:ext cx="2840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E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5635432" y="3395169"/>
            <a:ext cx="2936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>
                <a:solidFill>
                  <a:srgbClr val="00B050"/>
                </a:solidFill>
              </a:rPr>
              <a:t>C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5787696" y="3397364"/>
            <a:ext cx="3000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R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6047018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E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6222695" y="3395169"/>
            <a:ext cx="2856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T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6461651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S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6629090" y="3395169"/>
            <a:ext cx="2840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E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6793529" y="3395169"/>
            <a:ext cx="2936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C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7020692" y="3395169"/>
            <a:ext cx="3000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R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7226254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E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7377218" y="3395169"/>
            <a:ext cx="2856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T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7539363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S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4849834" y="5036877"/>
            <a:ext cx="25282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b="1" dirty="0">
                <a:solidFill>
                  <a:srgbClr val="00B050"/>
                </a:solidFill>
              </a:rPr>
              <a:t>E  (x ) = (x +K ) mod 26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5006353" y="5191569"/>
            <a:ext cx="2295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b="1" dirty="0">
                <a:solidFill>
                  <a:srgbClr val="00B050"/>
                </a:solidFill>
              </a:rPr>
              <a:t>i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5873822" y="5191569"/>
            <a:ext cx="2295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b="1" dirty="0">
                <a:solidFill>
                  <a:srgbClr val="00B050"/>
                </a:solidFill>
              </a:rPr>
              <a:t>i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6196319" y="5191569"/>
            <a:ext cx="2295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b="1" dirty="0">
                <a:solidFill>
                  <a:srgbClr val="00B050"/>
                </a:solidFill>
              </a:rPr>
              <a:t>i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5296479" y="5204605"/>
            <a:ext cx="2295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b="1" dirty="0">
                <a:solidFill>
                  <a:srgbClr val="00B050"/>
                </a:solidFill>
              </a:rPr>
              <a:t>i</a:t>
            </a:r>
          </a:p>
        </p:txBody>
      </p:sp>
    </p:spTree>
    <p:extLst>
      <p:ext uri="{BB962C8B-B14F-4D97-AF65-F5344CB8AC3E}">
        <p14:creationId xmlns:p14="http://schemas.microsoft.com/office/powerpoint/2010/main" val="400272134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u="sng" dirty="0"/>
              <a:t>Vigenere Cipher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870184" y="1363947"/>
            <a:ext cx="1098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>
                <a:solidFill>
                  <a:srgbClr val="00B0F0"/>
                </a:solidFill>
              </a:rPr>
              <a:t>EXAMPLE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74356" y="1153297"/>
            <a:ext cx="782618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hu-HU" dirty="0"/>
          </a:p>
          <a:p>
            <a:endParaRPr lang="hu-HU" b="1" dirty="0"/>
          </a:p>
          <a:p>
            <a:endParaRPr lang="hu-HU" b="1" dirty="0"/>
          </a:p>
          <a:p>
            <a:r>
              <a:rPr lang="hu-HU" b="1" dirty="0"/>
              <a:t>     A   B   C   D   E   F   G   H   I   J   K   L   M   N   O   P   Q   R   S   T   U   V   W   X   Y   Z</a:t>
            </a:r>
          </a:p>
          <a:p>
            <a:endParaRPr lang="hu-HU" dirty="0"/>
          </a:p>
          <a:p>
            <a:r>
              <a:rPr lang="hu-HU" dirty="0"/>
              <a:t>		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1186248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035405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0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1487934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337091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1770581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619738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2053227" y="23083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1902384" y="25364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3</a:t>
            </a:r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2335874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2185031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4</a:t>
            </a:r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2593977" y="230915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2443134" y="252077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5</a:t>
            </a:r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2900192" y="230379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749349" y="253189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6</a:t>
            </a:r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3190945" y="230379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3040102" y="251541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7</a:t>
            </a:r>
          </a:p>
        </p:txBody>
      </p:sp>
      <p:cxnSp>
        <p:nvCxnSpPr>
          <p:cNvPr id="41" name="Straight Arrow Connector 40"/>
          <p:cNvCxnSpPr/>
          <p:nvPr/>
        </p:nvCxnSpPr>
        <p:spPr>
          <a:xfrm>
            <a:off x="3439829" y="23101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3288986" y="252181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8</a:t>
            </a:r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3678570" y="2293718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3527727" y="252181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9</a:t>
            </a:r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3927453" y="2301956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3718154" y="251537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10</a:t>
            </a:r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4204340" y="2305175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3995041" y="2518597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11</a:t>
            </a:r>
          </a:p>
        </p:txBody>
      </p:sp>
      <p:cxnSp>
        <p:nvCxnSpPr>
          <p:cNvPr id="49" name="Straight Arrow Connector 48"/>
          <p:cNvCxnSpPr/>
          <p:nvPr/>
        </p:nvCxnSpPr>
        <p:spPr>
          <a:xfrm>
            <a:off x="4509376" y="230839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4300077" y="250533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12</a:t>
            </a:r>
          </a:p>
        </p:txBody>
      </p:sp>
      <p:cxnSp>
        <p:nvCxnSpPr>
          <p:cNvPr id="51" name="Straight Arrow Connector 50"/>
          <p:cNvCxnSpPr/>
          <p:nvPr/>
        </p:nvCxnSpPr>
        <p:spPr>
          <a:xfrm>
            <a:off x="4835946" y="2301956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4626594" y="250533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13</a:t>
            </a:r>
          </a:p>
        </p:txBody>
      </p:sp>
      <p:cxnSp>
        <p:nvCxnSpPr>
          <p:cNvPr id="53" name="Straight Arrow Connector 52"/>
          <p:cNvCxnSpPr/>
          <p:nvPr/>
        </p:nvCxnSpPr>
        <p:spPr>
          <a:xfrm>
            <a:off x="5137432" y="2301956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4928080" y="250533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14</a:t>
            </a:r>
          </a:p>
        </p:txBody>
      </p:sp>
      <p:cxnSp>
        <p:nvCxnSpPr>
          <p:cNvPr id="55" name="Straight Arrow Connector 54"/>
          <p:cNvCxnSpPr/>
          <p:nvPr/>
        </p:nvCxnSpPr>
        <p:spPr>
          <a:xfrm>
            <a:off x="5427311" y="2301622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5217959" y="250500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15</a:t>
            </a:r>
          </a:p>
        </p:txBody>
      </p:sp>
      <p:cxnSp>
        <p:nvCxnSpPr>
          <p:cNvPr id="57" name="Straight Arrow Connector 56"/>
          <p:cNvCxnSpPr/>
          <p:nvPr/>
        </p:nvCxnSpPr>
        <p:spPr>
          <a:xfrm>
            <a:off x="5742376" y="2301789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5533024" y="250517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16</a:t>
            </a:r>
          </a:p>
        </p:txBody>
      </p:sp>
      <p:cxnSp>
        <p:nvCxnSpPr>
          <p:cNvPr id="59" name="Straight Arrow Connector 58"/>
          <p:cNvCxnSpPr/>
          <p:nvPr/>
        </p:nvCxnSpPr>
        <p:spPr>
          <a:xfrm>
            <a:off x="6048209" y="230162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5838857" y="250500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17</a:t>
            </a:r>
          </a:p>
        </p:txBody>
      </p:sp>
      <p:cxnSp>
        <p:nvCxnSpPr>
          <p:cNvPr id="61" name="Straight Arrow Connector 60"/>
          <p:cNvCxnSpPr/>
          <p:nvPr/>
        </p:nvCxnSpPr>
        <p:spPr>
          <a:xfrm>
            <a:off x="6318015" y="230145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6108663" y="250484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18</a:t>
            </a:r>
          </a:p>
        </p:txBody>
      </p:sp>
      <p:cxnSp>
        <p:nvCxnSpPr>
          <p:cNvPr id="63" name="Straight Arrow Connector 62"/>
          <p:cNvCxnSpPr/>
          <p:nvPr/>
        </p:nvCxnSpPr>
        <p:spPr>
          <a:xfrm>
            <a:off x="6598800" y="2301540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6389448" y="2504923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19</a:t>
            </a:r>
          </a:p>
        </p:txBody>
      </p:sp>
      <p:cxnSp>
        <p:nvCxnSpPr>
          <p:cNvPr id="65" name="Straight Arrow Connector 64"/>
          <p:cNvCxnSpPr/>
          <p:nvPr/>
        </p:nvCxnSpPr>
        <p:spPr>
          <a:xfrm>
            <a:off x="6868606" y="2295449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6659254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20</a:t>
            </a:r>
          </a:p>
        </p:txBody>
      </p:sp>
      <p:cxnSp>
        <p:nvCxnSpPr>
          <p:cNvPr id="67" name="Straight Arrow Connector 66"/>
          <p:cNvCxnSpPr/>
          <p:nvPr/>
        </p:nvCxnSpPr>
        <p:spPr>
          <a:xfrm>
            <a:off x="7168738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6959386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21</a:t>
            </a:r>
          </a:p>
        </p:txBody>
      </p:sp>
      <p:cxnSp>
        <p:nvCxnSpPr>
          <p:cNvPr id="69" name="Straight Arrow Connector 68"/>
          <p:cNvCxnSpPr/>
          <p:nvPr/>
        </p:nvCxnSpPr>
        <p:spPr>
          <a:xfrm>
            <a:off x="7496662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7287310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22</a:t>
            </a:r>
          </a:p>
        </p:txBody>
      </p:sp>
      <p:cxnSp>
        <p:nvCxnSpPr>
          <p:cNvPr id="71" name="Straight Arrow Connector 70"/>
          <p:cNvCxnSpPr/>
          <p:nvPr/>
        </p:nvCxnSpPr>
        <p:spPr>
          <a:xfrm>
            <a:off x="7810690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7601338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23</a:t>
            </a:r>
          </a:p>
        </p:txBody>
      </p:sp>
      <p:cxnSp>
        <p:nvCxnSpPr>
          <p:cNvPr id="73" name="Straight Arrow Connector 72"/>
          <p:cNvCxnSpPr/>
          <p:nvPr/>
        </p:nvCxnSpPr>
        <p:spPr>
          <a:xfrm>
            <a:off x="8091811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7882459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24</a:t>
            </a:r>
          </a:p>
        </p:txBody>
      </p:sp>
      <p:cxnSp>
        <p:nvCxnSpPr>
          <p:cNvPr id="75" name="Straight Arrow Connector 74"/>
          <p:cNvCxnSpPr/>
          <p:nvPr/>
        </p:nvCxnSpPr>
        <p:spPr>
          <a:xfrm>
            <a:off x="8371236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8161884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25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9232142" y="2228501"/>
            <a:ext cx="2351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PRIVATE KEY = SECRET 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3476188" y="3564446"/>
            <a:ext cx="440139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u="sng" dirty="0"/>
              <a:t>Plaintext</a:t>
            </a:r>
            <a:r>
              <a:rPr lang="hu-HU" dirty="0"/>
              <a:t>: </a:t>
            </a:r>
            <a:r>
              <a:rPr lang="hu-HU" sz="2400" b="1" dirty="0">
                <a:solidFill>
                  <a:srgbClr val="00B0F0"/>
                </a:solidFill>
              </a:rPr>
              <a:t>THIS IS JUS</a:t>
            </a:r>
            <a:r>
              <a:rPr lang="hu-HU" sz="2400" b="1" dirty="0">
                <a:solidFill>
                  <a:srgbClr val="00B050"/>
                </a:solidFill>
              </a:rPr>
              <a:t>T</a:t>
            </a:r>
            <a:r>
              <a:rPr lang="hu-HU" sz="2400" b="1" dirty="0">
                <a:solidFill>
                  <a:srgbClr val="00B0F0"/>
                </a:solidFill>
              </a:rPr>
              <a:t> AN EXAMPLE</a:t>
            </a:r>
            <a:endParaRPr lang="hu-HU" b="1" dirty="0">
              <a:solidFill>
                <a:srgbClr val="00B0F0"/>
              </a:solidFill>
            </a:endParaRPr>
          </a:p>
          <a:p>
            <a:endParaRPr lang="hu-HU" b="1" dirty="0">
              <a:solidFill>
                <a:srgbClr val="00B0F0"/>
              </a:solidFill>
            </a:endParaRPr>
          </a:p>
          <a:p>
            <a:r>
              <a:rPr lang="hu-HU" u="sng" dirty="0"/>
              <a:t>Ciphertext</a:t>
            </a:r>
            <a:r>
              <a:rPr lang="hu-HU" dirty="0"/>
              <a:t>: </a:t>
            </a:r>
            <a:r>
              <a:rPr lang="hu-HU" b="1" dirty="0"/>
              <a:t>LLKJ ML BYUK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426593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S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4594032" y="3395169"/>
            <a:ext cx="2840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E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4717281" y="3395169"/>
            <a:ext cx="2936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C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4845588" y="3395169"/>
            <a:ext cx="3000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R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5042913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E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5160924" y="3395169"/>
            <a:ext cx="2856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T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5352982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S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5487469" y="3395169"/>
            <a:ext cx="2840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E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5635432" y="3395169"/>
            <a:ext cx="2936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C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5787696" y="3397364"/>
            <a:ext cx="3000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>
                <a:solidFill>
                  <a:srgbClr val="00B050"/>
                </a:solidFill>
              </a:rPr>
              <a:t>R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6047018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E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6222695" y="3395169"/>
            <a:ext cx="2856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T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6461651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S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6629090" y="3395169"/>
            <a:ext cx="2840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E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6793529" y="3395169"/>
            <a:ext cx="2936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C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7020692" y="3395169"/>
            <a:ext cx="3000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R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7226254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E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7377218" y="3395169"/>
            <a:ext cx="2856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T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7539363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S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4849834" y="5036877"/>
            <a:ext cx="25282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b="1" dirty="0">
                <a:solidFill>
                  <a:srgbClr val="00B050"/>
                </a:solidFill>
              </a:rPr>
              <a:t>E  (x ) = (x +K ) mod 26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5006353" y="5191569"/>
            <a:ext cx="2295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b="1" dirty="0">
                <a:solidFill>
                  <a:srgbClr val="00B050"/>
                </a:solidFill>
              </a:rPr>
              <a:t>i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5873822" y="5191569"/>
            <a:ext cx="2295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b="1" dirty="0">
                <a:solidFill>
                  <a:srgbClr val="00B050"/>
                </a:solidFill>
              </a:rPr>
              <a:t>i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6196319" y="5191569"/>
            <a:ext cx="2295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b="1" dirty="0">
                <a:solidFill>
                  <a:srgbClr val="00B050"/>
                </a:solidFill>
              </a:rPr>
              <a:t>i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5296479" y="5204605"/>
            <a:ext cx="2295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b="1" dirty="0">
                <a:solidFill>
                  <a:srgbClr val="00B050"/>
                </a:solidFill>
              </a:rPr>
              <a:t>i</a:t>
            </a:r>
          </a:p>
        </p:txBody>
      </p:sp>
    </p:spTree>
    <p:extLst>
      <p:ext uri="{BB962C8B-B14F-4D97-AF65-F5344CB8AC3E}">
        <p14:creationId xmlns:p14="http://schemas.microsoft.com/office/powerpoint/2010/main" val="11990184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u="sng" dirty="0"/>
              <a:t>Vigenere Cipher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870184" y="1363947"/>
            <a:ext cx="1098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>
                <a:solidFill>
                  <a:srgbClr val="00B0F0"/>
                </a:solidFill>
              </a:rPr>
              <a:t>EXAMPLE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74356" y="1153297"/>
            <a:ext cx="782618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hu-HU" dirty="0"/>
          </a:p>
          <a:p>
            <a:endParaRPr lang="hu-HU" b="1" dirty="0"/>
          </a:p>
          <a:p>
            <a:endParaRPr lang="hu-HU" b="1" dirty="0"/>
          </a:p>
          <a:p>
            <a:r>
              <a:rPr lang="hu-HU" b="1" dirty="0"/>
              <a:t>     A   B   C   D   E   F   G   H   I   J   K   L   M   N   O   P   Q   R   S   T   U   V   W   X   Y   Z</a:t>
            </a:r>
          </a:p>
          <a:p>
            <a:endParaRPr lang="hu-HU" dirty="0"/>
          </a:p>
          <a:p>
            <a:r>
              <a:rPr lang="hu-HU" dirty="0"/>
              <a:t>		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1186248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035405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0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1487934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337091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1770581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619738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2053227" y="23083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1902384" y="25364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3</a:t>
            </a:r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2335874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2185031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4</a:t>
            </a:r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2593977" y="230915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2443134" y="252077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5</a:t>
            </a:r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2900192" y="230379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749349" y="253189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6</a:t>
            </a:r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3190945" y="230379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3040102" y="251541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7</a:t>
            </a:r>
          </a:p>
        </p:txBody>
      </p:sp>
      <p:cxnSp>
        <p:nvCxnSpPr>
          <p:cNvPr id="41" name="Straight Arrow Connector 40"/>
          <p:cNvCxnSpPr/>
          <p:nvPr/>
        </p:nvCxnSpPr>
        <p:spPr>
          <a:xfrm>
            <a:off x="3439829" y="23101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3288986" y="252181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8</a:t>
            </a:r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3678570" y="2293718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3527727" y="252181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9</a:t>
            </a:r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3927453" y="2301956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3718154" y="251537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10</a:t>
            </a:r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4204340" y="2305175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3995041" y="2518597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11</a:t>
            </a:r>
          </a:p>
        </p:txBody>
      </p:sp>
      <p:cxnSp>
        <p:nvCxnSpPr>
          <p:cNvPr id="49" name="Straight Arrow Connector 48"/>
          <p:cNvCxnSpPr/>
          <p:nvPr/>
        </p:nvCxnSpPr>
        <p:spPr>
          <a:xfrm>
            <a:off x="4509376" y="230839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4300077" y="250533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12</a:t>
            </a:r>
          </a:p>
        </p:txBody>
      </p:sp>
      <p:cxnSp>
        <p:nvCxnSpPr>
          <p:cNvPr id="51" name="Straight Arrow Connector 50"/>
          <p:cNvCxnSpPr/>
          <p:nvPr/>
        </p:nvCxnSpPr>
        <p:spPr>
          <a:xfrm>
            <a:off x="4835946" y="2301956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4626594" y="250533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13</a:t>
            </a:r>
          </a:p>
        </p:txBody>
      </p:sp>
      <p:cxnSp>
        <p:nvCxnSpPr>
          <p:cNvPr id="53" name="Straight Arrow Connector 52"/>
          <p:cNvCxnSpPr/>
          <p:nvPr/>
        </p:nvCxnSpPr>
        <p:spPr>
          <a:xfrm>
            <a:off x="5137432" y="2301956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4928080" y="250533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14</a:t>
            </a:r>
          </a:p>
        </p:txBody>
      </p:sp>
      <p:cxnSp>
        <p:nvCxnSpPr>
          <p:cNvPr id="55" name="Straight Arrow Connector 54"/>
          <p:cNvCxnSpPr/>
          <p:nvPr/>
        </p:nvCxnSpPr>
        <p:spPr>
          <a:xfrm>
            <a:off x="5427311" y="2301622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5217959" y="250500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15</a:t>
            </a:r>
          </a:p>
        </p:txBody>
      </p:sp>
      <p:cxnSp>
        <p:nvCxnSpPr>
          <p:cNvPr id="57" name="Straight Arrow Connector 56"/>
          <p:cNvCxnSpPr/>
          <p:nvPr/>
        </p:nvCxnSpPr>
        <p:spPr>
          <a:xfrm>
            <a:off x="5742376" y="2301789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5533024" y="250517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16</a:t>
            </a:r>
          </a:p>
        </p:txBody>
      </p:sp>
      <p:cxnSp>
        <p:nvCxnSpPr>
          <p:cNvPr id="59" name="Straight Arrow Connector 58"/>
          <p:cNvCxnSpPr/>
          <p:nvPr/>
        </p:nvCxnSpPr>
        <p:spPr>
          <a:xfrm>
            <a:off x="6048209" y="230162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5838857" y="250500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17</a:t>
            </a:r>
          </a:p>
        </p:txBody>
      </p:sp>
      <p:cxnSp>
        <p:nvCxnSpPr>
          <p:cNvPr id="61" name="Straight Arrow Connector 60"/>
          <p:cNvCxnSpPr/>
          <p:nvPr/>
        </p:nvCxnSpPr>
        <p:spPr>
          <a:xfrm>
            <a:off x="6318015" y="230145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6108663" y="250484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18</a:t>
            </a:r>
          </a:p>
        </p:txBody>
      </p:sp>
      <p:cxnSp>
        <p:nvCxnSpPr>
          <p:cNvPr id="63" name="Straight Arrow Connector 62"/>
          <p:cNvCxnSpPr/>
          <p:nvPr/>
        </p:nvCxnSpPr>
        <p:spPr>
          <a:xfrm>
            <a:off x="6598800" y="2301540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6389448" y="2504923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19</a:t>
            </a:r>
          </a:p>
        </p:txBody>
      </p:sp>
      <p:cxnSp>
        <p:nvCxnSpPr>
          <p:cNvPr id="65" name="Straight Arrow Connector 64"/>
          <p:cNvCxnSpPr/>
          <p:nvPr/>
        </p:nvCxnSpPr>
        <p:spPr>
          <a:xfrm>
            <a:off x="6868606" y="2295449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6659254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20</a:t>
            </a:r>
          </a:p>
        </p:txBody>
      </p:sp>
      <p:cxnSp>
        <p:nvCxnSpPr>
          <p:cNvPr id="67" name="Straight Arrow Connector 66"/>
          <p:cNvCxnSpPr/>
          <p:nvPr/>
        </p:nvCxnSpPr>
        <p:spPr>
          <a:xfrm>
            <a:off x="7168738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6959386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21</a:t>
            </a:r>
          </a:p>
        </p:txBody>
      </p:sp>
      <p:cxnSp>
        <p:nvCxnSpPr>
          <p:cNvPr id="69" name="Straight Arrow Connector 68"/>
          <p:cNvCxnSpPr/>
          <p:nvPr/>
        </p:nvCxnSpPr>
        <p:spPr>
          <a:xfrm>
            <a:off x="7496662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7287310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22</a:t>
            </a:r>
          </a:p>
        </p:txBody>
      </p:sp>
      <p:cxnSp>
        <p:nvCxnSpPr>
          <p:cNvPr id="71" name="Straight Arrow Connector 70"/>
          <p:cNvCxnSpPr/>
          <p:nvPr/>
        </p:nvCxnSpPr>
        <p:spPr>
          <a:xfrm>
            <a:off x="7810690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7601338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23</a:t>
            </a:r>
          </a:p>
        </p:txBody>
      </p:sp>
      <p:cxnSp>
        <p:nvCxnSpPr>
          <p:cNvPr id="73" name="Straight Arrow Connector 72"/>
          <p:cNvCxnSpPr/>
          <p:nvPr/>
        </p:nvCxnSpPr>
        <p:spPr>
          <a:xfrm>
            <a:off x="8091811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7882459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24</a:t>
            </a:r>
          </a:p>
        </p:txBody>
      </p:sp>
      <p:cxnSp>
        <p:nvCxnSpPr>
          <p:cNvPr id="75" name="Straight Arrow Connector 74"/>
          <p:cNvCxnSpPr/>
          <p:nvPr/>
        </p:nvCxnSpPr>
        <p:spPr>
          <a:xfrm>
            <a:off x="8371236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8161884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25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9232142" y="2228501"/>
            <a:ext cx="2351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PRIVATE KEY = SECRET 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3476188" y="3564446"/>
            <a:ext cx="440139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u="sng" dirty="0"/>
              <a:t>Plaintext</a:t>
            </a:r>
            <a:r>
              <a:rPr lang="hu-HU" dirty="0"/>
              <a:t>: </a:t>
            </a:r>
            <a:r>
              <a:rPr lang="hu-HU" sz="2400" b="1" dirty="0">
                <a:solidFill>
                  <a:srgbClr val="00B0F0"/>
                </a:solidFill>
              </a:rPr>
              <a:t>THIS IS JUST </a:t>
            </a:r>
            <a:r>
              <a:rPr lang="hu-HU" sz="2400" b="1" dirty="0">
                <a:solidFill>
                  <a:srgbClr val="00B050"/>
                </a:solidFill>
              </a:rPr>
              <a:t>A</a:t>
            </a:r>
            <a:r>
              <a:rPr lang="hu-HU" sz="2400" b="1" dirty="0">
                <a:solidFill>
                  <a:srgbClr val="00B0F0"/>
                </a:solidFill>
              </a:rPr>
              <a:t>N EXAMPLE</a:t>
            </a:r>
            <a:endParaRPr lang="hu-HU" b="1" dirty="0">
              <a:solidFill>
                <a:srgbClr val="00B0F0"/>
              </a:solidFill>
            </a:endParaRPr>
          </a:p>
          <a:p>
            <a:endParaRPr lang="hu-HU" b="1" dirty="0">
              <a:solidFill>
                <a:srgbClr val="00B0F0"/>
              </a:solidFill>
            </a:endParaRPr>
          </a:p>
          <a:p>
            <a:r>
              <a:rPr lang="hu-HU" u="sng" dirty="0"/>
              <a:t>Ciphertext</a:t>
            </a:r>
            <a:r>
              <a:rPr lang="hu-HU" dirty="0"/>
              <a:t>: </a:t>
            </a:r>
            <a:r>
              <a:rPr lang="hu-HU" b="1" dirty="0"/>
              <a:t>LLKJ ML BYUK 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426593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S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4594032" y="3395169"/>
            <a:ext cx="2840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E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4717281" y="3395169"/>
            <a:ext cx="2936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C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4845588" y="3395169"/>
            <a:ext cx="3000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R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5042913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E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5160924" y="3395169"/>
            <a:ext cx="2856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T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5352982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S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5487469" y="3395169"/>
            <a:ext cx="2840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E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5635432" y="3395169"/>
            <a:ext cx="2936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C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5787696" y="3397364"/>
            <a:ext cx="3000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R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6047018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>
                <a:solidFill>
                  <a:srgbClr val="00B050"/>
                </a:solidFill>
              </a:rPr>
              <a:t>E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6222695" y="3395169"/>
            <a:ext cx="2856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T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6461651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S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6629090" y="3395169"/>
            <a:ext cx="2840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E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6793529" y="3395169"/>
            <a:ext cx="2936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C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7020692" y="3395169"/>
            <a:ext cx="3000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R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7226254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E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7377218" y="3395169"/>
            <a:ext cx="2856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T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7539363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S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4849834" y="5036877"/>
            <a:ext cx="25282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b="1" dirty="0">
                <a:solidFill>
                  <a:srgbClr val="00B050"/>
                </a:solidFill>
              </a:rPr>
              <a:t>E  (x ) = (x +K ) mod 26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5006353" y="5191569"/>
            <a:ext cx="2295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b="1" dirty="0">
                <a:solidFill>
                  <a:srgbClr val="00B050"/>
                </a:solidFill>
              </a:rPr>
              <a:t>i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5873822" y="5191569"/>
            <a:ext cx="2295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b="1" dirty="0">
                <a:solidFill>
                  <a:srgbClr val="00B050"/>
                </a:solidFill>
              </a:rPr>
              <a:t>i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6196319" y="5191569"/>
            <a:ext cx="2295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b="1" dirty="0">
                <a:solidFill>
                  <a:srgbClr val="00B050"/>
                </a:solidFill>
              </a:rPr>
              <a:t>i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5296479" y="5204605"/>
            <a:ext cx="2295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b="1" dirty="0">
                <a:solidFill>
                  <a:srgbClr val="00B050"/>
                </a:solidFill>
              </a:rPr>
              <a:t>i</a:t>
            </a:r>
          </a:p>
        </p:txBody>
      </p:sp>
    </p:spTree>
    <p:extLst>
      <p:ext uri="{BB962C8B-B14F-4D97-AF65-F5344CB8AC3E}">
        <p14:creationId xmlns:p14="http://schemas.microsoft.com/office/powerpoint/2010/main" val="398790664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u="sng" dirty="0"/>
              <a:t>Vigenere Cipher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870184" y="1363947"/>
            <a:ext cx="1098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>
                <a:solidFill>
                  <a:srgbClr val="00B0F0"/>
                </a:solidFill>
              </a:rPr>
              <a:t>EXAMPLE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74356" y="1153297"/>
            <a:ext cx="782618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hu-HU" dirty="0"/>
          </a:p>
          <a:p>
            <a:endParaRPr lang="hu-HU" b="1" dirty="0"/>
          </a:p>
          <a:p>
            <a:endParaRPr lang="hu-HU" b="1" dirty="0"/>
          </a:p>
          <a:p>
            <a:r>
              <a:rPr lang="hu-HU" b="1" dirty="0"/>
              <a:t>     A   B   C   D   E   F   G   H   I   J   K   L   M   N   O   P   Q   R   S   T   U   V   W   X   Y   Z</a:t>
            </a:r>
          </a:p>
          <a:p>
            <a:endParaRPr lang="hu-HU" dirty="0"/>
          </a:p>
          <a:p>
            <a:r>
              <a:rPr lang="hu-HU" dirty="0"/>
              <a:t>		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1186248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035405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0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1487934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337091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1770581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619738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2053227" y="23083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1902384" y="25364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3</a:t>
            </a:r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2335874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2185031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4</a:t>
            </a:r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2593977" y="230915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2443134" y="252077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5</a:t>
            </a:r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2900192" y="230379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749349" y="253189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6</a:t>
            </a:r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3190945" y="230379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3040102" y="251541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7</a:t>
            </a:r>
          </a:p>
        </p:txBody>
      </p:sp>
      <p:cxnSp>
        <p:nvCxnSpPr>
          <p:cNvPr id="41" name="Straight Arrow Connector 40"/>
          <p:cNvCxnSpPr/>
          <p:nvPr/>
        </p:nvCxnSpPr>
        <p:spPr>
          <a:xfrm>
            <a:off x="3439829" y="23101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3288986" y="252181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8</a:t>
            </a:r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3678570" y="2293718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3527727" y="252181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9</a:t>
            </a:r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3927453" y="2301956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3718154" y="251537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10</a:t>
            </a:r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4204340" y="2305175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3995041" y="2518597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11</a:t>
            </a:r>
          </a:p>
        </p:txBody>
      </p:sp>
      <p:cxnSp>
        <p:nvCxnSpPr>
          <p:cNvPr id="49" name="Straight Arrow Connector 48"/>
          <p:cNvCxnSpPr/>
          <p:nvPr/>
        </p:nvCxnSpPr>
        <p:spPr>
          <a:xfrm>
            <a:off x="4509376" y="230839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4300077" y="250533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12</a:t>
            </a:r>
          </a:p>
        </p:txBody>
      </p:sp>
      <p:cxnSp>
        <p:nvCxnSpPr>
          <p:cNvPr id="51" name="Straight Arrow Connector 50"/>
          <p:cNvCxnSpPr/>
          <p:nvPr/>
        </p:nvCxnSpPr>
        <p:spPr>
          <a:xfrm>
            <a:off x="4835946" y="2301956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4626594" y="250533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13</a:t>
            </a:r>
          </a:p>
        </p:txBody>
      </p:sp>
      <p:cxnSp>
        <p:nvCxnSpPr>
          <p:cNvPr id="53" name="Straight Arrow Connector 52"/>
          <p:cNvCxnSpPr/>
          <p:nvPr/>
        </p:nvCxnSpPr>
        <p:spPr>
          <a:xfrm>
            <a:off x="5137432" y="2301956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4928080" y="250533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14</a:t>
            </a:r>
          </a:p>
        </p:txBody>
      </p:sp>
      <p:cxnSp>
        <p:nvCxnSpPr>
          <p:cNvPr id="55" name="Straight Arrow Connector 54"/>
          <p:cNvCxnSpPr/>
          <p:nvPr/>
        </p:nvCxnSpPr>
        <p:spPr>
          <a:xfrm>
            <a:off x="5427311" y="2301622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5217959" y="250500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15</a:t>
            </a:r>
          </a:p>
        </p:txBody>
      </p:sp>
      <p:cxnSp>
        <p:nvCxnSpPr>
          <p:cNvPr id="57" name="Straight Arrow Connector 56"/>
          <p:cNvCxnSpPr/>
          <p:nvPr/>
        </p:nvCxnSpPr>
        <p:spPr>
          <a:xfrm>
            <a:off x="5742376" y="2301789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5533024" y="250517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16</a:t>
            </a:r>
          </a:p>
        </p:txBody>
      </p:sp>
      <p:cxnSp>
        <p:nvCxnSpPr>
          <p:cNvPr id="59" name="Straight Arrow Connector 58"/>
          <p:cNvCxnSpPr/>
          <p:nvPr/>
        </p:nvCxnSpPr>
        <p:spPr>
          <a:xfrm>
            <a:off x="6048209" y="230162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5838857" y="250500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17</a:t>
            </a:r>
          </a:p>
        </p:txBody>
      </p:sp>
      <p:cxnSp>
        <p:nvCxnSpPr>
          <p:cNvPr id="61" name="Straight Arrow Connector 60"/>
          <p:cNvCxnSpPr/>
          <p:nvPr/>
        </p:nvCxnSpPr>
        <p:spPr>
          <a:xfrm>
            <a:off x="6318015" y="230145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6108663" y="250484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18</a:t>
            </a:r>
          </a:p>
        </p:txBody>
      </p:sp>
      <p:cxnSp>
        <p:nvCxnSpPr>
          <p:cNvPr id="63" name="Straight Arrow Connector 62"/>
          <p:cNvCxnSpPr/>
          <p:nvPr/>
        </p:nvCxnSpPr>
        <p:spPr>
          <a:xfrm>
            <a:off x="6598800" y="2301540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6389448" y="2504923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19</a:t>
            </a:r>
          </a:p>
        </p:txBody>
      </p:sp>
      <p:cxnSp>
        <p:nvCxnSpPr>
          <p:cNvPr id="65" name="Straight Arrow Connector 64"/>
          <p:cNvCxnSpPr/>
          <p:nvPr/>
        </p:nvCxnSpPr>
        <p:spPr>
          <a:xfrm>
            <a:off x="6868606" y="2295449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6659254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20</a:t>
            </a:r>
          </a:p>
        </p:txBody>
      </p:sp>
      <p:cxnSp>
        <p:nvCxnSpPr>
          <p:cNvPr id="67" name="Straight Arrow Connector 66"/>
          <p:cNvCxnSpPr/>
          <p:nvPr/>
        </p:nvCxnSpPr>
        <p:spPr>
          <a:xfrm>
            <a:off x="7168738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6959386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21</a:t>
            </a:r>
          </a:p>
        </p:txBody>
      </p:sp>
      <p:cxnSp>
        <p:nvCxnSpPr>
          <p:cNvPr id="69" name="Straight Arrow Connector 68"/>
          <p:cNvCxnSpPr/>
          <p:nvPr/>
        </p:nvCxnSpPr>
        <p:spPr>
          <a:xfrm>
            <a:off x="7496662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7287310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22</a:t>
            </a:r>
          </a:p>
        </p:txBody>
      </p:sp>
      <p:cxnSp>
        <p:nvCxnSpPr>
          <p:cNvPr id="71" name="Straight Arrow Connector 70"/>
          <p:cNvCxnSpPr/>
          <p:nvPr/>
        </p:nvCxnSpPr>
        <p:spPr>
          <a:xfrm>
            <a:off x="7810690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7601338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23</a:t>
            </a:r>
          </a:p>
        </p:txBody>
      </p:sp>
      <p:cxnSp>
        <p:nvCxnSpPr>
          <p:cNvPr id="73" name="Straight Arrow Connector 72"/>
          <p:cNvCxnSpPr/>
          <p:nvPr/>
        </p:nvCxnSpPr>
        <p:spPr>
          <a:xfrm>
            <a:off x="8091811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7882459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24</a:t>
            </a:r>
          </a:p>
        </p:txBody>
      </p:sp>
      <p:cxnSp>
        <p:nvCxnSpPr>
          <p:cNvPr id="75" name="Straight Arrow Connector 74"/>
          <p:cNvCxnSpPr/>
          <p:nvPr/>
        </p:nvCxnSpPr>
        <p:spPr>
          <a:xfrm>
            <a:off x="8371236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8161884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25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9232142" y="2228501"/>
            <a:ext cx="2351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PRIVATE KEY = SECRET 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3476188" y="3564446"/>
            <a:ext cx="440139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u="sng" dirty="0"/>
              <a:t>Plaintext</a:t>
            </a:r>
            <a:r>
              <a:rPr lang="hu-HU" dirty="0"/>
              <a:t>: </a:t>
            </a:r>
            <a:r>
              <a:rPr lang="hu-HU" sz="2400" b="1" dirty="0">
                <a:solidFill>
                  <a:srgbClr val="00B0F0"/>
                </a:solidFill>
              </a:rPr>
              <a:t>THIS IS JUST A</a:t>
            </a:r>
            <a:r>
              <a:rPr lang="hu-HU" sz="2400" b="1" dirty="0">
                <a:solidFill>
                  <a:srgbClr val="00B050"/>
                </a:solidFill>
              </a:rPr>
              <a:t>N</a:t>
            </a:r>
            <a:r>
              <a:rPr lang="hu-HU" sz="2400" b="1" dirty="0">
                <a:solidFill>
                  <a:srgbClr val="00B0F0"/>
                </a:solidFill>
              </a:rPr>
              <a:t> EXAMPLE</a:t>
            </a:r>
            <a:endParaRPr lang="hu-HU" b="1" dirty="0">
              <a:solidFill>
                <a:srgbClr val="00B0F0"/>
              </a:solidFill>
            </a:endParaRPr>
          </a:p>
          <a:p>
            <a:endParaRPr lang="hu-HU" b="1" dirty="0">
              <a:solidFill>
                <a:srgbClr val="00B0F0"/>
              </a:solidFill>
            </a:endParaRPr>
          </a:p>
          <a:p>
            <a:r>
              <a:rPr lang="hu-HU" u="sng" dirty="0"/>
              <a:t>Ciphertext</a:t>
            </a:r>
            <a:r>
              <a:rPr lang="hu-HU" dirty="0"/>
              <a:t>: </a:t>
            </a:r>
            <a:r>
              <a:rPr lang="hu-HU" b="1" dirty="0"/>
              <a:t>LLKJ ML BYUK EG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426593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S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4594032" y="3395169"/>
            <a:ext cx="2840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E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4717281" y="3395169"/>
            <a:ext cx="2936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C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4845588" y="3395169"/>
            <a:ext cx="3000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R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5042913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E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5160924" y="3395169"/>
            <a:ext cx="2856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T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5352982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S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5487469" y="3395169"/>
            <a:ext cx="2840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E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5635432" y="3395169"/>
            <a:ext cx="2936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C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5787696" y="3397364"/>
            <a:ext cx="3000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R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6047018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E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6222695" y="3395169"/>
            <a:ext cx="2856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>
                <a:solidFill>
                  <a:srgbClr val="00B050"/>
                </a:solidFill>
              </a:rPr>
              <a:t>T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6461651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S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6629090" y="3395169"/>
            <a:ext cx="2840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E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6793529" y="3395169"/>
            <a:ext cx="2936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C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7020692" y="3395169"/>
            <a:ext cx="3000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R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7226254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E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7377218" y="3395169"/>
            <a:ext cx="2856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T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7539363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S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4849834" y="5036877"/>
            <a:ext cx="25282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b="1" dirty="0">
                <a:solidFill>
                  <a:srgbClr val="00B050"/>
                </a:solidFill>
              </a:rPr>
              <a:t>E  (x ) = (x +K ) mod 26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5006353" y="5191569"/>
            <a:ext cx="2295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b="1" dirty="0">
                <a:solidFill>
                  <a:srgbClr val="00B050"/>
                </a:solidFill>
              </a:rPr>
              <a:t>i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5873822" y="5191569"/>
            <a:ext cx="2295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b="1" dirty="0">
                <a:solidFill>
                  <a:srgbClr val="00B050"/>
                </a:solidFill>
              </a:rPr>
              <a:t>i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6196319" y="5191569"/>
            <a:ext cx="2295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b="1" dirty="0">
                <a:solidFill>
                  <a:srgbClr val="00B050"/>
                </a:solidFill>
              </a:rPr>
              <a:t>i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5296479" y="5204605"/>
            <a:ext cx="2295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b="1" dirty="0">
                <a:solidFill>
                  <a:srgbClr val="00B050"/>
                </a:solidFill>
              </a:rPr>
              <a:t>i</a:t>
            </a:r>
          </a:p>
        </p:txBody>
      </p:sp>
    </p:spTree>
    <p:extLst>
      <p:ext uri="{BB962C8B-B14F-4D97-AF65-F5344CB8AC3E}">
        <p14:creationId xmlns:p14="http://schemas.microsoft.com/office/powerpoint/2010/main" val="377426880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u="sng" dirty="0"/>
              <a:t>Vigenere Cipher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870184" y="1363947"/>
            <a:ext cx="1098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>
                <a:solidFill>
                  <a:srgbClr val="00B0F0"/>
                </a:solidFill>
              </a:rPr>
              <a:t>EXAMPLE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74356" y="1153297"/>
            <a:ext cx="782618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hu-HU" dirty="0"/>
          </a:p>
          <a:p>
            <a:endParaRPr lang="hu-HU" b="1" dirty="0"/>
          </a:p>
          <a:p>
            <a:endParaRPr lang="hu-HU" b="1" dirty="0"/>
          </a:p>
          <a:p>
            <a:r>
              <a:rPr lang="hu-HU" b="1" dirty="0"/>
              <a:t>     A   B   C   D   E   F   G   H   I   J   K   L   M   N   O   P   Q   R   S   T   U   V   W   X   Y   Z</a:t>
            </a:r>
          </a:p>
          <a:p>
            <a:endParaRPr lang="hu-HU" dirty="0"/>
          </a:p>
          <a:p>
            <a:r>
              <a:rPr lang="hu-HU" dirty="0"/>
              <a:t>		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1186248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035405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0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1487934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337091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1770581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619738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2053227" y="23083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1902384" y="25364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3</a:t>
            </a:r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2335874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2185031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4</a:t>
            </a:r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2593977" y="230915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2443134" y="252077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5</a:t>
            </a:r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2900192" y="230379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749349" y="253189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6</a:t>
            </a:r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3190945" y="230379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3040102" y="251541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7</a:t>
            </a:r>
          </a:p>
        </p:txBody>
      </p:sp>
      <p:cxnSp>
        <p:nvCxnSpPr>
          <p:cNvPr id="41" name="Straight Arrow Connector 40"/>
          <p:cNvCxnSpPr/>
          <p:nvPr/>
        </p:nvCxnSpPr>
        <p:spPr>
          <a:xfrm>
            <a:off x="3439829" y="23101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3288986" y="252181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8</a:t>
            </a:r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3678570" y="2293718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3527727" y="252181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9</a:t>
            </a:r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3927453" y="2301956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3718154" y="251537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10</a:t>
            </a:r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4204340" y="2305175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3995041" y="2518597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11</a:t>
            </a:r>
          </a:p>
        </p:txBody>
      </p:sp>
      <p:cxnSp>
        <p:nvCxnSpPr>
          <p:cNvPr id="49" name="Straight Arrow Connector 48"/>
          <p:cNvCxnSpPr/>
          <p:nvPr/>
        </p:nvCxnSpPr>
        <p:spPr>
          <a:xfrm>
            <a:off x="4509376" y="230839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4300077" y="250533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12</a:t>
            </a:r>
          </a:p>
        </p:txBody>
      </p:sp>
      <p:cxnSp>
        <p:nvCxnSpPr>
          <p:cNvPr id="51" name="Straight Arrow Connector 50"/>
          <p:cNvCxnSpPr/>
          <p:nvPr/>
        </p:nvCxnSpPr>
        <p:spPr>
          <a:xfrm>
            <a:off x="4835946" y="2301956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4626594" y="250533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13</a:t>
            </a:r>
          </a:p>
        </p:txBody>
      </p:sp>
      <p:cxnSp>
        <p:nvCxnSpPr>
          <p:cNvPr id="53" name="Straight Arrow Connector 52"/>
          <p:cNvCxnSpPr/>
          <p:nvPr/>
        </p:nvCxnSpPr>
        <p:spPr>
          <a:xfrm>
            <a:off x="5137432" y="2301956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4928080" y="250533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14</a:t>
            </a:r>
          </a:p>
        </p:txBody>
      </p:sp>
      <p:cxnSp>
        <p:nvCxnSpPr>
          <p:cNvPr id="55" name="Straight Arrow Connector 54"/>
          <p:cNvCxnSpPr/>
          <p:nvPr/>
        </p:nvCxnSpPr>
        <p:spPr>
          <a:xfrm>
            <a:off x="5427311" y="2301622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5217959" y="250500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15</a:t>
            </a:r>
          </a:p>
        </p:txBody>
      </p:sp>
      <p:cxnSp>
        <p:nvCxnSpPr>
          <p:cNvPr id="57" name="Straight Arrow Connector 56"/>
          <p:cNvCxnSpPr/>
          <p:nvPr/>
        </p:nvCxnSpPr>
        <p:spPr>
          <a:xfrm>
            <a:off x="5742376" y="2301789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5533024" y="250517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16</a:t>
            </a:r>
          </a:p>
        </p:txBody>
      </p:sp>
      <p:cxnSp>
        <p:nvCxnSpPr>
          <p:cNvPr id="59" name="Straight Arrow Connector 58"/>
          <p:cNvCxnSpPr/>
          <p:nvPr/>
        </p:nvCxnSpPr>
        <p:spPr>
          <a:xfrm>
            <a:off x="6048209" y="230162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5838857" y="250500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17</a:t>
            </a:r>
          </a:p>
        </p:txBody>
      </p:sp>
      <p:cxnSp>
        <p:nvCxnSpPr>
          <p:cNvPr id="61" name="Straight Arrow Connector 60"/>
          <p:cNvCxnSpPr/>
          <p:nvPr/>
        </p:nvCxnSpPr>
        <p:spPr>
          <a:xfrm>
            <a:off x="6318015" y="230145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6108663" y="250484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18</a:t>
            </a:r>
          </a:p>
        </p:txBody>
      </p:sp>
      <p:cxnSp>
        <p:nvCxnSpPr>
          <p:cNvPr id="63" name="Straight Arrow Connector 62"/>
          <p:cNvCxnSpPr/>
          <p:nvPr/>
        </p:nvCxnSpPr>
        <p:spPr>
          <a:xfrm>
            <a:off x="6598800" y="2301540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6389448" y="2504923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19</a:t>
            </a:r>
          </a:p>
        </p:txBody>
      </p:sp>
      <p:cxnSp>
        <p:nvCxnSpPr>
          <p:cNvPr id="65" name="Straight Arrow Connector 64"/>
          <p:cNvCxnSpPr/>
          <p:nvPr/>
        </p:nvCxnSpPr>
        <p:spPr>
          <a:xfrm>
            <a:off x="6868606" y="2295449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6659254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20</a:t>
            </a:r>
          </a:p>
        </p:txBody>
      </p:sp>
      <p:cxnSp>
        <p:nvCxnSpPr>
          <p:cNvPr id="67" name="Straight Arrow Connector 66"/>
          <p:cNvCxnSpPr/>
          <p:nvPr/>
        </p:nvCxnSpPr>
        <p:spPr>
          <a:xfrm>
            <a:off x="7168738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6959386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21</a:t>
            </a:r>
          </a:p>
        </p:txBody>
      </p:sp>
      <p:cxnSp>
        <p:nvCxnSpPr>
          <p:cNvPr id="69" name="Straight Arrow Connector 68"/>
          <p:cNvCxnSpPr/>
          <p:nvPr/>
        </p:nvCxnSpPr>
        <p:spPr>
          <a:xfrm>
            <a:off x="7496662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7287310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22</a:t>
            </a:r>
          </a:p>
        </p:txBody>
      </p:sp>
      <p:cxnSp>
        <p:nvCxnSpPr>
          <p:cNvPr id="71" name="Straight Arrow Connector 70"/>
          <p:cNvCxnSpPr/>
          <p:nvPr/>
        </p:nvCxnSpPr>
        <p:spPr>
          <a:xfrm>
            <a:off x="7810690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7601338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23</a:t>
            </a:r>
          </a:p>
        </p:txBody>
      </p:sp>
      <p:cxnSp>
        <p:nvCxnSpPr>
          <p:cNvPr id="73" name="Straight Arrow Connector 72"/>
          <p:cNvCxnSpPr/>
          <p:nvPr/>
        </p:nvCxnSpPr>
        <p:spPr>
          <a:xfrm>
            <a:off x="8091811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7882459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24</a:t>
            </a:r>
          </a:p>
        </p:txBody>
      </p:sp>
      <p:cxnSp>
        <p:nvCxnSpPr>
          <p:cNvPr id="75" name="Straight Arrow Connector 74"/>
          <p:cNvCxnSpPr/>
          <p:nvPr/>
        </p:nvCxnSpPr>
        <p:spPr>
          <a:xfrm>
            <a:off x="8371236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8161884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25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9232142" y="2228501"/>
            <a:ext cx="2351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PRIVATE KEY = SECRET 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3476188" y="3564446"/>
            <a:ext cx="440139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u="sng" dirty="0"/>
              <a:t>Plaintext</a:t>
            </a:r>
            <a:r>
              <a:rPr lang="hu-HU" dirty="0"/>
              <a:t>: </a:t>
            </a:r>
            <a:r>
              <a:rPr lang="hu-HU" sz="2400" b="1" dirty="0">
                <a:solidFill>
                  <a:srgbClr val="00B0F0"/>
                </a:solidFill>
              </a:rPr>
              <a:t>THIS IS JUST AN </a:t>
            </a:r>
            <a:r>
              <a:rPr lang="hu-HU" sz="2400" b="1" dirty="0">
                <a:solidFill>
                  <a:srgbClr val="00B050"/>
                </a:solidFill>
              </a:rPr>
              <a:t>E</a:t>
            </a:r>
            <a:r>
              <a:rPr lang="hu-HU" sz="2400" b="1" dirty="0">
                <a:solidFill>
                  <a:srgbClr val="00B0F0"/>
                </a:solidFill>
              </a:rPr>
              <a:t>XAMPLE</a:t>
            </a:r>
            <a:endParaRPr lang="hu-HU" b="1" dirty="0">
              <a:solidFill>
                <a:srgbClr val="00B0F0"/>
              </a:solidFill>
            </a:endParaRPr>
          </a:p>
          <a:p>
            <a:endParaRPr lang="hu-HU" b="1" dirty="0">
              <a:solidFill>
                <a:srgbClr val="00B0F0"/>
              </a:solidFill>
            </a:endParaRPr>
          </a:p>
          <a:p>
            <a:r>
              <a:rPr lang="hu-HU" u="sng" dirty="0"/>
              <a:t>Ciphertext</a:t>
            </a:r>
            <a:r>
              <a:rPr lang="hu-HU" dirty="0"/>
              <a:t>: </a:t>
            </a:r>
            <a:r>
              <a:rPr lang="hu-HU" b="1" dirty="0"/>
              <a:t>LLKJ ML BYUK EG W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426593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S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4594032" y="3395169"/>
            <a:ext cx="2840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E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4717281" y="3395169"/>
            <a:ext cx="2936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C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4845588" y="3395169"/>
            <a:ext cx="3000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R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5042913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E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5160924" y="3395169"/>
            <a:ext cx="2856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T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5352982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S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5487469" y="3395169"/>
            <a:ext cx="2840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E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5635432" y="3395169"/>
            <a:ext cx="2936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C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5787696" y="3397364"/>
            <a:ext cx="3000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R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6047018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E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6222695" y="3395169"/>
            <a:ext cx="2856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T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6461651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>
                <a:solidFill>
                  <a:srgbClr val="00B050"/>
                </a:solidFill>
              </a:rPr>
              <a:t>S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6629090" y="3395169"/>
            <a:ext cx="2840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E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6793529" y="3395169"/>
            <a:ext cx="2936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C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7020692" y="3395169"/>
            <a:ext cx="3000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R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7226254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E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7377218" y="3395169"/>
            <a:ext cx="2856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T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7539363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S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4849834" y="5036877"/>
            <a:ext cx="25282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b="1" dirty="0">
                <a:solidFill>
                  <a:srgbClr val="00B050"/>
                </a:solidFill>
              </a:rPr>
              <a:t>E  (x ) = (x +K ) mod 26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5006353" y="5191569"/>
            <a:ext cx="2295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b="1" dirty="0">
                <a:solidFill>
                  <a:srgbClr val="00B050"/>
                </a:solidFill>
              </a:rPr>
              <a:t>i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5873822" y="5191569"/>
            <a:ext cx="2295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b="1" dirty="0">
                <a:solidFill>
                  <a:srgbClr val="00B050"/>
                </a:solidFill>
              </a:rPr>
              <a:t>i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6196319" y="5191569"/>
            <a:ext cx="2295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b="1" dirty="0">
                <a:solidFill>
                  <a:srgbClr val="00B050"/>
                </a:solidFill>
              </a:rPr>
              <a:t>i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5296479" y="5204605"/>
            <a:ext cx="2295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b="1" dirty="0">
                <a:solidFill>
                  <a:srgbClr val="00B050"/>
                </a:solidFill>
              </a:rPr>
              <a:t>i</a:t>
            </a:r>
          </a:p>
        </p:txBody>
      </p:sp>
    </p:spTree>
    <p:extLst>
      <p:ext uri="{BB962C8B-B14F-4D97-AF65-F5344CB8AC3E}">
        <p14:creationId xmlns:p14="http://schemas.microsoft.com/office/powerpoint/2010/main" val="372596066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u="sng" dirty="0"/>
              <a:t>Vigenere Cipher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870184" y="1363947"/>
            <a:ext cx="1098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>
                <a:solidFill>
                  <a:srgbClr val="00B0F0"/>
                </a:solidFill>
              </a:rPr>
              <a:t>EXAMPLE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74356" y="1153297"/>
            <a:ext cx="782618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hu-HU" dirty="0"/>
          </a:p>
          <a:p>
            <a:endParaRPr lang="hu-HU" b="1" dirty="0"/>
          </a:p>
          <a:p>
            <a:endParaRPr lang="hu-HU" b="1" dirty="0"/>
          </a:p>
          <a:p>
            <a:r>
              <a:rPr lang="hu-HU" b="1" dirty="0"/>
              <a:t>     A   B   C   D   E   F   G   H   I   J   K   L   M   N   O   P   Q   R   S   T   U   V   W   X   Y   Z</a:t>
            </a:r>
          </a:p>
          <a:p>
            <a:endParaRPr lang="hu-HU" dirty="0"/>
          </a:p>
          <a:p>
            <a:r>
              <a:rPr lang="hu-HU" dirty="0"/>
              <a:t>		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1186248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035405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0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1487934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337091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1770581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619738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2053227" y="23083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1902384" y="25364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3</a:t>
            </a:r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2335874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2185031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4</a:t>
            </a:r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2593977" y="230915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2443134" y="252077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5</a:t>
            </a:r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2900192" y="230379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749349" y="253189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6</a:t>
            </a:r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3190945" y="230379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3040102" y="251541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7</a:t>
            </a:r>
          </a:p>
        </p:txBody>
      </p:sp>
      <p:cxnSp>
        <p:nvCxnSpPr>
          <p:cNvPr id="41" name="Straight Arrow Connector 40"/>
          <p:cNvCxnSpPr/>
          <p:nvPr/>
        </p:nvCxnSpPr>
        <p:spPr>
          <a:xfrm>
            <a:off x="3439829" y="23101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3288986" y="252181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8</a:t>
            </a:r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3678570" y="2293718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3527727" y="252181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9</a:t>
            </a:r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3927453" y="2301956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3718154" y="251537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10</a:t>
            </a:r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4204340" y="2305175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3995041" y="2518597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11</a:t>
            </a:r>
          </a:p>
        </p:txBody>
      </p:sp>
      <p:cxnSp>
        <p:nvCxnSpPr>
          <p:cNvPr id="49" name="Straight Arrow Connector 48"/>
          <p:cNvCxnSpPr/>
          <p:nvPr/>
        </p:nvCxnSpPr>
        <p:spPr>
          <a:xfrm>
            <a:off x="4509376" y="230839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4300077" y="250533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12</a:t>
            </a:r>
          </a:p>
        </p:txBody>
      </p:sp>
      <p:cxnSp>
        <p:nvCxnSpPr>
          <p:cNvPr id="51" name="Straight Arrow Connector 50"/>
          <p:cNvCxnSpPr/>
          <p:nvPr/>
        </p:nvCxnSpPr>
        <p:spPr>
          <a:xfrm>
            <a:off x="4835946" y="2301956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4626594" y="250533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13</a:t>
            </a:r>
          </a:p>
        </p:txBody>
      </p:sp>
      <p:cxnSp>
        <p:nvCxnSpPr>
          <p:cNvPr id="53" name="Straight Arrow Connector 52"/>
          <p:cNvCxnSpPr/>
          <p:nvPr/>
        </p:nvCxnSpPr>
        <p:spPr>
          <a:xfrm>
            <a:off x="5137432" y="2301956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4928080" y="250533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14</a:t>
            </a:r>
          </a:p>
        </p:txBody>
      </p:sp>
      <p:cxnSp>
        <p:nvCxnSpPr>
          <p:cNvPr id="55" name="Straight Arrow Connector 54"/>
          <p:cNvCxnSpPr/>
          <p:nvPr/>
        </p:nvCxnSpPr>
        <p:spPr>
          <a:xfrm>
            <a:off x="5427311" y="2301622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5217959" y="250500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15</a:t>
            </a:r>
          </a:p>
        </p:txBody>
      </p:sp>
      <p:cxnSp>
        <p:nvCxnSpPr>
          <p:cNvPr id="57" name="Straight Arrow Connector 56"/>
          <p:cNvCxnSpPr/>
          <p:nvPr/>
        </p:nvCxnSpPr>
        <p:spPr>
          <a:xfrm>
            <a:off x="5742376" y="2301789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5533024" y="250517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16</a:t>
            </a:r>
          </a:p>
        </p:txBody>
      </p:sp>
      <p:cxnSp>
        <p:nvCxnSpPr>
          <p:cNvPr id="59" name="Straight Arrow Connector 58"/>
          <p:cNvCxnSpPr/>
          <p:nvPr/>
        </p:nvCxnSpPr>
        <p:spPr>
          <a:xfrm>
            <a:off x="6048209" y="230162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5838857" y="250500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17</a:t>
            </a:r>
          </a:p>
        </p:txBody>
      </p:sp>
      <p:cxnSp>
        <p:nvCxnSpPr>
          <p:cNvPr id="61" name="Straight Arrow Connector 60"/>
          <p:cNvCxnSpPr/>
          <p:nvPr/>
        </p:nvCxnSpPr>
        <p:spPr>
          <a:xfrm>
            <a:off x="6318015" y="230145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6108663" y="250484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18</a:t>
            </a:r>
          </a:p>
        </p:txBody>
      </p:sp>
      <p:cxnSp>
        <p:nvCxnSpPr>
          <p:cNvPr id="63" name="Straight Arrow Connector 62"/>
          <p:cNvCxnSpPr/>
          <p:nvPr/>
        </p:nvCxnSpPr>
        <p:spPr>
          <a:xfrm>
            <a:off x="6598800" y="2301540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6389448" y="2504923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19</a:t>
            </a:r>
          </a:p>
        </p:txBody>
      </p:sp>
      <p:cxnSp>
        <p:nvCxnSpPr>
          <p:cNvPr id="65" name="Straight Arrow Connector 64"/>
          <p:cNvCxnSpPr/>
          <p:nvPr/>
        </p:nvCxnSpPr>
        <p:spPr>
          <a:xfrm>
            <a:off x="6868606" y="2295449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6659254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20</a:t>
            </a:r>
          </a:p>
        </p:txBody>
      </p:sp>
      <p:cxnSp>
        <p:nvCxnSpPr>
          <p:cNvPr id="67" name="Straight Arrow Connector 66"/>
          <p:cNvCxnSpPr/>
          <p:nvPr/>
        </p:nvCxnSpPr>
        <p:spPr>
          <a:xfrm>
            <a:off x="7168738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6959386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21</a:t>
            </a:r>
          </a:p>
        </p:txBody>
      </p:sp>
      <p:cxnSp>
        <p:nvCxnSpPr>
          <p:cNvPr id="69" name="Straight Arrow Connector 68"/>
          <p:cNvCxnSpPr/>
          <p:nvPr/>
        </p:nvCxnSpPr>
        <p:spPr>
          <a:xfrm>
            <a:off x="7496662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7287310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22</a:t>
            </a:r>
          </a:p>
        </p:txBody>
      </p:sp>
      <p:cxnSp>
        <p:nvCxnSpPr>
          <p:cNvPr id="71" name="Straight Arrow Connector 70"/>
          <p:cNvCxnSpPr/>
          <p:nvPr/>
        </p:nvCxnSpPr>
        <p:spPr>
          <a:xfrm>
            <a:off x="7810690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7601338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23</a:t>
            </a:r>
          </a:p>
        </p:txBody>
      </p:sp>
      <p:cxnSp>
        <p:nvCxnSpPr>
          <p:cNvPr id="73" name="Straight Arrow Connector 72"/>
          <p:cNvCxnSpPr/>
          <p:nvPr/>
        </p:nvCxnSpPr>
        <p:spPr>
          <a:xfrm>
            <a:off x="8091811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7882459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24</a:t>
            </a:r>
          </a:p>
        </p:txBody>
      </p:sp>
      <p:cxnSp>
        <p:nvCxnSpPr>
          <p:cNvPr id="75" name="Straight Arrow Connector 74"/>
          <p:cNvCxnSpPr/>
          <p:nvPr/>
        </p:nvCxnSpPr>
        <p:spPr>
          <a:xfrm>
            <a:off x="8371236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8161884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25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9232142" y="2228501"/>
            <a:ext cx="2351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PRIVATE KEY = SECRET 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3476188" y="3564446"/>
            <a:ext cx="440139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u="sng" dirty="0"/>
              <a:t>Plaintext</a:t>
            </a:r>
            <a:r>
              <a:rPr lang="hu-HU" dirty="0"/>
              <a:t>: </a:t>
            </a:r>
            <a:r>
              <a:rPr lang="hu-HU" sz="2400" b="1" dirty="0">
                <a:solidFill>
                  <a:srgbClr val="00B0F0"/>
                </a:solidFill>
              </a:rPr>
              <a:t>THIS IS JUST AN E</a:t>
            </a:r>
            <a:r>
              <a:rPr lang="hu-HU" sz="2400" b="1" dirty="0">
                <a:solidFill>
                  <a:srgbClr val="00B050"/>
                </a:solidFill>
              </a:rPr>
              <a:t>X</a:t>
            </a:r>
            <a:r>
              <a:rPr lang="hu-HU" sz="2400" b="1" dirty="0">
                <a:solidFill>
                  <a:srgbClr val="00B0F0"/>
                </a:solidFill>
              </a:rPr>
              <a:t>AMPLE</a:t>
            </a:r>
            <a:endParaRPr lang="hu-HU" b="1" dirty="0">
              <a:solidFill>
                <a:srgbClr val="00B0F0"/>
              </a:solidFill>
            </a:endParaRPr>
          </a:p>
          <a:p>
            <a:endParaRPr lang="hu-HU" b="1" dirty="0">
              <a:solidFill>
                <a:srgbClr val="00B0F0"/>
              </a:solidFill>
            </a:endParaRPr>
          </a:p>
          <a:p>
            <a:r>
              <a:rPr lang="hu-HU" u="sng" dirty="0"/>
              <a:t>Ciphertext</a:t>
            </a:r>
            <a:r>
              <a:rPr lang="hu-HU" dirty="0"/>
              <a:t>: </a:t>
            </a:r>
            <a:r>
              <a:rPr lang="hu-HU" b="1" dirty="0"/>
              <a:t>LLKJ ML BYUK EG WB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426593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S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4594032" y="3395169"/>
            <a:ext cx="2840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E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4717281" y="3395169"/>
            <a:ext cx="2936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C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4845588" y="3395169"/>
            <a:ext cx="3000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R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5042913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E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5160924" y="3395169"/>
            <a:ext cx="2856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T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5352982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S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5487469" y="3395169"/>
            <a:ext cx="2840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E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5635432" y="3395169"/>
            <a:ext cx="2936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C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5787696" y="3397364"/>
            <a:ext cx="3000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R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6047018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E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6222695" y="3395169"/>
            <a:ext cx="2856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T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6461651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S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6629090" y="3395169"/>
            <a:ext cx="2840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>
                <a:solidFill>
                  <a:srgbClr val="00B050"/>
                </a:solidFill>
              </a:rPr>
              <a:t>E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6793529" y="3395169"/>
            <a:ext cx="2936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C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7020692" y="3395169"/>
            <a:ext cx="3000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R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7226254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E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7377218" y="3395169"/>
            <a:ext cx="2856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T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7539363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S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4849834" y="5036877"/>
            <a:ext cx="25282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b="1" dirty="0">
                <a:solidFill>
                  <a:srgbClr val="00B050"/>
                </a:solidFill>
              </a:rPr>
              <a:t>E  (x ) = (x +K ) mod 26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5006353" y="5191569"/>
            <a:ext cx="2295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b="1" dirty="0">
                <a:solidFill>
                  <a:srgbClr val="00B050"/>
                </a:solidFill>
              </a:rPr>
              <a:t>i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5873822" y="5191569"/>
            <a:ext cx="2295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b="1" dirty="0">
                <a:solidFill>
                  <a:srgbClr val="00B050"/>
                </a:solidFill>
              </a:rPr>
              <a:t>i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6196319" y="5191569"/>
            <a:ext cx="2295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b="1" dirty="0">
                <a:solidFill>
                  <a:srgbClr val="00B050"/>
                </a:solidFill>
              </a:rPr>
              <a:t>i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5296479" y="5204605"/>
            <a:ext cx="2295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b="1" dirty="0">
                <a:solidFill>
                  <a:srgbClr val="00B050"/>
                </a:solidFill>
              </a:rPr>
              <a:t>i</a:t>
            </a:r>
          </a:p>
        </p:txBody>
      </p:sp>
    </p:spTree>
    <p:extLst>
      <p:ext uri="{BB962C8B-B14F-4D97-AF65-F5344CB8AC3E}">
        <p14:creationId xmlns:p14="http://schemas.microsoft.com/office/powerpoint/2010/main" val="319595495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u="sng" dirty="0"/>
              <a:t>Vigenere Cipher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870184" y="1363947"/>
            <a:ext cx="1098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>
                <a:solidFill>
                  <a:srgbClr val="00B0F0"/>
                </a:solidFill>
              </a:rPr>
              <a:t>EXAMPLE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74356" y="1153297"/>
            <a:ext cx="782618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hu-HU" dirty="0"/>
          </a:p>
          <a:p>
            <a:endParaRPr lang="hu-HU" b="1" dirty="0"/>
          </a:p>
          <a:p>
            <a:endParaRPr lang="hu-HU" b="1" dirty="0"/>
          </a:p>
          <a:p>
            <a:r>
              <a:rPr lang="hu-HU" b="1" dirty="0"/>
              <a:t>     A   B   C   D   E   F   G   H   I   J   K   L   M   N   O   P   Q   R   S   T   U   V   W   X   Y   Z</a:t>
            </a:r>
          </a:p>
          <a:p>
            <a:endParaRPr lang="hu-HU" dirty="0"/>
          </a:p>
          <a:p>
            <a:r>
              <a:rPr lang="hu-HU" dirty="0"/>
              <a:t>		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1186248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035405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0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1487934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337091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1770581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619738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2053227" y="23083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1902384" y="25364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3</a:t>
            </a:r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2335874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2185031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4</a:t>
            </a:r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2593977" y="230915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2443134" y="252077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5</a:t>
            </a:r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2900192" y="230379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749349" y="253189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6</a:t>
            </a:r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3190945" y="230379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3040102" y="251541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7</a:t>
            </a:r>
          </a:p>
        </p:txBody>
      </p:sp>
      <p:cxnSp>
        <p:nvCxnSpPr>
          <p:cNvPr id="41" name="Straight Arrow Connector 40"/>
          <p:cNvCxnSpPr/>
          <p:nvPr/>
        </p:nvCxnSpPr>
        <p:spPr>
          <a:xfrm>
            <a:off x="3439829" y="23101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3288986" y="252181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8</a:t>
            </a:r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3678570" y="2293718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3527727" y="252181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9</a:t>
            </a:r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3927453" y="2301956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3718154" y="251537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10</a:t>
            </a:r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4204340" y="2305175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3995041" y="2518597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11</a:t>
            </a:r>
          </a:p>
        </p:txBody>
      </p:sp>
      <p:cxnSp>
        <p:nvCxnSpPr>
          <p:cNvPr id="49" name="Straight Arrow Connector 48"/>
          <p:cNvCxnSpPr/>
          <p:nvPr/>
        </p:nvCxnSpPr>
        <p:spPr>
          <a:xfrm>
            <a:off x="4509376" y="230839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4300077" y="250533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12</a:t>
            </a:r>
          </a:p>
        </p:txBody>
      </p:sp>
      <p:cxnSp>
        <p:nvCxnSpPr>
          <p:cNvPr id="51" name="Straight Arrow Connector 50"/>
          <p:cNvCxnSpPr/>
          <p:nvPr/>
        </p:nvCxnSpPr>
        <p:spPr>
          <a:xfrm>
            <a:off x="4835946" y="2301956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4626594" y="250533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13</a:t>
            </a:r>
          </a:p>
        </p:txBody>
      </p:sp>
      <p:cxnSp>
        <p:nvCxnSpPr>
          <p:cNvPr id="53" name="Straight Arrow Connector 52"/>
          <p:cNvCxnSpPr/>
          <p:nvPr/>
        </p:nvCxnSpPr>
        <p:spPr>
          <a:xfrm>
            <a:off x="5137432" y="2301956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4928080" y="250533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14</a:t>
            </a:r>
          </a:p>
        </p:txBody>
      </p:sp>
      <p:cxnSp>
        <p:nvCxnSpPr>
          <p:cNvPr id="55" name="Straight Arrow Connector 54"/>
          <p:cNvCxnSpPr/>
          <p:nvPr/>
        </p:nvCxnSpPr>
        <p:spPr>
          <a:xfrm>
            <a:off x="5427311" y="2301622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5217959" y="250500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15</a:t>
            </a:r>
          </a:p>
        </p:txBody>
      </p:sp>
      <p:cxnSp>
        <p:nvCxnSpPr>
          <p:cNvPr id="57" name="Straight Arrow Connector 56"/>
          <p:cNvCxnSpPr/>
          <p:nvPr/>
        </p:nvCxnSpPr>
        <p:spPr>
          <a:xfrm>
            <a:off x="5742376" y="2301789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5533024" y="250517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16</a:t>
            </a:r>
          </a:p>
        </p:txBody>
      </p:sp>
      <p:cxnSp>
        <p:nvCxnSpPr>
          <p:cNvPr id="59" name="Straight Arrow Connector 58"/>
          <p:cNvCxnSpPr/>
          <p:nvPr/>
        </p:nvCxnSpPr>
        <p:spPr>
          <a:xfrm>
            <a:off x="6048209" y="230162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5838857" y="250500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17</a:t>
            </a:r>
          </a:p>
        </p:txBody>
      </p:sp>
      <p:cxnSp>
        <p:nvCxnSpPr>
          <p:cNvPr id="61" name="Straight Arrow Connector 60"/>
          <p:cNvCxnSpPr/>
          <p:nvPr/>
        </p:nvCxnSpPr>
        <p:spPr>
          <a:xfrm>
            <a:off x="6318015" y="230145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6108663" y="250484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18</a:t>
            </a:r>
          </a:p>
        </p:txBody>
      </p:sp>
      <p:cxnSp>
        <p:nvCxnSpPr>
          <p:cNvPr id="63" name="Straight Arrow Connector 62"/>
          <p:cNvCxnSpPr/>
          <p:nvPr/>
        </p:nvCxnSpPr>
        <p:spPr>
          <a:xfrm>
            <a:off x="6598800" y="2301540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6389448" y="2504923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19</a:t>
            </a:r>
          </a:p>
        </p:txBody>
      </p:sp>
      <p:cxnSp>
        <p:nvCxnSpPr>
          <p:cNvPr id="65" name="Straight Arrow Connector 64"/>
          <p:cNvCxnSpPr/>
          <p:nvPr/>
        </p:nvCxnSpPr>
        <p:spPr>
          <a:xfrm>
            <a:off x="6868606" y="2295449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6659254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20</a:t>
            </a:r>
          </a:p>
        </p:txBody>
      </p:sp>
      <p:cxnSp>
        <p:nvCxnSpPr>
          <p:cNvPr id="67" name="Straight Arrow Connector 66"/>
          <p:cNvCxnSpPr/>
          <p:nvPr/>
        </p:nvCxnSpPr>
        <p:spPr>
          <a:xfrm>
            <a:off x="7168738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6959386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21</a:t>
            </a:r>
          </a:p>
        </p:txBody>
      </p:sp>
      <p:cxnSp>
        <p:nvCxnSpPr>
          <p:cNvPr id="69" name="Straight Arrow Connector 68"/>
          <p:cNvCxnSpPr/>
          <p:nvPr/>
        </p:nvCxnSpPr>
        <p:spPr>
          <a:xfrm>
            <a:off x="7496662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7287310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22</a:t>
            </a:r>
          </a:p>
        </p:txBody>
      </p:sp>
      <p:cxnSp>
        <p:nvCxnSpPr>
          <p:cNvPr id="71" name="Straight Arrow Connector 70"/>
          <p:cNvCxnSpPr/>
          <p:nvPr/>
        </p:nvCxnSpPr>
        <p:spPr>
          <a:xfrm>
            <a:off x="7810690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7601338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23</a:t>
            </a:r>
          </a:p>
        </p:txBody>
      </p:sp>
      <p:cxnSp>
        <p:nvCxnSpPr>
          <p:cNvPr id="73" name="Straight Arrow Connector 72"/>
          <p:cNvCxnSpPr/>
          <p:nvPr/>
        </p:nvCxnSpPr>
        <p:spPr>
          <a:xfrm>
            <a:off x="8091811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7882459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24</a:t>
            </a:r>
          </a:p>
        </p:txBody>
      </p:sp>
      <p:cxnSp>
        <p:nvCxnSpPr>
          <p:cNvPr id="75" name="Straight Arrow Connector 74"/>
          <p:cNvCxnSpPr/>
          <p:nvPr/>
        </p:nvCxnSpPr>
        <p:spPr>
          <a:xfrm>
            <a:off x="8371236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8161884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25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9232142" y="2228501"/>
            <a:ext cx="2351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PRIVATE KEY = SECRET 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3476188" y="3564446"/>
            <a:ext cx="440139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u="sng" dirty="0"/>
              <a:t>Plaintext</a:t>
            </a:r>
            <a:r>
              <a:rPr lang="hu-HU" dirty="0"/>
              <a:t>: </a:t>
            </a:r>
            <a:r>
              <a:rPr lang="hu-HU" sz="2400" b="1" dirty="0">
                <a:solidFill>
                  <a:srgbClr val="00B0F0"/>
                </a:solidFill>
              </a:rPr>
              <a:t>THIS IS JUST AN EX</a:t>
            </a:r>
            <a:r>
              <a:rPr lang="hu-HU" sz="2400" b="1" dirty="0">
                <a:solidFill>
                  <a:srgbClr val="00B050"/>
                </a:solidFill>
              </a:rPr>
              <a:t>A</a:t>
            </a:r>
            <a:r>
              <a:rPr lang="hu-HU" sz="2400" b="1" dirty="0">
                <a:solidFill>
                  <a:srgbClr val="00B0F0"/>
                </a:solidFill>
              </a:rPr>
              <a:t>MPLE</a:t>
            </a:r>
            <a:endParaRPr lang="hu-HU" b="1" dirty="0">
              <a:solidFill>
                <a:srgbClr val="00B0F0"/>
              </a:solidFill>
            </a:endParaRPr>
          </a:p>
          <a:p>
            <a:endParaRPr lang="hu-HU" b="1" dirty="0">
              <a:solidFill>
                <a:srgbClr val="00B0F0"/>
              </a:solidFill>
            </a:endParaRPr>
          </a:p>
          <a:p>
            <a:r>
              <a:rPr lang="hu-HU" u="sng" dirty="0"/>
              <a:t>Ciphertext</a:t>
            </a:r>
            <a:r>
              <a:rPr lang="hu-HU" dirty="0"/>
              <a:t>: </a:t>
            </a:r>
            <a:r>
              <a:rPr lang="hu-HU" b="1" dirty="0"/>
              <a:t>LLKJ ML BYUK EG WBC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426593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S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4594032" y="3395169"/>
            <a:ext cx="2840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E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4717281" y="3395169"/>
            <a:ext cx="2936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C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4845588" y="3395169"/>
            <a:ext cx="3000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R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5042913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E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5160924" y="3395169"/>
            <a:ext cx="2856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T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5352982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S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5487469" y="3395169"/>
            <a:ext cx="2840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E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5635432" y="3395169"/>
            <a:ext cx="2936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C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5787696" y="3397364"/>
            <a:ext cx="3000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R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6047018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E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6222695" y="3395169"/>
            <a:ext cx="2856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T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6461651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S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6629090" y="3395169"/>
            <a:ext cx="2840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E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6793529" y="3395169"/>
            <a:ext cx="2936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>
                <a:solidFill>
                  <a:srgbClr val="00B050"/>
                </a:solidFill>
              </a:rPr>
              <a:t>C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7020692" y="3395169"/>
            <a:ext cx="3000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R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7226254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E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7377218" y="3395169"/>
            <a:ext cx="2856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T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7539363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S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4849834" y="5036877"/>
            <a:ext cx="25282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b="1" dirty="0">
                <a:solidFill>
                  <a:srgbClr val="00B050"/>
                </a:solidFill>
              </a:rPr>
              <a:t>E  (x ) = (x +K ) mod 26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5006353" y="5191569"/>
            <a:ext cx="2295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b="1" dirty="0">
                <a:solidFill>
                  <a:srgbClr val="00B050"/>
                </a:solidFill>
              </a:rPr>
              <a:t>i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5873822" y="5191569"/>
            <a:ext cx="2295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b="1" dirty="0">
                <a:solidFill>
                  <a:srgbClr val="00B050"/>
                </a:solidFill>
              </a:rPr>
              <a:t>i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6196319" y="5191569"/>
            <a:ext cx="2295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b="1" dirty="0">
                <a:solidFill>
                  <a:srgbClr val="00B050"/>
                </a:solidFill>
              </a:rPr>
              <a:t>i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5296479" y="5204605"/>
            <a:ext cx="2295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b="1" dirty="0">
                <a:solidFill>
                  <a:srgbClr val="00B050"/>
                </a:solidFill>
              </a:rPr>
              <a:t>i</a:t>
            </a:r>
          </a:p>
        </p:txBody>
      </p:sp>
    </p:spTree>
    <p:extLst>
      <p:ext uri="{BB962C8B-B14F-4D97-AF65-F5344CB8AC3E}">
        <p14:creationId xmlns:p14="http://schemas.microsoft.com/office/powerpoint/2010/main" val="339759886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u="sng" dirty="0"/>
              <a:t>Vigenere Cipher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870184" y="1363947"/>
            <a:ext cx="1098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>
                <a:solidFill>
                  <a:srgbClr val="00B0F0"/>
                </a:solidFill>
              </a:rPr>
              <a:t>EXAMPLE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74356" y="1153297"/>
            <a:ext cx="782618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hu-HU" dirty="0"/>
          </a:p>
          <a:p>
            <a:endParaRPr lang="hu-HU" b="1" dirty="0"/>
          </a:p>
          <a:p>
            <a:endParaRPr lang="hu-HU" b="1" dirty="0"/>
          </a:p>
          <a:p>
            <a:r>
              <a:rPr lang="hu-HU" b="1" dirty="0"/>
              <a:t>     A   B   C   D   E   F   G   H   I   J   K   L   M   N   O   P   Q   R   S   T   U   V   W   X   Y   Z</a:t>
            </a:r>
          </a:p>
          <a:p>
            <a:endParaRPr lang="hu-HU" dirty="0"/>
          </a:p>
          <a:p>
            <a:r>
              <a:rPr lang="hu-HU" dirty="0"/>
              <a:t>		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1186248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035405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0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1487934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337091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1770581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619738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2053227" y="23083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1902384" y="25364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3</a:t>
            </a:r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2335874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2185031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4</a:t>
            </a:r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2593977" y="230915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2443134" y="252077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5</a:t>
            </a:r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2900192" y="230379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749349" y="253189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6</a:t>
            </a:r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3190945" y="230379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3040102" y="251541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7</a:t>
            </a:r>
          </a:p>
        </p:txBody>
      </p:sp>
      <p:cxnSp>
        <p:nvCxnSpPr>
          <p:cNvPr id="41" name="Straight Arrow Connector 40"/>
          <p:cNvCxnSpPr/>
          <p:nvPr/>
        </p:nvCxnSpPr>
        <p:spPr>
          <a:xfrm>
            <a:off x="3439829" y="23101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3288986" y="252181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8</a:t>
            </a:r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3678570" y="2293718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3527727" y="252181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9</a:t>
            </a:r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3927453" y="2301956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3718154" y="251537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10</a:t>
            </a:r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4204340" y="2305175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3995041" y="2518597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11</a:t>
            </a:r>
          </a:p>
        </p:txBody>
      </p:sp>
      <p:cxnSp>
        <p:nvCxnSpPr>
          <p:cNvPr id="49" name="Straight Arrow Connector 48"/>
          <p:cNvCxnSpPr/>
          <p:nvPr/>
        </p:nvCxnSpPr>
        <p:spPr>
          <a:xfrm>
            <a:off x="4509376" y="230839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4300077" y="250533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12</a:t>
            </a:r>
          </a:p>
        </p:txBody>
      </p:sp>
      <p:cxnSp>
        <p:nvCxnSpPr>
          <p:cNvPr id="51" name="Straight Arrow Connector 50"/>
          <p:cNvCxnSpPr/>
          <p:nvPr/>
        </p:nvCxnSpPr>
        <p:spPr>
          <a:xfrm>
            <a:off x="4835946" y="2301956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4626594" y="250533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13</a:t>
            </a:r>
          </a:p>
        </p:txBody>
      </p:sp>
      <p:cxnSp>
        <p:nvCxnSpPr>
          <p:cNvPr id="53" name="Straight Arrow Connector 52"/>
          <p:cNvCxnSpPr/>
          <p:nvPr/>
        </p:nvCxnSpPr>
        <p:spPr>
          <a:xfrm>
            <a:off x="5137432" y="2301956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4928080" y="250533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14</a:t>
            </a:r>
          </a:p>
        </p:txBody>
      </p:sp>
      <p:cxnSp>
        <p:nvCxnSpPr>
          <p:cNvPr id="55" name="Straight Arrow Connector 54"/>
          <p:cNvCxnSpPr/>
          <p:nvPr/>
        </p:nvCxnSpPr>
        <p:spPr>
          <a:xfrm>
            <a:off x="5427311" y="2301622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5217959" y="250500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15</a:t>
            </a:r>
          </a:p>
        </p:txBody>
      </p:sp>
      <p:cxnSp>
        <p:nvCxnSpPr>
          <p:cNvPr id="57" name="Straight Arrow Connector 56"/>
          <p:cNvCxnSpPr/>
          <p:nvPr/>
        </p:nvCxnSpPr>
        <p:spPr>
          <a:xfrm>
            <a:off x="5742376" y="2301789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5533024" y="250517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16</a:t>
            </a:r>
          </a:p>
        </p:txBody>
      </p:sp>
      <p:cxnSp>
        <p:nvCxnSpPr>
          <p:cNvPr id="59" name="Straight Arrow Connector 58"/>
          <p:cNvCxnSpPr/>
          <p:nvPr/>
        </p:nvCxnSpPr>
        <p:spPr>
          <a:xfrm>
            <a:off x="6048209" y="230162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5838857" y="250500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17</a:t>
            </a:r>
          </a:p>
        </p:txBody>
      </p:sp>
      <p:cxnSp>
        <p:nvCxnSpPr>
          <p:cNvPr id="61" name="Straight Arrow Connector 60"/>
          <p:cNvCxnSpPr/>
          <p:nvPr/>
        </p:nvCxnSpPr>
        <p:spPr>
          <a:xfrm>
            <a:off x="6318015" y="230145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6108663" y="250484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18</a:t>
            </a:r>
          </a:p>
        </p:txBody>
      </p:sp>
      <p:cxnSp>
        <p:nvCxnSpPr>
          <p:cNvPr id="63" name="Straight Arrow Connector 62"/>
          <p:cNvCxnSpPr/>
          <p:nvPr/>
        </p:nvCxnSpPr>
        <p:spPr>
          <a:xfrm>
            <a:off x="6598800" y="2301540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6389448" y="2504923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19</a:t>
            </a:r>
          </a:p>
        </p:txBody>
      </p:sp>
      <p:cxnSp>
        <p:nvCxnSpPr>
          <p:cNvPr id="65" name="Straight Arrow Connector 64"/>
          <p:cNvCxnSpPr/>
          <p:nvPr/>
        </p:nvCxnSpPr>
        <p:spPr>
          <a:xfrm>
            <a:off x="6868606" y="2295449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6659254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20</a:t>
            </a:r>
          </a:p>
        </p:txBody>
      </p:sp>
      <p:cxnSp>
        <p:nvCxnSpPr>
          <p:cNvPr id="67" name="Straight Arrow Connector 66"/>
          <p:cNvCxnSpPr/>
          <p:nvPr/>
        </p:nvCxnSpPr>
        <p:spPr>
          <a:xfrm>
            <a:off x="7168738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6959386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21</a:t>
            </a:r>
          </a:p>
        </p:txBody>
      </p:sp>
      <p:cxnSp>
        <p:nvCxnSpPr>
          <p:cNvPr id="69" name="Straight Arrow Connector 68"/>
          <p:cNvCxnSpPr/>
          <p:nvPr/>
        </p:nvCxnSpPr>
        <p:spPr>
          <a:xfrm>
            <a:off x="7496662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7287310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22</a:t>
            </a:r>
          </a:p>
        </p:txBody>
      </p:sp>
      <p:cxnSp>
        <p:nvCxnSpPr>
          <p:cNvPr id="71" name="Straight Arrow Connector 70"/>
          <p:cNvCxnSpPr/>
          <p:nvPr/>
        </p:nvCxnSpPr>
        <p:spPr>
          <a:xfrm>
            <a:off x="7810690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7601338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23</a:t>
            </a:r>
          </a:p>
        </p:txBody>
      </p:sp>
      <p:cxnSp>
        <p:nvCxnSpPr>
          <p:cNvPr id="73" name="Straight Arrow Connector 72"/>
          <p:cNvCxnSpPr/>
          <p:nvPr/>
        </p:nvCxnSpPr>
        <p:spPr>
          <a:xfrm>
            <a:off x="8091811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7882459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24</a:t>
            </a:r>
          </a:p>
        </p:txBody>
      </p:sp>
      <p:cxnSp>
        <p:nvCxnSpPr>
          <p:cNvPr id="75" name="Straight Arrow Connector 74"/>
          <p:cNvCxnSpPr/>
          <p:nvPr/>
        </p:nvCxnSpPr>
        <p:spPr>
          <a:xfrm>
            <a:off x="8371236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8161884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25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9232142" y="2228501"/>
            <a:ext cx="2351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PRIVATE KEY = SECRET 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3476188" y="3564446"/>
            <a:ext cx="440139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u="sng" dirty="0"/>
              <a:t>Plaintext</a:t>
            </a:r>
            <a:r>
              <a:rPr lang="hu-HU" dirty="0"/>
              <a:t>: </a:t>
            </a:r>
            <a:r>
              <a:rPr lang="hu-HU" sz="2400" b="1" dirty="0">
                <a:solidFill>
                  <a:srgbClr val="00B0F0"/>
                </a:solidFill>
              </a:rPr>
              <a:t>THIS IS JUST AN EXA</a:t>
            </a:r>
            <a:r>
              <a:rPr lang="hu-HU" sz="2400" b="1" dirty="0">
                <a:solidFill>
                  <a:srgbClr val="00B050"/>
                </a:solidFill>
              </a:rPr>
              <a:t>M</a:t>
            </a:r>
            <a:r>
              <a:rPr lang="hu-HU" sz="2400" b="1" dirty="0">
                <a:solidFill>
                  <a:srgbClr val="00B0F0"/>
                </a:solidFill>
              </a:rPr>
              <a:t>PLE</a:t>
            </a:r>
            <a:endParaRPr lang="hu-HU" b="1" dirty="0">
              <a:solidFill>
                <a:srgbClr val="00B0F0"/>
              </a:solidFill>
            </a:endParaRPr>
          </a:p>
          <a:p>
            <a:endParaRPr lang="hu-HU" b="1" dirty="0">
              <a:solidFill>
                <a:srgbClr val="00B0F0"/>
              </a:solidFill>
            </a:endParaRPr>
          </a:p>
          <a:p>
            <a:r>
              <a:rPr lang="hu-HU" u="sng" dirty="0"/>
              <a:t>Ciphertext</a:t>
            </a:r>
            <a:r>
              <a:rPr lang="hu-HU" dirty="0"/>
              <a:t>: </a:t>
            </a:r>
            <a:r>
              <a:rPr lang="hu-HU" b="1" dirty="0"/>
              <a:t>LLKJ ML BYUK EG WBCD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426593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S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4594032" y="3395169"/>
            <a:ext cx="2840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E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4717281" y="3395169"/>
            <a:ext cx="2936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C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4845588" y="3395169"/>
            <a:ext cx="3000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R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5042913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E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5160924" y="3395169"/>
            <a:ext cx="2856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T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5352982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S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5487469" y="3395169"/>
            <a:ext cx="2840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E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5635432" y="3395169"/>
            <a:ext cx="2936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C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5787696" y="3397364"/>
            <a:ext cx="3000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R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6047018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E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6222695" y="3395169"/>
            <a:ext cx="2856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T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6461651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S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6629090" y="3395169"/>
            <a:ext cx="2840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E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6793529" y="3395169"/>
            <a:ext cx="2936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C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7020692" y="3395169"/>
            <a:ext cx="3000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>
                <a:solidFill>
                  <a:srgbClr val="00B050"/>
                </a:solidFill>
              </a:rPr>
              <a:t>R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7226254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E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7377218" y="3395169"/>
            <a:ext cx="2856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T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7539363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S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4849834" y="5036877"/>
            <a:ext cx="25282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b="1" dirty="0">
                <a:solidFill>
                  <a:srgbClr val="00B050"/>
                </a:solidFill>
              </a:rPr>
              <a:t>E  (x ) = (x +K ) mod 26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5006353" y="5191569"/>
            <a:ext cx="2295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b="1" dirty="0">
                <a:solidFill>
                  <a:srgbClr val="00B050"/>
                </a:solidFill>
              </a:rPr>
              <a:t>i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5873822" y="5191569"/>
            <a:ext cx="2295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b="1" dirty="0">
                <a:solidFill>
                  <a:srgbClr val="00B050"/>
                </a:solidFill>
              </a:rPr>
              <a:t>i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6196319" y="5191569"/>
            <a:ext cx="2295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b="1" dirty="0">
                <a:solidFill>
                  <a:srgbClr val="00B050"/>
                </a:solidFill>
              </a:rPr>
              <a:t>i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5296479" y="5204605"/>
            <a:ext cx="2295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b="1" dirty="0">
                <a:solidFill>
                  <a:srgbClr val="00B050"/>
                </a:solidFill>
              </a:rPr>
              <a:t>i</a:t>
            </a:r>
          </a:p>
        </p:txBody>
      </p:sp>
    </p:spTree>
    <p:extLst>
      <p:ext uri="{BB962C8B-B14F-4D97-AF65-F5344CB8AC3E}">
        <p14:creationId xmlns:p14="http://schemas.microsoft.com/office/powerpoint/2010/main" val="180535671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u="sng" dirty="0"/>
              <a:t>Vigenere Cipher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870184" y="1363947"/>
            <a:ext cx="1098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>
                <a:solidFill>
                  <a:srgbClr val="00B0F0"/>
                </a:solidFill>
              </a:rPr>
              <a:t>EXAMPLE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74356" y="1153297"/>
            <a:ext cx="782618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hu-HU" dirty="0"/>
          </a:p>
          <a:p>
            <a:endParaRPr lang="hu-HU" b="1" dirty="0"/>
          </a:p>
          <a:p>
            <a:endParaRPr lang="hu-HU" b="1" dirty="0"/>
          </a:p>
          <a:p>
            <a:r>
              <a:rPr lang="hu-HU" b="1" dirty="0"/>
              <a:t>     A   B   C   D   E   F   G   H   I   J   K   L   M   N   O   P   Q   R   S   T   U   V   W   X   Y   Z</a:t>
            </a:r>
          </a:p>
          <a:p>
            <a:endParaRPr lang="hu-HU" dirty="0"/>
          </a:p>
          <a:p>
            <a:r>
              <a:rPr lang="hu-HU" dirty="0"/>
              <a:t>		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1186248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035405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0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1487934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337091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1770581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619738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2053227" y="23083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1902384" y="25364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3</a:t>
            </a:r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2335874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2185031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4</a:t>
            </a:r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2593977" y="230915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2443134" y="252077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5</a:t>
            </a:r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2900192" y="230379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749349" y="253189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6</a:t>
            </a:r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3190945" y="230379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3040102" y="251541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7</a:t>
            </a:r>
          </a:p>
        </p:txBody>
      </p:sp>
      <p:cxnSp>
        <p:nvCxnSpPr>
          <p:cNvPr id="41" name="Straight Arrow Connector 40"/>
          <p:cNvCxnSpPr/>
          <p:nvPr/>
        </p:nvCxnSpPr>
        <p:spPr>
          <a:xfrm>
            <a:off x="3439829" y="23101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3288986" y="252181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8</a:t>
            </a:r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3678570" y="2293718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3527727" y="252181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9</a:t>
            </a:r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3927453" y="2301956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3718154" y="251537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10</a:t>
            </a:r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4204340" y="2305175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3995041" y="2518597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11</a:t>
            </a:r>
          </a:p>
        </p:txBody>
      </p:sp>
      <p:cxnSp>
        <p:nvCxnSpPr>
          <p:cNvPr id="49" name="Straight Arrow Connector 48"/>
          <p:cNvCxnSpPr/>
          <p:nvPr/>
        </p:nvCxnSpPr>
        <p:spPr>
          <a:xfrm>
            <a:off x="4509376" y="230839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4300077" y="250533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12</a:t>
            </a:r>
          </a:p>
        </p:txBody>
      </p:sp>
      <p:cxnSp>
        <p:nvCxnSpPr>
          <p:cNvPr id="51" name="Straight Arrow Connector 50"/>
          <p:cNvCxnSpPr/>
          <p:nvPr/>
        </p:nvCxnSpPr>
        <p:spPr>
          <a:xfrm>
            <a:off x="4835946" y="2301956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4626594" y="250533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13</a:t>
            </a:r>
          </a:p>
        </p:txBody>
      </p:sp>
      <p:cxnSp>
        <p:nvCxnSpPr>
          <p:cNvPr id="53" name="Straight Arrow Connector 52"/>
          <p:cNvCxnSpPr/>
          <p:nvPr/>
        </p:nvCxnSpPr>
        <p:spPr>
          <a:xfrm>
            <a:off x="5137432" y="2301956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4928080" y="250533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14</a:t>
            </a:r>
          </a:p>
        </p:txBody>
      </p:sp>
      <p:cxnSp>
        <p:nvCxnSpPr>
          <p:cNvPr id="55" name="Straight Arrow Connector 54"/>
          <p:cNvCxnSpPr/>
          <p:nvPr/>
        </p:nvCxnSpPr>
        <p:spPr>
          <a:xfrm>
            <a:off x="5427311" y="2301622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5217959" y="250500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15</a:t>
            </a:r>
          </a:p>
        </p:txBody>
      </p:sp>
      <p:cxnSp>
        <p:nvCxnSpPr>
          <p:cNvPr id="57" name="Straight Arrow Connector 56"/>
          <p:cNvCxnSpPr/>
          <p:nvPr/>
        </p:nvCxnSpPr>
        <p:spPr>
          <a:xfrm>
            <a:off x="5742376" y="2301789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5533024" y="250517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16</a:t>
            </a:r>
          </a:p>
        </p:txBody>
      </p:sp>
      <p:cxnSp>
        <p:nvCxnSpPr>
          <p:cNvPr id="59" name="Straight Arrow Connector 58"/>
          <p:cNvCxnSpPr/>
          <p:nvPr/>
        </p:nvCxnSpPr>
        <p:spPr>
          <a:xfrm>
            <a:off x="6048209" y="230162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5838857" y="250500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17</a:t>
            </a:r>
          </a:p>
        </p:txBody>
      </p:sp>
      <p:cxnSp>
        <p:nvCxnSpPr>
          <p:cNvPr id="61" name="Straight Arrow Connector 60"/>
          <p:cNvCxnSpPr/>
          <p:nvPr/>
        </p:nvCxnSpPr>
        <p:spPr>
          <a:xfrm>
            <a:off x="6318015" y="230145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6108663" y="250484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18</a:t>
            </a:r>
          </a:p>
        </p:txBody>
      </p:sp>
      <p:cxnSp>
        <p:nvCxnSpPr>
          <p:cNvPr id="63" name="Straight Arrow Connector 62"/>
          <p:cNvCxnSpPr/>
          <p:nvPr/>
        </p:nvCxnSpPr>
        <p:spPr>
          <a:xfrm>
            <a:off x="6598800" y="2301540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6389448" y="2504923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19</a:t>
            </a:r>
          </a:p>
        </p:txBody>
      </p:sp>
      <p:cxnSp>
        <p:nvCxnSpPr>
          <p:cNvPr id="65" name="Straight Arrow Connector 64"/>
          <p:cNvCxnSpPr/>
          <p:nvPr/>
        </p:nvCxnSpPr>
        <p:spPr>
          <a:xfrm>
            <a:off x="6868606" y="2295449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6659254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20</a:t>
            </a:r>
          </a:p>
        </p:txBody>
      </p:sp>
      <p:cxnSp>
        <p:nvCxnSpPr>
          <p:cNvPr id="67" name="Straight Arrow Connector 66"/>
          <p:cNvCxnSpPr/>
          <p:nvPr/>
        </p:nvCxnSpPr>
        <p:spPr>
          <a:xfrm>
            <a:off x="7168738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6959386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21</a:t>
            </a:r>
          </a:p>
        </p:txBody>
      </p:sp>
      <p:cxnSp>
        <p:nvCxnSpPr>
          <p:cNvPr id="69" name="Straight Arrow Connector 68"/>
          <p:cNvCxnSpPr/>
          <p:nvPr/>
        </p:nvCxnSpPr>
        <p:spPr>
          <a:xfrm>
            <a:off x="7496662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7287310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22</a:t>
            </a:r>
          </a:p>
        </p:txBody>
      </p:sp>
      <p:cxnSp>
        <p:nvCxnSpPr>
          <p:cNvPr id="71" name="Straight Arrow Connector 70"/>
          <p:cNvCxnSpPr/>
          <p:nvPr/>
        </p:nvCxnSpPr>
        <p:spPr>
          <a:xfrm>
            <a:off x="7810690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7601338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23</a:t>
            </a:r>
          </a:p>
        </p:txBody>
      </p:sp>
      <p:cxnSp>
        <p:nvCxnSpPr>
          <p:cNvPr id="73" name="Straight Arrow Connector 72"/>
          <p:cNvCxnSpPr/>
          <p:nvPr/>
        </p:nvCxnSpPr>
        <p:spPr>
          <a:xfrm>
            <a:off x="8091811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7882459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24</a:t>
            </a:r>
          </a:p>
        </p:txBody>
      </p:sp>
      <p:cxnSp>
        <p:nvCxnSpPr>
          <p:cNvPr id="75" name="Straight Arrow Connector 74"/>
          <p:cNvCxnSpPr/>
          <p:nvPr/>
        </p:nvCxnSpPr>
        <p:spPr>
          <a:xfrm>
            <a:off x="8371236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8161884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25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9232142" y="2228501"/>
            <a:ext cx="2351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PRIVATE KEY = SECRET 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3476188" y="3564446"/>
            <a:ext cx="440139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u="sng" dirty="0"/>
              <a:t>Plaintext</a:t>
            </a:r>
            <a:r>
              <a:rPr lang="hu-HU" dirty="0"/>
              <a:t>: </a:t>
            </a:r>
            <a:r>
              <a:rPr lang="hu-HU" sz="2400" b="1" dirty="0">
                <a:solidFill>
                  <a:srgbClr val="00B0F0"/>
                </a:solidFill>
              </a:rPr>
              <a:t>THIS IS JUST AN EXAM</a:t>
            </a:r>
            <a:r>
              <a:rPr lang="hu-HU" sz="2400" b="1" dirty="0">
                <a:solidFill>
                  <a:srgbClr val="00B050"/>
                </a:solidFill>
              </a:rPr>
              <a:t>P</a:t>
            </a:r>
            <a:r>
              <a:rPr lang="hu-HU" sz="2400" b="1" dirty="0">
                <a:solidFill>
                  <a:srgbClr val="00B0F0"/>
                </a:solidFill>
              </a:rPr>
              <a:t>LE</a:t>
            </a:r>
            <a:endParaRPr lang="hu-HU" b="1" dirty="0">
              <a:solidFill>
                <a:srgbClr val="00B0F0"/>
              </a:solidFill>
            </a:endParaRPr>
          </a:p>
          <a:p>
            <a:endParaRPr lang="hu-HU" b="1" dirty="0">
              <a:solidFill>
                <a:srgbClr val="00B0F0"/>
              </a:solidFill>
            </a:endParaRPr>
          </a:p>
          <a:p>
            <a:r>
              <a:rPr lang="hu-HU" u="sng" dirty="0"/>
              <a:t>Ciphertext</a:t>
            </a:r>
            <a:r>
              <a:rPr lang="hu-HU" dirty="0"/>
              <a:t>: </a:t>
            </a:r>
            <a:r>
              <a:rPr lang="hu-HU" b="1" dirty="0"/>
              <a:t>LLKJ ML BYUK EG WBCDT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426593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S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4594032" y="3395169"/>
            <a:ext cx="2840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E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4717281" y="3395169"/>
            <a:ext cx="2936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C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4845588" y="3395169"/>
            <a:ext cx="3000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R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5042913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E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5160924" y="3395169"/>
            <a:ext cx="2856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T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5352982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S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5487469" y="3395169"/>
            <a:ext cx="2840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E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5635432" y="3395169"/>
            <a:ext cx="2936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C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5787696" y="3397364"/>
            <a:ext cx="3000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R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6047018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E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6222695" y="3395169"/>
            <a:ext cx="2856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T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6461651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S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6629090" y="3395169"/>
            <a:ext cx="2840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E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6793529" y="3395169"/>
            <a:ext cx="2936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C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7020692" y="3395169"/>
            <a:ext cx="3000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R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7226254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>
                <a:solidFill>
                  <a:srgbClr val="00B050"/>
                </a:solidFill>
              </a:rPr>
              <a:t>E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7377218" y="3395169"/>
            <a:ext cx="2856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T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7539363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S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4849834" y="5036877"/>
            <a:ext cx="25282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b="1" dirty="0">
                <a:solidFill>
                  <a:srgbClr val="00B050"/>
                </a:solidFill>
              </a:rPr>
              <a:t>E  (x ) = (x +K ) mod 26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5006353" y="5191569"/>
            <a:ext cx="2295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b="1" dirty="0">
                <a:solidFill>
                  <a:srgbClr val="00B050"/>
                </a:solidFill>
              </a:rPr>
              <a:t>i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5873822" y="5191569"/>
            <a:ext cx="2295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b="1" dirty="0">
                <a:solidFill>
                  <a:srgbClr val="00B050"/>
                </a:solidFill>
              </a:rPr>
              <a:t>i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6196319" y="5191569"/>
            <a:ext cx="2295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b="1" dirty="0">
                <a:solidFill>
                  <a:srgbClr val="00B050"/>
                </a:solidFill>
              </a:rPr>
              <a:t>i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5296479" y="5204605"/>
            <a:ext cx="2295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b="1" dirty="0">
                <a:solidFill>
                  <a:srgbClr val="00B050"/>
                </a:solidFill>
              </a:rPr>
              <a:t>i</a:t>
            </a:r>
          </a:p>
        </p:txBody>
      </p:sp>
    </p:spTree>
    <p:extLst>
      <p:ext uri="{BB962C8B-B14F-4D97-AF65-F5344CB8AC3E}">
        <p14:creationId xmlns:p14="http://schemas.microsoft.com/office/powerpoint/2010/main" val="15068868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u="sng" dirty="0"/>
              <a:t>Cracking Caesar-cipher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79373" y="1565190"/>
            <a:ext cx="10031721" cy="48013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There are </a:t>
            </a:r>
            <a:r>
              <a:rPr lang="hu-HU" b="1" dirty="0"/>
              <a:t>2</a:t>
            </a:r>
            <a:r>
              <a:rPr lang="hu-HU" dirty="0"/>
              <a:t> types of approaches to crack </a:t>
            </a:r>
            <a:r>
              <a:rPr lang="hu-HU" b="1" dirty="0"/>
              <a:t>Caesar-cipher</a:t>
            </a:r>
            <a:r>
              <a:rPr lang="hu-HU" dirty="0"/>
              <a:t>:</a:t>
            </a:r>
          </a:p>
          <a:p>
            <a:endParaRPr lang="hu-HU" b="1" dirty="0">
              <a:sym typeface="Wingdings" panose="05000000000000000000" pitchFamily="2" charset="2"/>
            </a:endParaRPr>
          </a:p>
          <a:p>
            <a:r>
              <a:rPr lang="hu-HU" b="1" dirty="0">
                <a:sym typeface="Wingdings" panose="05000000000000000000" pitchFamily="2" charset="2"/>
              </a:rPr>
              <a:t>	1.) brute-force attack: </a:t>
            </a:r>
            <a:r>
              <a:rPr lang="hu-HU" dirty="0">
                <a:sym typeface="Wingdings" panose="05000000000000000000" pitchFamily="2" charset="2"/>
              </a:rPr>
              <a:t>because the number of possible key is </a:t>
            </a:r>
            <a:r>
              <a:rPr lang="hu-HU" b="1" dirty="0">
                <a:sym typeface="Wingdings" panose="05000000000000000000" pitchFamily="2" charset="2"/>
              </a:rPr>
              <a:t>26</a:t>
            </a:r>
            <a:r>
              <a:rPr lang="hu-HU" dirty="0">
                <a:sym typeface="Wingdings" panose="05000000000000000000" pitchFamily="2" charset="2"/>
              </a:rPr>
              <a:t> thats why</a:t>
            </a:r>
          </a:p>
          <a:p>
            <a:r>
              <a:rPr lang="hu-HU" dirty="0">
                <a:sym typeface="Wingdings" panose="05000000000000000000" pitchFamily="2" charset="2"/>
              </a:rPr>
              <a:t>		we can consider all these cases (so check all the possible key values)</a:t>
            </a:r>
          </a:p>
          <a:p>
            <a:endParaRPr lang="hu-HU" dirty="0">
              <a:sym typeface="Wingdings" panose="05000000000000000000" pitchFamily="2" charset="2"/>
            </a:endParaRPr>
          </a:p>
          <a:p>
            <a:r>
              <a:rPr lang="hu-HU" dirty="0">
                <a:sym typeface="Wingdings" panose="05000000000000000000" pitchFamily="2" charset="2"/>
              </a:rPr>
              <a:t>			 we use all the possible key values within the range </a:t>
            </a:r>
            <a:r>
              <a:rPr lang="hu-HU" b="1" dirty="0">
                <a:sym typeface="Wingdings" panose="05000000000000000000" pitchFamily="2" charset="2"/>
              </a:rPr>
              <a:t>[0,SIZE_ALPHABET-1]</a:t>
            </a:r>
          </a:p>
          <a:p>
            <a:r>
              <a:rPr lang="hu-HU" dirty="0">
                <a:sym typeface="Wingdings" panose="05000000000000000000" pitchFamily="2" charset="2"/>
              </a:rPr>
              <a:t>				and check whether the decrypted message makes sense or not</a:t>
            </a:r>
          </a:p>
          <a:p>
            <a:endParaRPr lang="hu-HU" dirty="0">
              <a:sym typeface="Wingdings" panose="05000000000000000000" pitchFamily="2" charset="2"/>
            </a:endParaRPr>
          </a:p>
          <a:p>
            <a:r>
              <a:rPr lang="hu-HU" dirty="0">
                <a:sym typeface="Wingdings" panose="05000000000000000000" pitchFamily="2" charset="2"/>
              </a:rPr>
              <a:t>			                   ~ it may be important to be able to detect english language</a:t>
            </a:r>
          </a:p>
          <a:p>
            <a:endParaRPr lang="hu-HU" dirty="0">
              <a:sym typeface="Wingdings" panose="05000000000000000000" pitchFamily="2" charset="2"/>
            </a:endParaRPr>
          </a:p>
          <a:p>
            <a:r>
              <a:rPr lang="hu-HU" dirty="0">
                <a:sym typeface="Wingdings" panose="05000000000000000000" pitchFamily="2" charset="2"/>
              </a:rPr>
              <a:t>	</a:t>
            </a:r>
            <a:r>
              <a:rPr lang="hu-HU" b="1" dirty="0">
                <a:sym typeface="Wingdings" panose="05000000000000000000" pitchFamily="2" charset="2"/>
              </a:rPr>
              <a:t>2.) frequency-analysis: </a:t>
            </a:r>
            <a:r>
              <a:rPr lang="hu-HU" dirty="0">
                <a:sym typeface="Wingdings" panose="05000000000000000000" pitchFamily="2" charset="2"/>
              </a:rPr>
              <a:t>we can analyse the frequency distribution of the letters</a:t>
            </a:r>
          </a:p>
          <a:p>
            <a:endParaRPr lang="hu-HU" b="1" dirty="0">
              <a:sym typeface="Wingdings" panose="05000000000000000000" pitchFamily="2" charset="2"/>
            </a:endParaRPr>
          </a:p>
          <a:p>
            <a:r>
              <a:rPr lang="hu-HU" b="1" dirty="0">
                <a:sym typeface="Wingdings" panose="05000000000000000000" pitchFamily="2" charset="2"/>
              </a:rPr>
              <a:t>		</a:t>
            </a:r>
            <a:r>
              <a:rPr lang="hu-HU" dirty="0">
                <a:sym typeface="Wingdings" panose="05000000000000000000" pitchFamily="2" charset="2"/>
              </a:rPr>
              <a:t>For example in an english language text some letters are more</a:t>
            </a:r>
          </a:p>
          <a:p>
            <a:r>
              <a:rPr lang="hu-HU" dirty="0">
                <a:sym typeface="Wingdings" panose="05000000000000000000" pitchFamily="2" charset="2"/>
              </a:rPr>
              <a:t>			frequent than others  (</a:t>
            </a:r>
            <a:r>
              <a:rPr lang="hu-HU" b="1" dirty="0">
                <a:sym typeface="Wingdings" panose="05000000000000000000" pitchFamily="2" charset="2"/>
              </a:rPr>
              <a:t>E</a:t>
            </a:r>
            <a:r>
              <a:rPr lang="hu-HU" dirty="0">
                <a:sym typeface="Wingdings" panose="05000000000000000000" pitchFamily="2" charset="2"/>
              </a:rPr>
              <a:t>, </a:t>
            </a:r>
            <a:r>
              <a:rPr lang="hu-HU" b="1" dirty="0">
                <a:sym typeface="Wingdings" panose="05000000000000000000" pitchFamily="2" charset="2"/>
              </a:rPr>
              <a:t>A</a:t>
            </a:r>
            <a:r>
              <a:rPr lang="hu-HU" dirty="0">
                <a:sym typeface="Wingdings" panose="05000000000000000000" pitchFamily="2" charset="2"/>
              </a:rPr>
              <a:t>, </a:t>
            </a:r>
            <a:r>
              <a:rPr lang="hu-HU" b="1" dirty="0">
                <a:sym typeface="Wingdings" panose="05000000000000000000" pitchFamily="2" charset="2"/>
              </a:rPr>
              <a:t>O</a:t>
            </a:r>
            <a:r>
              <a:rPr lang="hu-HU" dirty="0">
                <a:sym typeface="Wingdings" panose="05000000000000000000" pitchFamily="2" charset="2"/>
              </a:rPr>
              <a:t>, </a:t>
            </a:r>
            <a:r>
              <a:rPr lang="hu-HU" b="1" dirty="0">
                <a:sym typeface="Wingdings" panose="05000000000000000000" pitchFamily="2" charset="2"/>
              </a:rPr>
              <a:t>I</a:t>
            </a:r>
            <a:r>
              <a:rPr lang="hu-HU" dirty="0">
                <a:sym typeface="Wingdings" panose="05000000000000000000" pitchFamily="2" charset="2"/>
              </a:rPr>
              <a:t> and </a:t>
            </a:r>
            <a:r>
              <a:rPr lang="hu-HU" b="1" dirty="0">
                <a:sym typeface="Wingdings" panose="05000000000000000000" pitchFamily="2" charset="2"/>
              </a:rPr>
              <a:t>T</a:t>
            </a:r>
            <a:r>
              <a:rPr lang="hu-HU" dirty="0">
                <a:sym typeface="Wingdings" panose="05000000000000000000" pitchFamily="2" charset="2"/>
              </a:rPr>
              <a:t>)</a:t>
            </a:r>
          </a:p>
          <a:p>
            <a:endParaRPr lang="hu-HU" dirty="0">
              <a:sym typeface="Wingdings" panose="05000000000000000000" pitchFamily="2" charset="2"/>
            </a:endParaRPr>
          </a:p>
          <a:p>
            <a:r>
              <a:rPr lang="hu-HU" dirty="0">
                <a:sym typeface="Wingdings" panose="05000000000000000000" pitchFamily="2" charset="2"/>
              </a:rPr>
              <a:t>			 we can analyse the ciphertext and based on the most frequent letter</a:t>
            </a:r>
          </a:p>
          <a:p>
            <a:r>
              <a:rPr lang="hu-HU" dirty="0">
                <a:sym typeface="Wingdings" panose="05000000000000000000" pitchFamily="2" charset="2"/>
              </a:rPr>
              <a:t>				in the cipertext we can predict the key (so the number of shifts)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375720" y="5049794"/>
            <a:ext cx="1836208" cy="12311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b="1" dirty="0">
                <a:solidFill>
                  <a:srgbClr val="00B0F0"/>
                </a:solidFill>
              </a:rPr>
              <a:t>SHIFTING ALL LETTERS</a:t>
            </a:r>
            <a:br>
              <a:rPr lang="hu-HU" sz="1400" b="1" dirty="0">
                <a:solidFill>
                  <a:srgbClr val="00B0F0"/>
                </a:solidFill>
              </a:rPr>
            </a:br>
            <a:r>
              <a:rPr lang="hu-HU" sz="1400" b="1" dirty="0">
                <a:solidFill>
                  <a:srgbClr val="00B0F0"/>
                </a:solidFill>
              </a:rPr>
              <a:t>WITH THE SAME KEY</a:t>
            </a:r>
          </a:p>
          <a:p>
            <a:r>
              <a:rPr lang="hu-HU" sz="1400" b="1" dirty="0">
                <a:solidFill>
                  <a:srgbClr val="00B0F0"/>
                </a:solidFill>
              </a:rPr>
              <a:t>DOES NOT ALTER THE</a:t>
            </a:r>
          </a:p>
          <a:p>
            <a:r>
              <a:rPr lang="hu-HU" sz="1400" b="1" dirty="0">
                <a:solidFill>
                  <a:srgbClr val="00B0F0"/>
                </a:solidFill>
              </a:rPr>
              <a:t>DISTRIBUTION !!! </a:t>
            </a:r>
          </a:p>
          <a:p>
            <a:r>
              <a:rPr lang="hu-HU" dirty="0"/>
              <a:t>     </a:t>
            </a:r>
          </a:p>
        </p:txBody>
      </p:sp>
    </p:spTree>
    <p:extLst>
      <p:ext uri="{BB962C8B-B14F-4D97-AF65-F5344CB8AC3E}">
        <p14:creationId xmlns:p14="http://schemas.microsoft.com/office/powerpoint/2010/main" val="97211321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u="sng" dirty="0"/>
              <a:t>Vigenere Cipher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870184" y="1363947"/>
            <a:ext cx="1098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>
                <a:solidFill>
                  <a:srgbClr val="00B0F0"/>
                </a:solidFill>
              </a:rPr>
              <a:t>EXAMPLE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74356" y="1153297"/>
            <a:ext cx="782618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hu-HU" dirty="0"/>
          </a:p>
          <a:p>
            <a:endParaRPr lang="hu-HU" b="1" dirty="0"/>
          </a:p>
          <a:p>
            <a:endParaRPr lang="hu-HU" b="1" dirty="0"/>
          </a:p>
          <a:p>
            <a:r>
              <a:rPr lang="hu-HU" b="1" dirty="0"/>
              <a:t>     A   B   C   D   E   F   G   H   I   J   K   L   M   N   O   P   Q   R   S   T   U   V   W   X   Y   Z</a:t>
            </a:r>
          </a:p>
          <a:p>
            <a:endParaRPr lang="hu-HU" dirty="0"/>
          </a:p>
          <a:p>
            <a:r>
              <a:rPr lang="hu-HU" dirty="0"/>
              <a:t>		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1186248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035405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0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1487934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337091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1770581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619738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2053227" y="23083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1902384" y="25364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3</a:t>
            </a:r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2335874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2185031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4</a:t>
            </a:r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2593977" y="230915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2443134" y="252077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5</a:t>
            </a:r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2900192" y="230379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749349" y="253189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6</a:t>
            </a:r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3190945" y="230379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3040102" y="251541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7</a:t>
            </a:r>
          </a:p>
        </p:txBody>
      </p:sp>
      <p:cxnSp>
        <p:nvCxnSpPr>
          <p:cNvPr id="41" name="Straight Arrow Connector 40"/>
          <p:cNvCxnSpPr/>
          <p:nvPr/>
        </p:nvCxnSpPr>
        <p:spPr>
          <a:xfrm>
            <a:off x="3439829" y="23101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3288986" y="252181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8</a:t>
            </a:r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3678570" y="2293718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3527727" y="252181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9</a:t>
            </a:r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3927453" y="2301956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3718154" y="251537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10</a:t>
            </a:r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4204340" y="2305175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3995041" y="2518597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11</a:t>
            </a:r>
          </a:p>
        </p:txBody>
      </p:sp>
      <p:cxnSp>
        <p:nvCxnSpPr>
          <p:cNvPr id="49" name="Straight Arrow Connector 48"/>
          <p:cNvCxnSpPr/>
          <p:nvPr/>
        </p:nvCxnSpPr>
        <p:spPr>
          <a:xfrm>
            <a:off x="4509376" y="230839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4300077" y="250533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12</a:t>
            </a:r>
          </a:p>
        </p:txBody>
      </p:sp>
      <p:cxnSp>
        <p:nvCxnSpPr>
          <p:cNvPr id="51" name="Straight Arrow Connector 50"/>
          <p:cNvCxnSpPr/>
          <p:nvPr/>
        </p:nvCxnSpPr>
        <p:spPr>
          <a:xfrm>
            <a:off x="4835946" y="2301956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4626594" y="250533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13</a:t>
            </a:r>
          </a:p>
        </p:txBody>
      </p:sp>
      <p:cxnSp>
        <p:nvCxnSpPr>
          <p:cNvPr id="53" name="Straight Arrow Connector 52"/>
          <p:cNvCxnSpPr/>
          <p:nvPr/>
        </p:nvCxnSpPr>
        <p:spPr>
          <a:xfrm>
            <a:off x="5137432" y="2301956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4928080" y="250533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14</a:t>
            </a:r>
          </a:p>
        </p:txBody>
      </p:sp>
      <p:cxnSp>
        <p:nvCxnSpPr>
          <p:cNvPr id="55" name="Straight Arrow Connector 54"/>
          <p:cNvCxnSpPr/>
          <p:nvPr/>
        </p:nvCxnSpPr>
        <p:spPr>
          <a:xfrm>
            <a:off x="5427311" y="2301622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5217959" y="250500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15</a:t>
            </a:r>
          </a:p>
        </p:txBody>
      </p:sp>
      <p:cxnSp>
        <p:nvCxnSpPr>
          <p:cNvPr id="57" name="Straight Arrow Connector 56"/>
          <p:cNvCxnSpPr/>
          <p:nvPr/>
        </p:nvCxnSpPr>
        <p:spPr>
          <a:xfrm>
            <a:off x="5742376" y="2301789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5533024" y="250517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16</a:t>
            </a:r>
          </a:p>
        </p:txBody>
      </p:sp>
      <p:cxnSp>
        <p:nvCxnSpPr>
          <p:cNvPr id="59" name="Straight Arrow Connector 58"/>
          <p:cNvCxnSpPr/>
          <p:nvPr/>
        </p:nvCxnSpPr>
        <p:spPr>
          <a:xfrm>
            <a:off x="6048209" y="230162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5838857" y="250500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17</a:t>
            </a:r>
          </a:p>
        </p:txBody>
      </p:sp>
      <p:cxnSp>
        <p:nvCxnSpPr>
          <p:cNvPr id="61" name="Straight Arrow Connector 60"/>
          <p:cNvCxnSpPr/>
          <p:nvPr/>
        </p:nvCxnSpPr>
        <p:spPr>
          <a:xfrm>
            <a:off x="6318015" y="230145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6108663" y="250484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18</a:t>
            </a:r>
          </a:p>
        </p:txBody>
      </p:sp>
      <p:cxnSp>
        <p:nvCxnSpPr>
          <p:cNvPr id="63" name="Straight Arrow Connector 62"/>
          <p:cNvCxnSpPr/>
          <p:nvPr/>
        </p:nvCxnSpPr>
        <p:spPr>
          <a:xfrm>
            <a:off x="6598800" y="2301540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6389448" y="2504923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19</a:t>
            </a:r>
          </a:p>
        </p:txBody>
      </p:sp>
      <p:cxnSp>
        <p:nvCxnSpPr>
          <p:cNvPr id="65" name="Straight Arrow Connector 64"/>
          <p:cNvCxnSpPr/>
          <p:nvPr/>
        </p:nvCxnSpPr>
        <p:spPr>
          <a:xfrm>
            <a:off x="6868606" y="2295449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6659254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20</a:t>
            </a:r>
          </a:p>
        </p:txBody>
      </p:sp>
      <p:cxnSp>
        <p:nvCxnSpPr>
          <p:cNvPr id="67" name="Straight Arrow Connector 66"/>
          <p:cNvCxnSpPr/>
          <p:nvPr/>
        </p:nvCxnSpPr>
        <p:spPr>
          <a:xfrm>
            <a:off x="7168738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6959386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21</a:t>
            </a:r>
          </a:p>
        </p:txBody>
      </p:sp>
      <p:cxnSp>
        <p:nvCxnSpPr>
          <p:cNvPr id="69" name="Straight Arrow Connector 68"/>
          <p:cNvCxnSpPr/>
          <p:nvPr/>
        </p:nvCxnSpPr>
        <p:spPr>
          <a:xfrm>
            <a:off x="7496662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7287310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22</a:t>
            </a:r>
          </a:p>
        </p:txBody>
      </p:sp>
      <p:cxnSp>
        <p:nvCxnSpPr>
          <p:cNvPr id="71" name="Straight Arrow Connector 70"/>
          <p:cNvCxnSpPr/>
          <p:nvPr/>
        </p:nvCxnSpPr>
        <p:spPr>
          <a:xfrm>
            <a:off x="7810690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7601338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23</a:t>
            </a:r>
          </a:p>
        </p:txBody>
      </p:sp>
      <p:cxnSp>
        <p:nvCxnSpPr>
          <p:cNvPr id="73" name="Straight Arrow Connector 72"/>
          <p:cNvCxnSpPr/>
          <p:nvPr/>
        </p:nvCxnSpPr>
        <p:spPr>
          <a:xfrm>
            <a:off x="8091811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7882459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24</a:t>
            </a:r>
          </a:p>
        </p:txBody>
      </p:sp>
      <p:cxnSp>
        <p:nvCxnSpPr>
          <p:cNvPr id="75" name="Straight Arrow Connector 74"/>
          <p:cNvCxnSpPr/>
          <p:nvPr/>
        </p:nvCxnSpPr>
        <p:spPr>
          <a:xfrm>
            <a:off x="8371236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8161884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25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9232142" y="2228501"/>
            <a:ext cx="2351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PRIVATE KEY = SECRET 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3476188" y="3564446"/>
            <a:ext cx="440139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u="sng" dirty="0"/>
              <a:t>Plaintext</a:t>
            </a:r>
            <a:r>
              <a:rPr lang="hu-HU" dirty="0"/>
              <a:t>: </a:t>
            </a:r>
            <a:r>
              <a:rPr lang="hu-HU" sz="2400" b="1" dirty="0">
                <a:solidFill>
                  <a:srgbClr val="00B0F0"/>
                </a:solidFill>
              </a:rPr>
              <a:t>THIS IS JUST AN EXAMP</a:t>
            </a:r>
            <a:r>
              <a:rPr lang="hu-HU" sz="2400" b="1" dirty="0">
                <a:solidFill>
                  <a:srgbClr val="00B050"/>
                </a:solidFill>
              </a:rPr>
              <a:t>L</a:t>
            </a:r>
            <a:r>
              <a:rPr lang="hu-HU" sz="2400" b="1" dirty="0">
                <a:solidFill>
                  <a:srgbClr val="00B0F0"/>
                </a:solidFill>
              </a:rPr>
              <a:t>E</a:t>
            </a:r>
            <a:endParaRPr lang="hu-HU" b="1" dirty="0">
              <a:solidFill>
                <a:srgbClr val="00B0F0"/>
              </a:solidFill>
            </a:endParaRPr>
          </a:p>
          <a:p>
            <a:endParaRPr lang="hu-HU" b="1" dirty="0">
              <a:solidFill>
                <a:srgbClr val="00B0F0"/>
              </a:solidFill>
            </a:endParaRPr>
          </a:p>
          <a:p>
            <a:r>
              <a:rPr lang="hu-HU" u="sng" dirty="0"/>
              <a:t>Ciphertext</a:t>
            </a:r>
            <a:r>
              <a:rPr lang="hu-HU" dirty="0"/>
              <a:t>: </a:t>
            </a:r>
            <a:r>
              <a:rPr lang="hu-HU" b="1" dirty="0"/>
              <a:t>LLKJ ML BYUK EG WBCDTE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426593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S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4594032" y="3395169"/>
            <a:ext cx="2840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E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4717281" y="3395169"/>
            <a:ext cx="2936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C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4845588" y="3395169"/>
            <a:ext cx="3000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R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5042913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E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5160924" y="3395169"/>
            <a:ext cx="2856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T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5352982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S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5487469" y="3395169"/>
            <a:ext cx="2840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E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5635432" y="3395169"/>
            <a:ext cx="2936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C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5787696" y="3397364"/>
            <a:ext cx="3000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R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6047018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E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6222695" y="3395169"/>
            <a:ext cx="2856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T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6461651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S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6629090" y="3395169"/>
            <a:ext cx="2840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E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6793529" y="3395169"/>
            <a:ext cx="2936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C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7020692" y="3395169"/>
            <a:ext cx="3000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R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7226254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E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7377218" y="3395169"/>
            <a:ext cx="2856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>
                <a:solidFill>
                  <a:srgbClr val="00B050"/>
                </a:solidFill>
              </a:rPr>
              <a:t>T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7539363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S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4849834" y="5036877"/>
            <a:ext cx="25282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b="1" dirty="0">
                <a:solidFill>
                  <a:srgbClr val="00B050"/>
                </a:solidFill>
              </a:rPr>
              <a:t>E  (x ) = (x +K ) mod 26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5006353" y="5191569"/>
            <a:ext cx="2295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b="1" dirty="0">
                <a:solidFill>
                  <a:srgbClr val="00B050"/>
                </a:solidFill>
              </a:rPr>
              <a:t>i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5873822" y="5191569"/>
            <a:ext cx="2295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b="1" dirty="0">
                <a:solidFill>
                  <a:srgbClr val="00B050"/>
                </a:solidFill>
              </a:rPr>
              <a:t>i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6196319" y="5191569"/>
            <a:ext cx="2295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b="1" dirty="0">
                <a:solidFill>
                  <a:srgbClr val="00B050"/>
                </a:solidFill>
              </a:rPr>
              <a:t>i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5296479" y="5204605"/>
            <a:ext cx="2295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b="1" dirty="0">
                <a:solidFill>
                  <a:srgbClr val="00B050"/>
                </a:solidFill>
              </a:rPr>
              <a:t>i</a:t>
            </a:r>
          </a:p>
        </p:txBody>
      </p:sp>
    </p:spTree>
    <p:extLst>
      <p:ext uri="{BB962C8B-B14F-4D97-AF65-F5344CB8AC3E}">
        <p14:creationId xmlns:p14="http://schemas.microsoft.com/office/powerpoint/2010/main" val="260517179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u="sng" dirty="0"/>
              <a:t>Vigenere Cipher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870184" y="1363947"/>
            <a:ext cx="1098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>
                <a:solidFill>
                  <a:srgbClr val="00B0F0"/>
                </a:solidFill>
              </a:rPr>
              <a:t>EXAMPLE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74356" y="1153297"/>
            <a:ext cx="782618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hu-HU" dirty="0"/>
          </a:p>
          <a:p>
            <a:endParaRPr lang="hu-HU" b="1" dirty="0"/>
          </a:p>
          <a:p>
            <a:endParaRPr lang="hu-HU" b="1" dirty="0"/>
          </a:p>
          <a:p>
            <a:r>
              <a:rPr lang="hu-HU" b="1" dirty="0"/>
              <a:t>     A   B   C   D   E   F   G   H   I   J   K   L   M   N   O   P   Q   R   S   T   U   V   W   X   Y   Z</a:t>
            </a:r>
          </a:p>
          <a:p>
            <a:endParaRPr lang="hu-HU" dirty="0"/>
          </a:p>
          <a:p>
            <a:r>
              <a:rPr lang="hu-HU" dirty="0"/>
              <a:t>		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1186248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035405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0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1487934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337091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1770581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619738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2053227" y="23083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1902384" y="25364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3</a:t>
            </a:r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2335874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2185031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4</a:t>
            </a:r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2593977" y="230915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2443134" y="252077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5</a:t>
            </a:r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2900192" y="230379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749349" y="253189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6</a:t>
            </a:r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3190945" y="230379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3040102" y="251541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7</a:t>
            </a:r>
          </a:p>
        </p:txBody>
      </p:sp>
      <p:cxnSp>
        <p:nvCxnSpPr>
          <p:cNvPr id="41" name="Straight Arrow Connector 40"/>
          <p:cNvCxnSpPr/>
          <p:nvPr/>
        </p:nvCxnSpPr>
        <p:spPr>
          <a:xfrm>
            <a:off x="3439829" y="23101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3288986" y="252181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8</a:t>
            </a:r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3678570" y="2293718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3527727" y="252181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9</a:t>
            </a:r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3927453" y="2301956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3718154" y="251537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10</a:t>
            </a:r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4204340" y="2305175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3995041" y="2518597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11</a:t>
            </a:r>
          </a:p>
        </p:txBody>
      </p:sp>
      <p:cxnSp>
        <p:nvCxnSpPr>
          <p:cNvPr id="49" name="Straight Arrow Connector 48"/>
          <p:cNvCxnSpPr/>
          <p:nvPr/>
        </p:nvCxnSpPr>
        <p:spPr>
          <a:xfrm>
            <a:off x="4509376" y="230839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4300077" y="250533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12</a:t>
            </a:r>
          </a:p>
        </p:txBody>
      </p:sp>
      <p:cxnSp>
        <p:nvCxnSpPr>
          <p:cNvPr id="51" name="Straight Arrow Connector 50"/>
          <p:cNvCxnSpPr/>
          <p:nvPr/>
        </p:nvCxnSpPr>
        <p:spPr>
          <a:xfrm>
            <a:off x="4835946" y="2301956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4626594" y="250533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13</a:t>
            </a:r>
          </a:p>
        </p:txBody>
      </p:sp>
      <p:cxnSp>
        <p:nvCxnSpPr>
          <p:cNvPr id="53" name="Straight Arrow Connector 52"/>
          <p:cNvCxnSpPr/>
          <p:nvPr/>
        </p:nvCxnSpPr>
        <p:spPr>
          <a:xfrm>
            <a:off x="5137432" y="2301956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4928080" y="250533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14</a:t>
            </a:r>
          </a:p>
        </p:txBody>
      </p:sp>
      <p:cxnSp>
        <p:nvCxnSpPr>
          <p:cNvPr id="55" name="Straight Arrow Connector 54"/>
          <p:cNvCxnSpPr/>
          <p:nvPr/>
        </p:nvCxnSpPr>
        <p:spPr>
          <a:xfrm>
            <a:off x="5427311" y="2301622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5217959" y="250500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15</a:t>
            </a:r>
          </a:p>
        </p:txBody>
      </p:sp>
      <p:cxnSp>
        <p:nvCxnSpPr>
          <p:cNvPr id="57" name="Straight Arrow Connector 56"/>
          <p:cNvCxnSpPr/>
          <p:nvPr/>
        </p:nvCxnSpPr>
        <p:spPr>
          <a:xfrm>
            <a:off x="5742376" y="2301789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5533024" y="250517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16</a:t>
            </a:r>
          </a:p>
        </p:txBody>
      </p:sp>
      <p:cxnSp>
        <p:nvCxnSpPr>
          <p:cNvPr id="59" name="Straight Arrow Connector 58"/>
          <p:cNvCxnSpPr/>
          <p:nvPr/>
        </p:nvCxnSpPr>
        <p:spPr>
          <a:xfrm>
            <a:off x="6048209" y="230162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5838857" y="250500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17</a:t>
            </a:r>
          </a:p>
        </p:txBody>
      </p:sp>
      <p:cxnSp>
        <p:nvCxnSpPr>
          <p:cNvPr id="61" name="Straight Arrow Connector 60"/>
          <p:cNvCxnSpPr/>
          <p:nvPr/>
        </p:nvCxnSpPr>
        <p:spPr>
          <a:xfrm>
            <a:off x="6318015" y="230145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6108663" y="250484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18</a:t>
            </a:r>
          </a:p>
        </p:txBody>
      </p:sp>
      <p:cxnSp>
        <p:nvCxnSpPr>
          <p:cNvPr id="63" name="Straight Arrow Connector 62"/>
          <p:cNvCxnSpPr/>
          <p:nvPr/>
        </p:nvCxnSpPr>
        <p:spPr>
          <a:xfrm>
            <a:off x="6598800" y="2301540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6389448" y="2504923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19</a:t>
            </a:r>
          </a:p>
        </p:txBody>
      </p:sp>
      <p:cxnSp>
        <p:nvCxnSpPr>
          <p:cNvPr id="65" name="Straight Arrow Connector 64"/>
          <p:cNvCxnSpPr/>
          <p:nvPr/>
        </p:nvCxnSpPr>
        <p:spPr>
          <a:xfrm>
            <a:off x="6868606" y="2295449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6659254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20</a:t>
            </a:r>
          </a:p>
        </p:txBody>
      </p:sp>
      <p:cxnSp>
        <p:nvCxnSpPr>
          <p:cNvPr id="67" name="Straight Arrow Connector 66"/>
          <p:cNvCxnSpPr/>
          <p:nvPr/>
        </p:nvCxnSpPr>
        <p:spPr>
          <a:xfrm>
            <a:off x="7168738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6959386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21</a:t>
            </a:r>
          </a:p>
        </p:txBody>
      </p:sp>
      <p:cxnSp>
        <p:nvCxnSpPr>
          <p:cNvPr id="69" name="Straight Arrow Connector 68"/>
          <p:cNvCxnSpPr/>
          <p:nvPr/>
        </p:nvCxnSpPr>
        <p:spPr>
          <a:xfrm>
            <a:off x="7496662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7287310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22</a:t>
            </a:r>
          </a:p>
        </p:txBody>
      </p:sp>
      <p:cxnSp>
        <p:nvCxnSpPr>
          <p:cNvPr id="71" name="Straight Arrow Connector 70"/>
          <p:cNvCxnSpPr/>
          <p:nvPr/>
        </p:nvCxnSpPr>
        <p:spPr>
          <a:xfrm>
            <a:off x="7810690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7601338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23</a:t>
            </a:r>
          </a:p>
        </p:txBody>
      </p:sp>
      <p:cxnSp>
        <p:nvCxnSpPr>
          <p:cNvPr id="73" name="Straight Arrow Connector 72"/>
          <p:cNvCxnSpPr/>
          <p:nvPr/>
        </p:nvCxnSpPr>
        <p:spPr>
          <a:xfrm>
            <a:off x="8091811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7882459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24</a:t>
            </a:r>
          </a:p>
        </p:txBody>
      </p:sp>
      <p:cxnSp>
        <p:nvCxnSpPr>
          <p:cNvPr id="75" name="Straight Arrow Connector 74"/>
          <p:cNvCxnSpPr/>
          <p:nvPr/>
        </p:nvCxnSpPr>
        <p:spPr>
          <a:xfrm>
            <a:off x="8371236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8161884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25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9232142" y="2228501"/>
            <a:ext cx="2351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PRIVATE KEY = SECRET 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3476188" y="3564446"/>
            <a:ext cx="440139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u="sng" dirty="0"/>
              <a:t>Plaintext</a:t>
            </a:r>
            <a:r>
              <a:rPr lang="hu-HU" dirty="0"/>
              <a:t>: </a:t>
            </a:r>
            <a:r>
              <a:rPr lang="hu-HU" sz="2400" b="1" dirty="0">
                <a:solidFill>
                  <a:srgbClr val="00B0F0"/>
                </a:solidFill>
              </a:rPr>
              <a:t>THIS IS JUST AN EXAMPL</a:t>
            </a:r>
            <a:r>
              <a:rPr lang="hu-HU" sz="2400" b="1" dirty="0">
                <a:solidFill>
                  <a:srgbClr val="00B050"/>
                </a:solidFill>
              </a:rPr>
              <a:t>E</a:t>
            </a:r>
            <a:endParaRPr lang="hu-HU" b="1" dirty="0">
              <a:solidFill>
                <a:srgbClr val="00B050"/>
              </a:solidFill>
            </a:endParaRPr>
          </a:p>
          <a:p>
            <a:endParaRPr lang="hu-HU" b="1" dirty="0">
              <a:solidFill>
                <a:srgbClr val="00B0F0"/>
              </a:solidFill>
            </a:endParaRPr>
          </a:p>
          <a:p>
            <a:r>
              <a:rPr lang="hu-HU" u="sng" dirty="0"/>
              <a:t>Ciphertext</a:t>
            </a:r>
            <a:r>
              <a:rPr lang="hu-HU" dirty="0"/>
              <a:t>: </a:t>
            </a:r>
            <a:r>
              <a:rPr lang="hu-HU" b="1" dirty="0"/>
              <a:t>LLKJ ML BYUK EG WBCDTEW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426593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S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4594032" y="3395169"/>
            <a:ext cx="2840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E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4717281" y="3395169"/>
            <a:ext cx="2936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C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4845588" y="3395169"/>
            <a:ext cx="3000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R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5042913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E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5160924" y="3395169"/>
            <a:ext cx="2856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T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5352982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S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5487469" y="3395169"/>
            <a:ext cx="2840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E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5635432" y="3395169"/>
            <a:ext cx="2936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C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5787696" y="3397364"/>
            <a:ext cx="3000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R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6047018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E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6222695" y="3395169"/>
            <a:ext cx="2856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T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6461651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S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6629090" y="3395169"/>
            <a:ext cx="2840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E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6793529" y="3395169"/>
            <a:ext cx="2936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C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7020692" y="3395169"/>
            <a:ext cx="3000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R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7226254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E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7377218" y="3395169"/>
            <a:ext cx="2856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T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7539363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>
                <a:solidFill>
                  <a:srgbClr val="00B050"/>
                </a:solidFill>
              </a:rPr>
              <a:t>S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4849834" y="5036877"/>
            <a:ext cx="25282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b="1" dirty="0">
                <a:solidFill>
                  <a:srgbClr val="00B050"/>
                </a:solidFill>
              </a:rPr>
              <a:t>E  (x ) = (x +K ) mod 26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5006353" y="5191569"/>
            <a:ext cx="2295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b="1" dirty="0">
                <a:solidFill>
                  <a:srgbClr val="00B050"/>
                </a:solidFill>
              </a:rPr>
              <a:t>i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5873822" y="5191569"/>
            <a:ext cx="2295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b="1" dirty="0">
                <a:solidFill>
                  <a:srgbClr val="00B050"/>
                </a:solidFill>
              </a:rPr>
              <a:t>i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6196319" y="5191569"/>
            <a:ext cx="2295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b="1" dirty="0">
                <a:solidFill>
                  <a:srgbClr val="00B050"/>
                </a:solidFill>
              </a:rPr>
              <a:t>i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5296479" y="5204605"/>
            <a:ext cx="2295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b="1" dirty="0">
                <a:solidFill>
                  <a:srgbClr val="00B050"/>
                </a:solidFill>
              </a:rPr>
              <a:t>i</a:t>
            </a:r>
          </a:p>
        </p:txBody>
      </p:sp>
    </p:spTree>
    <p:extLst>
      <p:ext uri="{BB962C8B-B14F-4D97-AF65-F5344CB8AC3E}">
        <p14:creationId xmlns:p14="http://schemas.microsoft.com/office/powerpoint/2010/main" val="329742651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u="sng" dirty="0"/>
              <a:t>Vigenere Cipher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870184" y="1363947"/>
            <a:ext cx="1098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>
                <a:solidFill>
                  <a:srgbClr val="00B0F0"/>
                </a:solidFill>
              </a:rPr>
              <a:t>EXAMPLE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74356" y="1153297"/>
            <a:ext cx="782618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hu-HU" dirty="0"/>
          </a:p>
          <a:p>
            <a:endParaRPr lang="hu-HU" b="1" dirty="0"/>
          </a:p>
          <a:p>
            <a:endParaRPr lang="hu-HU" b="1" dirty="0"/>
          </a:p>
          <a:p>
            <a:r>
              <a:rPr lang="hu-HU" b="1" dirty="0"/>
              <a:t>     A   B   C   D   E   F   G   H   I   J   K   L   M   N   O   P   Q   R   S   T   U   V   W   X   Y   Z</a:t>
            </a:r>
          </a:p>
          <a:p>
            <a:endParaRPr lang="hu-HU" dirty="0"/>
          </a:p>
          <a:p>
            <a:r>
              <a:rPr lang="hu-HU" dirty="0"/>
              <a:t>		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1186248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035405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0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1487934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337091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1770581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619738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2053227" y="23083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1902384" y="25364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3</a:t>
            </a:r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2335874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2185031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4</a:t>
            </a:r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2593977" y="230915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2443134" y="252077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5</a:t>
            </a:r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2900192" y="230379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749349" y="253189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6</a:t>
            </a:r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3190945" y="230379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3040102" y="251541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7</a:t>
            </a:r>
          </a:p>
        </p:txBody>
      </p:sp>
      <p:cxnSp>
        <p:nvCxnSpPr>
          <p:cNvPr id="41" name="Straight Arrow Connector 40"/>
          <p:cNvCxnSpPr/>
          <p:nvPr/>
        </p:nvCxnSpPr>
        <p:spPr>
          <a:xfrm>
            <a:off x="3439829" y="23101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3288986" y="252181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8</a:t>
            </a:r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3678570" y="2293718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3527727" y="252181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9</a:t>
            </a:r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3927453" y="2301956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3718154" y="251537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10</a:t>
            </a:r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4204340" y="2305175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3995041" y="2518597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11</a:t>
            </a:r>
          </a:p>
        </p:txBody>
      </p:sp>
      <p:cxnSp>
        <p:nvCxnSpPr>
          <p:cNvPr id="49" name="Straight Arrow Connector 48"/>
          <p:cNvCxnSpPr/>
          <p:nvPr/>
        </p:nvCxnSpPr>
        <p:spPr>
          <a:xfrm>
            <a:off x="4509376" y="230839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4300077" y="250533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12</a:t>
            </a:r>
          </a:p>
        </p:txBody>
      </p:sp>
      <p:cxnSp>
        <p:nvCxnSpPr>
          <p:cNvPr id="51" name="Straight Arrow Connector 50"/>
          <p:cNvCxnSpPr/>
          <p:nvPr/>
        </p:nvCxnSpPr>
        <p:spPr>
          <a:xfrm>
            <a:off x="4835946" y="2301956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4626594" y="250533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13</a:t>
            </a:r>
          </a:p>
        </p:txBody>
      </p:sp>
      <p:cxnSp>
        <p:nvCxnSpPr>
          <p:cNvPr id="53" name="Straight Arrow Connector 52"/>
          <p:cNvCxnSpPr/>
          <p:nvPr/>
        </p:nvCxnSpPr>
        <p:spPr>
          <a:xfrm>
            <a:off x="5137432" y="2301956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4928080" y="250533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14</a:t>
            </a:r>
          </a:p>
        </p:txBody>
      </p:sp>
      <p:cxnSp>
        <p:nvCxnSpPr>
          <p:cNvPr id="55" name="Straight Arrow Connector 54"/>
          <p:cNvCxnSpPr/>
          <p:nvPr/>
        </p:nvCxnSpPr>
        <p:spPr>
          <a:xfrm>
            <a:off x="5427311" y="2301622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5217959" y="250500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15</a:t>
            </a:r>
          </a:p>
        </p:txBody>
      </p:sp>
      <p:cxnSp>
        <p:nvCxnSpPr>
          <p:cNvPr id="57" name="Straight Arrow Connector 56"/>
          <p:cNvCxnSpPr/>
          <p:nvPr/>
        </p:nvCxnSpPr>
        <p:spPr>
          <a:xfrm>
            <a:off x="5742376" y="2301789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5533024" y="250517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16</a:t>
            </a:r>
          </a:p>
        </p:txBody>
      </p:sp>
      <p:cxnSp>
        <p:nvCxnSpPr>
          <p:cNvPr id="59" name="Straight Arrow Connector 58"/>
          <p:cNvCxnSpPr/>
          <p:nvPr/>
        </p:nvCxnSpPr>
        <p:spPr>
          <a:xfrm>
            <a:off x="6048209" y="230162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5838857" y="250500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17</a:t>
            </a:r>
          </a:p>
        </p:txBody>
      </p:sp>
      <p:cxnSp>
        <p:nvCxnSpPr>
          <p:cNvPr id="61" name="Straight Arrow Connector 60"/>
          <p:cNvCxnSpPr/>
          <p:nvPr/>
        </p:nvCxnSpPr>
        <p:spPr>
          <a:xfrm>
            <a:off x="6318015" y="230145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6108663" y="250484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18</a:t>
            </a:r>
          </a:p>
        </p:txBody>
      </p:sp>
      <p:cxnSp>
        <p:nvCxnSpPr>
          <p:cNvPr id="63" name="Straight Arrow Connector 62"/>
          <p:cNvCxnSpPr/>
          <p:nvPr/>
        </p:nvCxnSpPr>
        <p:spPr>
          <a:xfrm>
            <a:off x="6598800" y="2301540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6389448" y="2504923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19</a:t>
            </a:r>
          </a:p>
        </p:txBody>
      </p:sp>
      <p:cxnSp>
        <p:nvCxnSpPr>
          <p:cNvPr id="65" name="Straight Arrow Connector 64"/>
          <p:cNvCxnSpPr/>
          <p:nvPr/>
        </p:nvCxnSpPr>
        <p:spPr>
          <a:xfrm>
            <a:off x="6868606" y="2295449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6659254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20</a:t>
            </a:r>
          </a:p>
        </p:txBody>
      </p:sp>
      <p:cxnSp>
        <p:nvCxnSpPr>
          <p:cNvPr id="67" name="Straight Arrow Connector 66"/>
          <p:cNvCxnSpPr/>
          <p:nvPr/>
        </p:nvCxnSpPr>
        <p:spPr>
          <a:xfrm>
            <a:off x="7168738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6959386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21</a:t>
            </a:r>
          </a:p>
        </p:txBody>
      </p:sp>
      <p:cxnSp>
        <p:nvCxnSpPr>
          <p:cNvPr id="69" name="Straight Arrow Connector 68"/>
          <p:cNvCxnSpPr/>
          <p:nvPr/>
        </p:nvCxnSpPr>
        <p:spPr>
          <a:xfrm>
            <a:off x="7496662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7287310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22</a:t>
            </a:r>
          </a:p>
        </p:txBody>
      </p:sp>
      <p:cxnSp>
        <p:nvCxnSpPr>
          <p:cNvPr id="71" name="Straight Arrow Connector 70"/>
          <p:cNvCxnSpPr/>
          <p:nvPr/>
        </p:nvCxnSpPr>
        <p:spPr>
          <a:xfrm>
            <a:off x="7810690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7601338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23</a:t>
            </a:r>
          </a:p>
        </p:txBody>
      </p:sp>
      <p:cxnSp>
        <p:nvCxnSpPr>
          <p:cNvPr id="73" name="Straight Arrow Connector 72"/>
          <p:cNvCxnSpPr/>
          <p:nvPr/>
        </p:nvCxnSpPr>
        <p:spPr>
          <a:xfrm>
            <a:off x="8091811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7882459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24</a:t>
            </a:r>
          </a:p>
        </p:txBody>
      </p:sp>
      <p:cxnSp>
        <p:nvCxnSpPr>
          <p:cNvPr id="75" name="Straight Arrow Connector 74"/>
          <p:cNvCxnSpPr/>
          <p:nvPr/>
        </p:nvCxnSpPr>
        <p:spPr>
          <a:xfrm>
            <a:off x="8371236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8161884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25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9232142" y="2228501"/>
            <a:ext cx="2351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PRIVATE KEY = SECRET 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3476188" y="3564446"/>
            <a:ext cx="440139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u="sng" dirty="0"/>
              <a:t>Plaintext</a:t>
            </a:r>
            <a:r>
              <a:rPr lang="hu-HU" dirty="0"/>
              <a:t>: </a:t>
            </a:r>
            <a:r>
              <a:rPr lang="hu-HU" sz="2400" b="1" dirty="0">
                <a:solidFill>
                  <a:srgbClr val="00B0F0"/>
                </a:solidFill>
              </a:rPr>
              <a:t>THIS IS JUST AN EXAMPLE</a:t>
            </a:r>
            <a:endParaRPr lang="hu-HU" b="1" dirty="0">
              <a:solidFill>
                <a:srgbClr val="00B0F0"/>
              </a:solidFill>
            </a:endParaRPr>
          </a:p>
          <a:p>
            <a:endParaRPr lang="hu-HU" b="1" dirty="0">
              <a:solidFill>
                <a:srgbClr val="00B0F0"/>
              </a:solidFill>
            </a:endParaRPr>
          </a:p>
          <a:p>
            <a:r>
              <a:rPr lang="hu-HU" u="sng" dirty="0"/>
              <a:t>Ciphertext</a:t>
            </a:r>
            <a:r>
              <a:rPr lang="hu-HU" dirty="0"/>
              <a:t>: </a:t>
            </a:r>
            <a:r>
              <a:rPr lang="hu-HU" b="1" dirty="0"/>
              <a:t>LLKJ ML BYUK EG WBCDTEW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426593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S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4594032" y="3395169"/>
            <a:ext cx="2840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E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4717281" y="3395169"/>
            <a:ext cx="2936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C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4845588" y="3395169"/>
            <a:ext cx="3000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R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5042913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E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5160924" y="3395169"/>
            <a:ext cx="2856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T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5352982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S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5487469" y="3395169"/>
            <a:ext cx="2840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E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5635432" y="3395169"/>
            <a:ext cx="2936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C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5787696" y="3397364"/>
            <a:ext cx="3000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R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6047018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E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6222695" y="3395169"/>
            <a:ext cx="2856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T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6461651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S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6629090" y="3395169"/>
            <a:ext cx="2840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E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6793529" y="3395169"/>
            <a:ext cx="2936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C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7020692" y="3395169"/>
            <a:ext cx="3000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R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7226254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E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7377218" y="3395169"/>
            <a:ext cx="2856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T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7539363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90184255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u="sng" dirty="0"/>
              <a:t>Vigenere Cipher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870184" y="1363947"/>
            <a:ext cx="1098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>
                <a:solidFill>
                  <a:srgbClr val="00B0F0"/>
                </a:solidFill>
              </a:rPr>
              <a:t>EXAMPLE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74356" y="1153297"/>
            <a:ext cx="782618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hu-HU" dirty="0"/>
          </a:p>
          <a:p>
            <a:endParaRPr lang="hu-HU" b="1" dirty="0"/>
          </a:p>
          <a:p>
            <a:endParaRPr lang="hu-HU" b="1" dirty="0"/>
          </a:p>
          <a:p>
            <a:r>
              <a:rPr lang="hu-HU" b="1" dirty="0"/>
              <a:t>     A   B   C   D   E   F   G   H   I   J   K   L   M   N   O   P   Q   R   S   T   U   V   W   X   Y   Z</a:t>
            </a:r>
          </a:p>
          <a:p>
            <a:endParaRPr lang="hu-HU" dirty="0"/>
          </a:p>
          <a:p>
            <a:r>
              <a:rPr lang="hu-HU" dirty="0"/>
              <a:t>		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1186248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035405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0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1487934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337091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1770581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619738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2053227" y="23083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1902384" y="25364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3</a:t>
            </a:r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2335874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2185031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4</a:t>
            </a:r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2593977" y="230915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2443134" y="252077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5</a:t>
            </a:r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2900192" y="230379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749349" y="253189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6</a:t>
            </a:r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3190945" y="230379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3040102" y="251541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7</a:t>
            </a:r>
          </a:p>
        </p:txBody>
      </p:sp>
      <p:cxnSp>
        <p:nvCxnSpPr>
          <p:cNvPr id="41" name="Straight Arrow Connector 40"/>
          <p:cNvCxnSpPr/>
          <p:nvPr/>
        </p:nvCxnSpPr>
        <p:spPr>
          <a:xfrm>
            <a:off x="3439829" y="23101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3288986" y="252181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8</a:t>
            </a:r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3678570" y="2293718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3527727" y="252181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9</a:t>
            </a:r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3927453" y="2301956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3718154" y="251537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10</a:t>
            </a:r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4204340" y="2305175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3995041" y="2518597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11</a:t>
            </a:r>
          </a:p>
        </p:txBody>
      </p:sp>
      <p:cxnSp>
        <p:nvCxnSpPr>
          <p:cNvPr id="49" name="Straight Arrow Connector 48"/>
          <p:cNvCxnSpPr/>
          <p:nvPr/>
        </p:nvCxnSpPr>
        <p:spPr>
          <a:xfrm>
            <a:off x="4509376" y="230839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4300077" y="250533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12</a:t>
            </a:r>
          </a:p>
        </p:txBody>
      </p:sp>
      <p:cxnSp>
        <p:nvCxnSpPr>
          <p:cNvPr id="51" name="Straight Arrow Connector 50"/>
          <p:cNvCxnSpPr/>
          <p:nvPr/>
        </p:nvCxnSpPr>
        <p:spPr>
          <a:xfrm>
            <a:off x="4835946" y="2301956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4626594" y="250533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13</a:t>
            </a:r>
          </a:p>
        </p:txBody>
      </p:sp>
      <p:cxnSp>
        <p:nvCxnSpPr>
          <p:cNvPr id="53" name="Straight Arrow Connector 52"/>
          <p:cNvCxnSpPr/>
          <p:nvPr/>
        </p:nvCxnSpPr>
        <p:spPr>
          <a:xfrm>
            <a:off x="5137432" y="2301956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4928080" y="250533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14</a:t>
            </a:r>
          </a:p>
        </p:txBody>
      </p:sp>
      <p:cxnSp>
        <p:nvCxnSpPr>
          <p:cNvPr id="55" name="Straight Arrow Connector 54"/>
          <p:cNvCxnSpPr/>
          <p:nvPr/>
        </p:nvCxnSpPr>
        <p:spPr>
          <a:xfrm>
            <a:off x="5427311" y="2301622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5217959" y="250500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15</a:t>
            </a:r>
          </a:p>
        </p:txBody>
      </p:sp>
      <p:cxnSp>
        <p:nvCxnSpPr>
          <p:cNvPr id="57" name="Straight Arrow Connector 56"/>
          <p:cNvCxnSpPr/>
          <p:nvPr/>
        </p:nvCxnSpPr>
        <p:spPr>
          <a:xfrm>
            <a:off x="5742376" y="2301789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5533024" y="250517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16</a:t>
            </a:r>
          </a:p>
        </p:txBody>
      </p:sp>
      <p:cxnSp>
        <p:nvCxnSpPr>
          <p:cNvPr id="59" name="Straight Arrow Connector 58"/>
          <p:cNvCxnSpPr/>
          <p:nvPr/>
        </p:nvCxnSpPr>
        <p:spPr>
          <a:xfrm>
            <a:off x="6048209" y="230162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5838857" y="250500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17</a:t>
            </a:r>
          </a:p>
        </p:txBody>
      </p:sp>
      <p:cxnSp>
        <p:nvCxnSpPr>
          <p:cNvPr id="61" name="Straight Arrow Connector 60"/>
          <p:cNvCxnSpPr/>
          <p:nvPr/>
        </p:nvCxnSpPr>
        <p:spPr>
          <a:xfrm>
            <a:off x="6318015" y="230145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6108663" y="250484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18</a:t>
            </a:r>
          </a:p>
        </p:txBody>
      </p:sp>
      <p:cxnSp>
        <p:nvCxnSpPr>
          <p:cNvPr id="63" name="Straight Arrow Connector 62"/>
          <p:cNvCxnSpPr/>
          <p:nvPr/>
        </p:nvCxnSpPr>
        <p:spPr>
          <a:xfrm>
            <a:off x="6598800" y="2301540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6389448" y="2504923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19</a:t>
            </a:r>
          </a:p>
        </p:txBody>
      </p:sp>
      <p:cxnSp>
        <p:nvCxnSpPr>
          <p:cNvPr id="65" name="Straight Arrow Connector 64"/>
          <p:cNvCxnSpPr/>
          <p:nvPr/>
        </p:nvCxnSpPr>
        <p:spPr>
          <a:xfrm>
            <a:off x="6868606" y="2295449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6659254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20</a:t>
            </a:r>
          </a:p>
        </p:txBody>
      </p:sp>
      <p:cxnSp>
        <p:nvCxnSpPr>
          <p:cNvPr id="67" name="Straight Arrow Connector 66"/>
          <p:cNvCxnSpPr/>
          <p:nvPr/>
        </p:nvCxnSpPr>
        <p:spPr>
          <a:xfrm>
            <a:off x="7168738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6959386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21</a:t>
            </a:r>
          </a:p>
        </p:txBody>
      </p:sp>
      <p:cxnSp>
        <p:nvCxnSpPr>
          <p:cNvPr id="69" name="Straight Arrow Connector 68"/>
          <p:cNvCxnSpPr/>
          <p:nvPr/>
        </p:nvCxnSpPr>
        <p:spPr>
          <a:xfrm>
            <a:off x="7496662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7287310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22</a:t>
            </a:r>
          </a:p>
        </p:txBody>
      </p:sp>
      <p:cxnSp>
        <p:nvCxnSpPr>
          <p:cNvPr id="71" name="Straight Arrow Connector 70"/>
          <p:cNvCxnSpPr/>
          <p:nvPr/>
        </p:nvCxnSpPr>
        <p:spPr>
          <a:xfrm>
            <a:off x="7810690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7601338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23</a:t>
            </a:r>
          </a:p>
        </p:txBody>
      </p:sp>
      <p:cxnSp>
        <p:nvCxnSpPr>
          <p:cNvPr id="73" name="Straight Arrow Connector 72"/>
          <p:cNvCxnSpPr/>
          <p:nvPr/>
        </p:nvCxnSpPr>
        <p:spPr>
          <a:xfrm>
            <a:off x="8091811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7882459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24</a:t>
            </a:r>
          </a:p>
        </p:txBody>
      </p:sp>
      <p:cxnSp>
        <p:nvCxnSpPr>
          <p:cNvPr id="75" name="Straight Arrow Connector 74"/>
          <p:cNvCxnSpPr/>
          <p:nvPr/>
        </p:nvCxnSpPr>
        <p:spPr>
          <a:xfrm>
            <a:off x="8371236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8161884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25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9232142" y="2228501"/>
            <a:ext cx="2351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PRIVATE KEY = SECRET 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3476188" y="3564446"/>
            <a:ext cx="490493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u="sng" dirty="0"/>
              <a:t>Ciphertext</a:t>
            </a:r>
            <a:r>
              <a:rPr lang="hu-HU" dirty="0"/>
              <a:t>: </a:t>
            </a:r>
            <a:r>
              <a:rPr lang="hu-HU" sz="2400" b="1" dirty="0">
                <a:solidFill>
                  <a:srgbClr val="00B0F0"/>
                </a:solidFill>
              </a:rPr>
              <a:t>LLKJ ML BYUK EG WBCDTEW</a:t>
            </a:r>
          </a:p>
          <a:p>
            <a:endParaRPr lang="hu-HU" b="1" dirty="0">
              <a:solidFill>
                <a:srgbClr val="00B0F0"/>
              </a:solidFill>
            </a:endParaRPr>
          </a:p>
          <a:p>
            <a:r>
              <a:rPr lang="hu-HU" u="sng" dirty="0"/>
              <a:t>Plaintext</a:t>
            </a:r>
            <a:r>
              <a:rPr lang="hu-HU" dirty="0"/>
              <a:t>:</a:t>
            </a:r>
            <a:endParaRPr lang="hu-HU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550160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S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4692885" y="3395169"/>
            <a:ext cx="2840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E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4840848" y="3395169"/>
            <a:ext cx="2936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C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4969155" y="3395169"/>
            <a:ext cx="3000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R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5232384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E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5424537" y="3395169"/>
            <a:ext cx="2856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T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5641308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S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5808748" y="3395169"/>
            <a:ext cx="2840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E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5981425" y="3395169"/>
            <a:ext cx="2936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C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6150165" y="3397364"/>
            <a:ext cx="3000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R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6393011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E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6543974" y="3395169"/>
            <a:ext cx="2856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T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6865310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S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7065701" y="3395169"/>
            <a:ext cx="2840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E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7254854" y="3395169"/>
            <a:ext cx="2936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C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7407875" y="3395169"/>
            <a:ext cx="3000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R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7588723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E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7739687" y="3395169"/>
            <a:ext cx="2856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T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7959498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S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5163677" y="5117628"/>
            <a:ext cx="25731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b="1" dirty="0">
                <a:solidFill>
                  <a:srgbClr val="00B050"/>
                </a:solidFill>
              </a:rPr>
              <a:t>D  (x ) = (x - K ) mod 26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5353148" y="5272320"/>
            <a:ext cx="2295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b="1" dirty="0">
                <a:solidFill>
                  <a:srgbClr val="00B050"/>
                </a:solidFill>
              </a:rPr>
              <a:t>i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6220617" y="5272320"/>
            <a:ext cx="2295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b="1" dirty="0">
                <a:solidFill>
                  <a:srgbClr val="00B050"/>
                </a:solidFill>
              </a:rPr>
              <a:t>i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6543114" y="5272320"/>
            <a:ext cx="2295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b="1" dirty="0">
                <a:solidFill>
                  <a:srgbClr val="00B050"/>
                </a:solidFill>
              </a:rPr>
              <a:t>i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5643274" y="5285356"/>
            <a:ext cx="2295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b="1" dirty="0">
                <a:solidFill>
                  <a:srgbClr val="00B050"/>
                </a:solidFill>
              </a:rPr>
              <a:t>i</a:t>
            </a:r>
          </a:p>
        </p:txBody>
      </p:sp>
    </p:spTree>
    <p:extLst>
      <p:ext uri="{BB962C8B-B14F-4D97-AF65-F5344CB8AC3E}">
        <p14:creationId xmlns:p14="http://schemas.microsoft.com/office/powerpoint/2010/main" val="243369517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u="sng" dirty="0"/>
              <a:t>Vigenere Cipher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870184" y="1363947"/>
            <a:ext cx="1098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>
                <a:solidFill>
                  <a:srgbClr val="00B0F0"/>
                </a:solidFill>
              </a:rPr>
              <a:t>EXAMPLE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74356" y="1153297"/>
            <a:ext cx="782618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hu-HU" dirty="0"/>
          </a:p>
          <a:p>
            <a:endParaRPr lang="hu-HU" b="1" dirty="0"/>
          </a:p>
          <a:p>
            <a:endParaRPr lang="hu-HU" b="1" dirty="0"/>
          </a:p>
          <a:p>
            <a:r>
              <a:rPr lang="hu-HU" b="1" dirty="0"/>
              <a:t>     A   B   C   D   E   F   G   H   I   J   K   L   M   N   O   P   Q   R   S   T   U   V   W   X   Y   Z</a:t>
            </a:r>
          </a:p>
          <a:p>
            <a:endParaRPr lang="hu-HU" dirty="0"/>
          </a:p>
          <a:p>
            <a:r>
              <a:rPr lang="hu-HU" dirty="0"/>
              <a:t>		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1186248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035405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0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1487934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337091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1770581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619738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2053227" y="23083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1902384" y="25364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3</a:t>
            </a:r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2335874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2185031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4</a:t>
            </a:r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2593977" y="230915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2443134" y="252077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5</a:t>
            </a:r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2900192" y="230379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749349" y="253189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6</a:t>
            </a:r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3190945" y="230379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3040102" y="251541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7</a:t>
            </a:r>
          </a:p>
        </p:txBody>
      </p:sp>
      <p:cxnSp>
        <p:nvCxnSpPr>
          <p:cNvPr id="41" name="Straight Arrow Connector 40"/>
          <p:cNvCxnSpPr/>
          <p:nvPr/>
        </p:nvCxnSpPr>
        <p:spPr>
          <a:xfrm>
            <a:off x="3439829" y="23101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3288986" y="252181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8</a:t>
            </a:r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3678570" y="2293718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3527727" y="252181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9</a:t>
            </a:r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3927453" y="2301956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3718154" y="251537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10</a:t>
            </a:r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4204340" y="2305175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3995041" y="2518597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11</a:t>
            </a:r>
          </a:p>
        </p:txBody>
      </p:sp>
      <p:cxnSp>
        <p:nvCxnSpPr>
          <p:cNvPr id="49" name="Straight Arrow Connector 48"/>
          <p:cNvCxnSpPr/>
          <p:nvPr/>
        </p:nvCxnSpPr>
        <p:spPr>
          <a:xfrm>
            <a:off x="4509376" y="230839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4300077" y="250533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12</a:t>
            </a:r>
          </a:p>
        </p:txBody>
      </p:sp>
      <p:cxnSp>
        <p:nvCxnSpPr>
          <p:cNvPr id="51" name="Straight Arrow Connector 50"/>
          <p:cNvCxnSpPr/>
          <p:nvPr/>
        </p:nvCxnSpPr>
        <p:spPr>
          <a:xfrm>
            <a:off x="4835946" y="2301956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4626594" y="250533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13</a:t>
            </a:r>
          </a:p>
        </p:txBody>
      </p:sp>
      <p:cxnSp>
        <p:nvCxnSpPr>
          <p:cNvPr id="53" name="Straight Arrow Connector 52"/>
          <p:cNvCxnSpPr/>
          <p:nvPr/>
        </p:nvCxnSpPr>
        <p:spPr>
          <a:xfrm>
            <a:off x="5137432" y="2301956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4928080" y="250533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14</a:t>
            </a:r>
          </a:p>
        </p:txBody>
      </p:sp>
      <p:cxnSp>
        <p:nvCxnSpPr>
          <p:cNvPr id="55" name="Straight Arrow Connector 54"/>
          <p:cNvCxnSpPr/>
          <p:nvPr/>
        </p:nvCxnSpPr>
        <p:spPr>
          <a:xfrm>
            <a:off x="5427311" y="2301622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5217959" y="250500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15</a:t>
            </a:r>
          </a:p>
        </p:txBody>
      </p:sp>
      <p:cxnSp>
        <p:nvCxnSpPr>
          <p:cNvPr id="57" name="Straight Arrow Connector 56"/>
          <p:cNvCxnSpPr/>
          <p:nvPr/>
        </p:nvCxnSpPr>
        <p:spPr>
          <a:xfrm>
            <a:off x="5742376" y="2301789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5533024" y="250517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16</a:t>
            </a:r>
          </a:p>
        </p:txBody>
      </p:sp>
      <p:cxnSp>
        <p:nvCxnSpPr>
          <p:cNvPr id="59" name="Straight Arrow Connector 58"/>
          <p:cNvCxnSpPr/>
          <p:nvPr/>
        </p:nvCxnSpPr>
        <p:spPr>
          <a:xfrm>
            <a:off x="6048209" y="230162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5838857" y="250500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17</a:t>
            </a:r>
          </a:p>
        </p:txBody>
      </p:sp>
      <p:cxnSp>
        <p:nvCxnSpPr>
          <p:cNvPr id="61" name="Straight Arrow Connector 60"/>
          <p:cNvCxnSpPr/>
          <p:nvPr/>
        </p:nvCxnSpPr>
        <p:spPr>
          <a:xfrm>
            <a:off x="6318015" y="230145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6108663" y="250484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18</a:t>
            </a:r>
          </a:p>
        </p:txBody>
      </p:sp>
      <p:cxnSp>
        <p:nvCxnSpPr>
          <p:cNvPr id="63" name="Straight Arrow Connector 62"/>
          <p:cNvCxnSpPr/>
          <p:nvPr/>
        </p:nvCxnSpPr>
        <p:spPr>
          <a:xfrm>
            <a:off x="6598800" y="2301540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6389448" y="2504923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19</a:t>
            </a:r>
          </a:p>
        </p:txBody>
      </p:sp>
      <p:cxnSp>
        <p:nvCxnSpPr>
          <p:cNvPr id="65" name="Straight Arrow Connector 64"/>
          <p:cNvCxnSpPr/>
          <p:nvPr/>
        </p:nvCxnSpPr>
        <p:spPr>
          <a:xfrm>
            <a:off x="6868606" y="2295449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6659254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20</a:t>
            </a:r>
          </a:p>
        </p:txBody>
      </p:sp>
      <p:cxnSp>
        <p:nvCxnSpPr>
          <p:cNvPr id="67" name="Straight Arrow Connector 66"/>
          <p:cNvCxnSpPr/>
          <p:nvPr/>
        </p:nvCxnSpPr>
        <p:spPr>
          <a:xfrm>
            <a:off x="7168738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6959386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21</a:t>
            </a:r>
          </a:p>
        </p:txBody>
      </p:sp>
      <p:cxnSp>
        <p:nvCxnSpPr>
          <p:cNvPr id="69" name="Straight Arrow Connector 68"/>
          <p:cNvCxnSpPr/>
          <p:nvPr/>
        </p:nvCxnSpPr>
        <p:spPr>
          <a:xfrm>
            <a:off x="7496662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7287310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22</a:t>
            </a:r>
          </a:p>
        </p:txBody>
      </p:sp>
      <p:cxnSp>
        <p:nvCxnSpPr>
          <p:cNvPr id="71" name="Straight Arrow Connector 70"/>
          <p:cNvCxnSpPr/>
          <p:nvPr/>
        </p:nvCxnSpPr>
        <p:spPr>
          <a:xfrm>
            <a:off x="7810690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7601338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23</a:t>
            </a:r>
          </a:p>
        </p:txBody>
      </p:sp>
      <p:cxnSp>
        <p:nvCxnSpPr>
          <p:cNvPr id="73" name="Straight Arrow Connector 72"/>
          <p:cNvCxnSpPr/>
          <p:nvPr/>
        </p:nvCxnSpPr>
        <p:spPr>
          <a:xfrm>
            <a:off x="8091811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7882459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24</a:t>
            </a:r>
          </a:p>
        </p:txBody>
      </p:sp>
      <p:cxnSp>
        <p:nvCxnSpPr>
          <p:cNvPr id="75" name="Straight Arrow Connector 74"/>
          <p:cNvCxnSpPr/>
          <p:nvPr/>
        </p:nvCxnSpPr>
        <p:spPr>
          <a:xfrm>
            <a:off x="8371236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8161884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25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9232142" y="2228501"/>
            <a:ext cx="2351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PRIVATE KEY = SECRET 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3476188" y="3564446"/>
            <a:ext cx="490493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u="sng" dirty="0"/>
              <a:t>Ciphertext</a:t>
            </a:r>
            <a:r>
              <a:rPr lang="hu-HU" dirty="0"/>
              <a:t>: </a:t>
            </a:r>
            <a:r>
              <a:rPr lang="hu-HU" sz="2400" b="1" dirty="0">
                <a:solidFill>
                  <a:srgbClr val="00B050"/>
                </a:solidFill>
              </a:rPr>
              <a:t>L</a:t>
            </a:r>
            <a:r>
              <a:rPr lang="hu-HU" sz="2400" b="1" dirty="0">
                <a:solidFill>
                  <a:srgbClr val="00B0F0"/>
                </a:solidFill>
              </a:rPr>
              <a:t>LKJ ML BYUK EG WBCDTEW</a:t>
            </a:r>
          </a:p>
          <a:p>
            <a:endParaRPr lang="hu-HU" b="1" dirty="0">
              <a:solidFill>
                <a:srgbClr val="00B0F0"/>
              </a:solidFill>
            </a:endParaRPr>
          </a:p>
          <a:p>
            <a:r>
              <a:rPr lang="hu-HU" u="sng" dirty="0"/>
              <a:t>Plaintext</a:t>
            </a:r>
            <a:r>
              <a:rPr lang="hu-HU" dirty="0"/>
              <a:t>: </a:t>
            </a:r>
            <a:r>
              <a:rPr lang="hu-HU" b="1" dirty="0"/>
              <a:t>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50160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>
                <a:solidFill>
                  <a:srgbClr val="00B050"/>
                </a:solidFill>
              </a:rPr>
              <a:t>S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4692885" y="3395169"/>
            <a:ext cx="2840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E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4840848" y="3395169"/>
            <a:ext cx="2936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C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4969155" y="3395169"/>
            <a:ext cx="3000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R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5232384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E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5424537" y="3395169"/>
            <a:ext cx="2856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T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5641308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S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5808748" y="3395169"/>
            <a:ext cx="2840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E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5981425" y="3395169"/>
            <a:ext cx="2936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C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6150165" y="3397364"/>
            <a:ext cx="3000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R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6393011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E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6543974" y="3395169"/>
            <a:ext cx="2856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T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5163677" y="5117628"/>
            <a:ext cx="25731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b="1" dirty="0">
                <a:solidFill>
                  <a:srgbClr val="00B050"/>
                </a:solidFill>
              </a:rPr>
              <a:t>D  (x ) = (x - K ) mod 26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5353148" y="5272320"/>
            <a:ext cx="2295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b="1" dirty="0">
                <a:solidFill>
                  <a:srgbClr val="00B050"/>
                </a:solidFill>
              </a:rPr>
              <a:t>i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6220617" y="5272320"/>
            <a:ext cx="2295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b="1" dirty="0">
                <a:solidFill>
                  <a:srgbClr val="00B050"/>
                </a:solidFill>
              </a:rPr>
              <a:t>i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6543114" y="5272320"/>
            <a:ext cx="2295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b="1" dirty="0">
                <a:solidFill>
                  <a:srgbClr val="00B050"/>
                </a:solidFill>
              </a:rPr>
              <a:t>i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5643274" y="5285356"/>
            <a:ext cx="2295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b="1" dirty="0">
                <a:solidFill>
                  <a:srgbClr val="00B050"/>
                </a:solidFill>
              </a:rPr>
              <a:t>i</a:t>
            </a:r>
          </a:p>
        </p:txBody>
      </p:sp>
      <p:sp>
        <p:nvSpPr>
          <p:cNvPr id="102" name="TextBox 101"/>
          <p:cNvSpPr txBox="1"/>
          <p:nvPr/>
        </p:nvSpPr>
        <p:spPr>
          <a:xfrm>
            <a:off x="6865310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S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7065701" y="3395169"/>
            <a:ext cx="2840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E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7254854" y="3395169"/>
            <a:ext cx="2936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C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7407875" y="3395169"/>
            <a:ext cx="3000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R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7588723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E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7739687" y="3395169"/>
            <a:ext cx="2856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T</a:t>
            </a:r>
          </a:p>
        </p:txBody>
      </p:sp>
      <p:sp>
        <p:nvSpPr>
          <p:cNvPr id="108" name="TextBox 107"/>
          <p:cNvSpPr txBox="1"/>
          <p:nvPr/>
        </p:nvSpPr>
        <p:spPr>
          <a:xfrm>
            <a:off x="7959498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19293531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u="sng" dirty="0"/>
              <a:t>Vigenere Cipher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870184" y="1363947"/>
            <a:ext cx="1098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>
                <a:solidFill>
                  <a:srgbClr val="00B0F0"/>
                </a:solidFill>
              </a:rPr>
              <a:t>EXAMPLE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74356" y="1153297"/>
            <a:ext cx="782618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hu-HU" dirty="0"/>
          </a:p>
          <a:p>
            <a:endParaRPr lang="hu-HU" b="1" dirty="0"/>
          </a:p>
          <a:p>
            <a:endParaRPr lang="hu-HU" b="1" dirty="0"/>
          </a:p>
          <a:p>
            <a:r>
              <a:rPr lang="hu-HU" b="1" dirty="0"/>
              <a:t>     A   B   C   D   E   F   G   H   I   J   K   L   M   N   O   P   Q   R   S   T   U   V   W   X   Y   Z</a:t>
            </a:r>
          </a:p>
          <a:p>
            <a:endParaRPr lang="hu-HU" dirty="0"/>
          </a:p>
          <a:p>
            <a:r>
              <a:rPr lang="hu-HU" dirty="0"/>
              <a:t>		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1186248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035405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0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1487934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337091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1770581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619738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2053227" y="23083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1902384" y="25364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3</a:t>
            </a:r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2335874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2185031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4</a:t>
            </a:r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2593977" y="230915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2443134" y="252077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5</a:t>
            </a:r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2900192" y="230379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749349" y="253189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6</a:t>
            </a:r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3190945" y="230379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3040102" y="251541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7</a:t>
            </a:r>
          </a:p>
        </p:txBody>
      </p:sp>
      <p:cxnSp>
        <p:nvCxnSpPr>
          <p:cNvPr id="41" name="Straight Arrow Connector 40"/>
          <p:cNvCxnSpPr/>
          <p:nvPr/>
        </p:nvCxnSpPr>
        <p:spPr>
          <a:xfrm>
            <a:off x="3439829" y="23101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3288986" y="252181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8</a:t>
            </a:r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3678570" y="2293718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3527727" y="252181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9</a:t>
            </a:r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3927453" y="2301956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3718154" y="251537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10</a:t>
            </a:r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4204340" y="2305175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3995041" y="2518597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11</a:t>
            </a:r>
          </a:p>
        </p:txBody>
      </p:sp>
      <p:cxnSp>
        <p:nvCxnSpPr>
          <p:cNvPr id="49" name="Straight Arrow Connector 48"/>
          <p:cNvCxnSpPr/>
          <p:nvPr/>
        </p:nvCxnSpPr>
        <p:spPr>
          <a:xfrm>
            <a:off x="4509376" y="230839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4300077" y="250533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12</a:t>
            </a:r>
          </a:p>
        </p:txBody>
      </p:sp>
      <p:cxnSp>
        <p:nvCxnSpPr>
          <p:cNvPr id="51" name="Straight Arrow Connector 50"/>
          <p:cNvCxnSpPr/>
          <p:nvPr/>
        </p:nvCxnSpPr>
        <p:spPr>
          <a:xfrm>
            <a:off x="4835946" y="2301956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4626594" y="250533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13</a:t>
            </a:r>
          </a:p>
        </p:txBody>
      </p:sp>
      <p:cxnSp>
        <p:nvCxnSpPr>
          <p:cNvPr id="53" name="Straight Arrow Connector 52"/>
          <p:cNvCxnSpPr/>
          <p:nvPr/>
        </p:nvCxnSpPr>
        <p:spPr>
          <a:xfrm>
            <a:off x="5137432" y="2301956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4928080" y="250533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14</a:t>
            </a:r>
          </a:p>
        </p:txBody>
      </p:sp>
      <p:cxnSp>
        <p:nvCxnSpPr>
          <p:cNvPr id="55" name="Straight Arrow Connector 54"/>
          <p:cNvCxnSpPr/>
          <p:nvPr/>
        </p:nvCxnSpPr>
        <p:spPr>
          <a:xfrm>
            <a:off x="5427311" y="2301622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5217959" y="250500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15</a:t>
            </a:r>
          </a:p>
        </p:txBody>
      </p:sp>
      <p:cxnSp>
        <p:nvCxnSpPr>
          <p:cNvPr id="57" name="Straight Arrow Connector 56"/>
          <p:cNvCxnSpPr/>
          <p:nvPr/>
        </p:nvCxnSpPr>
        <p:spPr>
          <a:xfrm>
            <a:off x="5742376" y="2301789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5533024" y="250517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16</a:t>
            </a:r>
          </a:p>
        </p:txBody>
      </p:sp>
      <p:cxnSp>
        <p:nvCxnSpPr>
          <p:cNvPr id="59" name="Straight Arrow Connector 58"/>
          <p:cNvCxnSpPr/>
          <p:nvPr/>
        </p:nvCxnSpPr>
        <p:spPr>
          <a:xfrm>
            <a:off x="6048209" y="230162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5838857" y="250500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17</a:t>
            </a:r>
          </a:p>
        </p:txBody>
      </p:sp>
      <p:cxnSp>
        <p:nvCxnSpPr>
          <p:cNvPr id="61" name="Straight Arrow Connector 60"/>
          <p:cNvCxnSpPr/>
          <p:nvPr/>
        </p:nvCxnSpPr>
        <p:spPr>
          <a:xfrm>
            <a:off x="6318015" y="230145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6108663" y="250484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18</a:t>
            </a:r>
          </a:p>
        </p:txBody>
      </p:sp>
      <p:cxnSp>
        <p:nvCxnSpPr>
          <p:cNvPr id="63" name="Straight Arrow Connector 62"/>
          <p:cNvCxnSpPr/>
          <p:nvPr/>
        </p:nvCxnSpPr>
        <p:spPr>
          <a:xfrm>
            <a:off x="6598800" y="2301540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6389448" y="2504923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19</a:t>
            </a:r>
          </a:p>
        </p:txBody>
      </p:sp>
      <p:cxnSp>
        <p:nvCxnSpPr>
          <p:cNvPr id="65" name="Straight Arrow Connector 64"/>
          <p:cNvCxnSpPr/>
          <p:nvPr/>
        </p:nvCxnSpPr>
        <p:spPr>
          <a:xfrm>
            <a:off x="6868606" y="2295449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6659254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20</a:t>
            </a:r>
          </a:p>
        </p:txBody>
      </p:sp>
      <p:cxnSp>
        <p:nvCxnSpPr>
          <p:cNvPr id="67" name="Straight Arrow Connector 66"/>
          <p:cNvCxnSpPr/>
          <p:nvPr/>
        </p:nvCxnSpPr>
        <p:spPr>
          <a:xfrm>
            <a:off x="7168738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6959386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21</a:t>
            </a:r>
          </a:p>
        </p:txBody>
      </p:sp>
      <p:cxnSp>
        <p:nvCxnSpPr>
          <p:cNvPr id="69" name="Straight Arrow Connector 68"/>
          <p:cNvCxnSpPr/>
          <p:nvPr/>
        </p:nvCxnSpPr>
        <p:spPr>
          <a:xfrm>
            <a:off x="7496662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7287310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22</a:t>
            </a:r>
          </a:p>
        </p:txBody>
      </p:sp>
      <p:cxnSp>
        <p:nvCxnSpPr>
          <p:cNvPr id="71" name="Straight Arrow Connector 70"/>
          <p:cNvCxnSpPr/>
          <p:nvPr/>
        </p:nvCxnSpPr>
        <p:spPr>
          <a:xfrm>
            <a:off x="7810690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7601338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23</a:t>
            </a:r>
          </a:p>
        </p:txBody>
      </p:sp>
      <p:cxnSp>
        <p:nvCxnSpPr>
          <p:cNvPr id="73" name="Straight Arrow Connector 72"/>
          <p:cNvCxnSpPr/>
          <p:nvPr/>
        </p:nvCxnSpPr>
        <p:spPr>
          <a:xfrm>
            <a:off x="8091811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7882459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24</a:t>
            </a:r>
          </a:p>
        </p:txBody>
      </p:sp>
      <p:cxnSp>
        <p:nvCxnSpPr>
          <p:cNvPr id="75" name="Straight Arrow Connector 74"/>
          <p:cNvCxnSpPr/>
          <p:nvPr/>
        </p:nvCxnSpPr>
        <p:spPr>
          <a:xfrm>
            <a:off x="8371236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8161884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25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9232142" y="2228501"/>
            <a:ext cx="2351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PRIVATE KEY = SECRET 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3476188" y="3564446"/>
            <a:ext cx="490493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u="sng" dirty="0"/>
              <a:t>Ciphertext</a:t>
            </a:r>
            <a:r>
              <a:rPr lang="hu-HU" dirty="0"/>
              <a:t>: </a:t>
            </a:r>
            <a:r>
              <a:rPr lang="hu-HU" sz="2400" b="1" dirty="0">
                <a:solidFill>
                  <a:srgbClr val="00B0F0"/>
                </a:solidFill>
              </a:rPr>
              <a:t>L</a:t>
            </a:r>
            <a:r>
              <a:rPr lang="hu-HU" sz="2400" b="1" dirty="0">
                <a:solidFill>
                  <a:srgbClr val="00B050"/>
                </a:solidFill>
              </a:rPr>
              <a:t>L</a:t>
            </a:r>
            <a:r>
              <a:rPr lang="hu-HU" sz="2400" b="1" dirty="0">
                <a:solidFill>
                  <a:srgbClr val="00B0F0"/>
                </a:solidFill>
              </a:rPr>
              <a:t>KJ ML BYUK EG WBCDTEW</a:t>
            </a:r>
          </a:p>
          <a:p>
            <a:endParaRPr lang="hu-HU" b="1" dirty="0">
              <a:solidFill>
                <a:srgbClr val="00B0F0"/>
              </a:solidFill>
            </a:endParaRPr>
          </a:p>
          <a:p>
            <a:r>
              <a:rPr lang="hu-HU" u="sng" dirty="0"/>
              <a:t>Plaintext</a:t>
            </a:r>
            <a:r>
              <a:rPr lang="hu-HU" dirty="0"/>
              <a:t>: </a:t>
            </a:r>
            <a:r>
              <a:rPr lang="hu-HU" b="1" dirty="0"/>
              <a:t>TH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50160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S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4692885" y="3395169"/>
            <a:ext cx="2840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>
                <a:solidFill>
                  <a:srgbClr val="00B050"/>
                </a:solidFill>
              </a:rPr>
              <a:t>E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4840848" y="3395169"/>
            <a:ext cx="2936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C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4969155" y="3395169"/>
            <a:ext cx="3000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R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5232384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E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5424537" y="3395169"/>
            <a:ext cx="2856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T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5641308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S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5808748" y="3395169"/>
            <a:ext cx="2840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E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5981425" y="3395169"/>
            <a:ext cx="2936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C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6150165" y="3397364"/>
            <a:ext cx="3000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R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6393011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E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6543974" y="3395169"/>
            <a:ext cx="2856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T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5163677" y="5117628"/>
            <a:ext cx="25731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b="1" dirty="0">
                <a:solidFill>
                  <a:srgbClr val="00B050"/>
                </a:solidFill>
              </a:rPr>
              <a:t>D  (x ) = (x - K ) mod 26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5353148" y="5272320"/>
            <a:ext cx="2295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b="1" dirty="0">
                <a:solidFill>
                  <a:srgbClr val="00B050"/>
                </a:solidFill>
              </a:rPr>
              <a:t>i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6220617" y="5272320"/>
            <a:ext cx="2295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b="1" dirty="0">
                <a:solidFill>
                  <a:srgbClr val="00B050"/>
                </a:solidFill>
              </a:rPr>
              <a:t>i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6543114" y="5272320"/>
            <a:ext cx="2295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b="1" dirty="0">
                <a:solidFill>
                  <a:srgbClr val="00B050"/>
                </a:solidFill>
              </a:rPr>
              <a:t>i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5643274" y="5285356"/>
            <a:ext cx="2295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b="1" dirty="0">
                <a:solidFill>
                  <a:srgbClr val="00B050"/>
                </a:solidFill>
              </a:rPr>
              <a:t>i</a:t>
            </a:r>
          </a:p>
        </p:txBody>
      </p:sp>
      <p:sp>
        <p:nvSpPr>
          <p:cNvPr id="102" name="TextBox 101"/>
          <p:cNvSpPr txBox="1"/>
          <p:nvPr/>
        </p:nvSpPr>
        <p:spPr>
          <a:xfrm>
            <a:off x="6865310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S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7065701" y="3395169"/>
            <a:ext cx="2840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E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7254854" y="3395169"/>
            <a:ext cx="2936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C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7407875" y="3395169"/>
            <a:ext cx="3000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R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7588723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E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7739687" y="3395169"/>
            <a:ext cx="2856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T</a:t>
            </a:r>
          </a:p>
        </p:txBody>
      </p:sp>
      <p:sp>
        <p:nvSpPr>
          <p:cNvPr id="108" name="TextBox 107"/>
          <p:cNvSpPr txBox="1"/>
          <p:nvPr/>
        </p:nvSpPr>
        <p:spPr>
          <a:xfrm>
            <a:off x="7959498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206928005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u="sng" dirty="0"/>
              <a:t>Vigenere Cipher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870184" y="1363947"/>
            <a:ext cx="1098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>
                <a:solidFill>
                  <a:srgbClr val="00B0F0"/>
                </a:solidFill>
              </a:rPr>
              <a:t>EXAMPLE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74356" y="1153297"/>
            <a:ext cx="782618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hu-HU" dirty="0"/>
          </a:p>
          <a:p>
            <a:endParaRPr lang="hu-HU" b="1" dirty="0"/>
          </a:p>
          <a:p>
            <a:endParaRPr lang="hu-HU" b="1" dirty="0"/>
          </a:p>
          <a:p>
            <a:r>
              <a:rPr lang="hu-HU" b="1" dirty="0"/>
              <a:t>     A   B   C   D   E   F   G   H   I   J   K   L   M   N   O   P   Q   R   S   T   U   V   W   X   Y   Z</a:t>
            </a:r>
          </a:p>
          <a:p>
            <a:endParaRPr lang="hu-HU" dirty="0"/>
          </a:p>
          <a:p>
            <a:r>
              <a:rPr lang="hu-HU" dirty="0"/>
              <a:t>		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1186248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035405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0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1487934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337091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1770581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619738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2053227" y="23083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1902384" y="25364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3</a:t>
            </a:r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2335874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2185031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4</a:t>
            </a:r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2593977" y="230915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2443134" y="252077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5</a:t>
            </a:r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2900192" y="230379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749349" y="253189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6</a:t>
            </a:r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3190945" y="230379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3040102" y="251541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7</a:t>
            </a:r>
          </a:p>
        </p:txBody>
      </p:sp>
      <p:cxnSp>
        <p:nvCxnSpPr>
          <p:cNvPr id="41" name="Straight Arrow Connector 40"/>
          <p:cNvCxnSpPr/>
          <p:nvPr/>
        </p:nvCxnSpPr>
        <p:spPr>
          <a:xfrm>
            <a:off x="3439829" y="23101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3288986" y="252181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8</a:t>
            </a:r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3678570" y="2293718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3527727" y="252181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9</a:t>
            </a:r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3927453" y="2301956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3718154" y="251537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10</a:t>
            </a:r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4204340" y="2305175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3995041" y="2518597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11</a:t>
            </a:r>
          </a:p>
        </p:txBody>
      </p:sp>
      <p:cxnSp>
        <p:nvCxnSpPr>
          <p:cNvPr id="49" name="Straight Arrow Connector 48"/>
          <p:cNvCxnSpPr/>
          <p:nvPr/>
        </p:nvCxnSpPr>
        <p:spPr>
          <a:xfrm>
            <a:off x="4509376" y="230839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4300077" y="250533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12</a:t>
            </a:r>
          </a:p>
        </p:txBody>
      </p:sp>
      <p:cxnSp>
        <p:nvCxnSpPr>
          <p:cNvPr id="51" name="Straight Arrow Connector 50"/>
          <p:cNvCxnSpPr/>
          <p:nvPr/>
        </p:nvCxnSpPr>
        <p:spPr>
          <a:xfrm>
            <a:off x="4835946" y="2301956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4626594" y="250533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13</a:t>
            </a:r>
          </a:p>
        </p:txBody>
      </p:sp>
      <p:cxnSp>
        <p:nvCxnSpPr>
          <p:cNvPr id="53" name="Straight Arrow Connector 52"/>
          <p:cNvCxnSpPr/>
          <p:nvPr/>
        </p:nvCxnSpPr>
        <p:spPr>
          <a:xfrm>
            <a:off x="5137432" y="2301956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4928080" y="250533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14</a:t>
            </a:r>
          </a:p>
        </p:txBody>
      </p:sp>
      <p:cxnSp>
        <p:nvCxnSpPr>
          <p:cNvPr id="55" name="Straight Arrow Connector 54"/>
          <p:cNvCxnSpPr/>
          <p:nvPr/>
        </p:nvCxnSpPr>
        <p:spPr>
          <a:xfrm>
            <a:off x="5427311" y="2301622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5217959" y="250500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15</a:t>
            </a:r>
          </a:p>
        </p:txBody>
      </p:sp>
      <p:cxnSp>
        <p:nvCxnSpPr>
          <p:cNvPr id="57" name="Straight Arrow Connector 56"/>
          <p:cNvCxnSpPr/>
          <p:nvPr/>
        </p:nvCxnSpPr>
        <p:spPr>
          <a:xfrm>
            <a:off x="5742376" y="2301789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5533024" y="250517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16</a:t>
            </a:r>
          </a:p>
        </p:txBody>
      </p:sp>
      <p:cxnSp>
        <p:nvCxnSpPr>
          <p:cNvPr id="59" name="Straight Arrow Connector 58"/>
          <p:cNvCxnSpPr/>
          <p:nvPr/>
        </p:nvCxnSpPr>
        <p:spPr>
          <a:xfrm>
            <a:off x="6048209" y="230162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5838857" y="250500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17</a:t>
            </a:r>
          </a:p>
        </p:txBody>
      </p:sp>
      <p:cxnSp>
        <p:nvCxnSpPr>
          <p:cNvPr id="61" name="Straight Arrow Connector 60"/>
          <p:cNvCxnSpPr/>
          <p:nvPr/>
        </p:nvCxnSpPr>
        <p:spPr>
          <a:xfrm>
            <a:off x="6318015" y="230145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6108663" y="250484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18</a:t>
            </a:r>
          </a:p>
        </p:txBody>
      </p:sp>
      <p:cxnSp>
        <p:nvCxnSpPr>
          <p:cNvPr id="63" name="Straight Arrow Connector 62"/>
          <p:cNvCxnSpPr/>
          <p:nvPr/>
        </p:nvCxnSpPr>
        <p:spPr>
          <a:xfrm>
            <a:off x="6598800" y="2301540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6389448" y="2504923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19</a:t>
            </a:r>
          </a:p>
        </p:txBody>
      </p:sp>
      <p:cxnSp>
        <p:nvCxnSpPr>
          <p:cNvPr id="65" name="Straight Arrow Connector 64"/>
          <p:cNvCxnSpPr/>
          <p:nvPr/>
        </p:nvCxnSpPr>
        <p:spPr>
          <a:xfrm>
            <a:off x="6868606" y="2295449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6659254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20</a:t>
            </a:r>
          </a:p>
        </p:txBody>
      </p:sp>
      <p:cxnSp>
        <p:nvCxnSpPr>
          <p:cNvPr id="67" name="Straight Arrow Connector 66"/>
          <p:cNvCxnSpPr/>
          <p:nvPr/>
        </p:nvCxnSpPr>
        <p:spPr>
          <a:xfrm>
            <a:off x="7168738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6959386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21</a:t>
            </a:r>
          </a:p>
        </p:txBody>
      </p:sp>
      <p:cxnSp>
        <p:nvCxnSpPr>
          <p:cNvPr id="69" name="Straight Arrow Connector 68"/>
          <p:cNvCxnSpPr/>
          <p:nvPr/>
        </p:nvCxnSpPr>
        <p:spPr>
          <a:xfrm>
            <a:off x="7496662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7287310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22</a:t>
            </a:r>
          </a:p>
        </p:txBody>
      </p:sp>
      <p:cxnSp>
        <p:nvCxnSpPr>
          <p:cNvPr id="71" name="Straight Arrow Connector 70"/>
          <p:cNvCxnSpPr/>
          <p:nvPr/>
        </p:nvCxnSpPr>
        <p:spPr>
          <a:xfrm>
            <a:off x="7810690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7601338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23</a:t>
            </a:r>
          </a:p>
        </p:txBody>
      </p:sp>
      <p:cxnSp>
        <p:nvCxnSpPr>
          <p:cNvPr id="73" name="Straight Arrow Connector 72"/>
          <p:cNvCxnSpPr/>
          <p:nvPr/>
        </p:nvCxnSpPr>
        <p:spPr>
          <a:xfrm>
            <a:off x="8091811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7882459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24</a:t>
            </a:r>
          </a:p>
        </p:txBody>
      </p:sp>
      <p:cxnSp>
        <p:nvCxnSpPr>
          <p:cNvPr id="75" name="Straight Arrow Connector 74"/>
          <p:cNvCxnSpPr/>
          <p:nvPr/>
        </p:nvCxnSpPr>
        <p:spPr>
          <a:xfrm>
            <a:off x="8371236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8161884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25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9232142" y="2228501"/>
            <a:ext cx="2351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PRIVATE KEY = SECRET 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3476188" y="3564446"/>
            <a:ext cx="490493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u="sng" dirty="0"/>
              <a:t>Ciphertext</a:t>
            </a:r>
            <a:r>
              <a:rPr lang="hu-HU" dirty="0"/>
              <a:t>: </a:t>
            </a:r>
            <a:r>
              <a:rPr lang="hu-HU" sz="2400" b="1" dirty="0">
                <a:solidFill>
                  <a:srgbClr val="00B0F0"/>
                </a:solidFill>
              </a:rPr>
              <a:t>LL</a:t>
            </a:r>
            <a:r>
              <a:rPr lang="hu-HU" sz="2400" b="1" dirty="0">
                <a:solidFill>
                  <a:srgbClr val="00B050"/>
                </a:solidFill>
              </a:rPr>
              <a:t>K</a:t>
            </a:r>
            <a:r>
              <a:rPr lang="hu-HU" sz="2400" b="1" dirty="0">
                <a:solidFill>
                  <a:srgbClr val="00B0F0"/>
                </a:solidFill>
              </a:rPr>
              <a:t>J ML BYUK EG WBCDTEW</a:t>
            </a:r>
          </a:p>
          <a:p>
            <a:endParaRPr lang="hu-HU" b="1" dirty="0">
              <a:solidFill>
                <a:srgbClr val="00B0F0"/>
              </a:solidFill>
            </a:endParaRPr>
          </a:p>
          <a:p>
            <a:r>
              <a:rPr lang="hu-HU" u="sng" dirty="0"/>
              <a:t>Plaintext</a:t>
            </a:r>
            <a:r>
              <a:rPr lang="hu-HU" dirty="0"/>
              <a:t>: </a:t>
            </a:r>
            <a:r>
              <a:rPr lang="hu-HU" b="1" dirty="0"/>
              <a:t>THI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50160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S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4692885" y="3395169"/>
            <a:ext cx="2840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E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4840848" y="3395169"/>
            <a:ext cx="2936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>
                <a:solidFill>
                  <a:srgbClr val="00B050"/>
                </a:solidFill>
              </a:rPr>
              <a:t>C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4969155" y="3395169"/>
            <a:ext cx="3000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R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5232384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E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5424537" y="3395169"/>
            <a:ext cx="2856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T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5641308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S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5808748" y="3395169"/>
            <a:ext cx="2840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E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5981425" y="3395169"/>
            <a:ext cx="2936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C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6150165" y="3397364"/>
            <a:ext cx="3000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R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6393011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E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6543974" y="3395169"/>
            <a:ext cx="2856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T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5163677" y="5117628"/>
            <a:ext cx="25731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b="1" dirty="0">
                <a:solidFill>
                  <a:srgbClr val="00B050"/>
                </a:solidFill>
              </a:rPr>
              <a:t>D  (x ) = (x - K ) mod 26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5353148" y="5272320"/>
            <a:ext cx="2295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b="1" dirty="0">
                <a:solidFill>
                  <a:srgbClr val="00B050"/>
                </a:solidFill>
              </a:rPr>
              <a:t>i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6220617" y="5272320"/>
            <a:ext cx="2295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b="1" dirty="0">
                <a:solidFill>
                  <a:srgbClr val="00B050"/>
                </a:solidFill>
              </a:rPr>
              <a:t>i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6543114" y="5272320"/>
            <a:ext cx="2295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b="1" dirty="0">
                <a:solidFill>
                  <a:srgbClr val="00B050"/>
                </a:solidFill>
              </a:rPr>
              <a:t>i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5643274" y="5285356"/>
            <a:ext cx="2295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b="1" dirty="0">
                <a:solidFill>
                  <a:srgbClr val="00B050"/>
                </a:solidFill>
              </a:rPr>
              <a:t>i</a:t>
            </a:r>
          </a:p>
        </p:txBody>
      </p:sp>
      <p:sp>
        <p:nvSpPr>
          <p:cNvPr id="102" name="TextBox 101"/>
          <p:cNvSpPr txBox="1"/>
          <p:nvPr/>
        </p:nvSpPr>
        <p:spPr>
          <a:xfrm>
            <a:off x="6865310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S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7065701" y="3395169"/>
            <a:ext cx="2840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E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7254854" y="3395169"/>
            <a:ext cx="2936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C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7407875" y="3395169"/>
            <a:ext cx="3000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R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7588723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E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7739687" y="3395169"/>
            <a:ext cx="2856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T</a:t>
            </a:r>
          </a:p>
        </p:txBody>
      </p:sp>
      <p:sp>
        <p:nvSpPr>
          <p:cNvPr id="108" name="TextBox 107"/>
          <p:cNvSpPr txBox="1"/>
          <p:nvPr/>
        </p:nvSpPr>
        <p:spPr>
          <a:xfrm>
            <a:off x="7959498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100776775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u="sng" dirty="0"/>
              <a:t>Vigenere Cipher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870184" y="1363947"/>
            <a:ext cx="1098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>
                <a:solidFill>
                  <a:srgbClr val="00B0F0"/>
                </a:solidFill>
              </a:rPr>
              <a:t>EXAMPLE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74356" y="1153297"/>
            <a:ext cx="782618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hu-HU" dirty="0"/>
          </a:p>
          <a:p>
            <a:endParaRPr lang="hu-HU" b="1" dirty="0"/>
          </a:p>
          <a:p>
            <a:endParaRPr lang="hu-HU" b="1" dirty="0"/>
          </a:p>
          <a:p>
            <a:r>
              <a:rPr lang="hu-HU" b="1" dirty="0"/>
              <a:t>     A   B   C   D   E   F   G   H   I   J   K   L   M   N   O   P   Q   R   S   T   U   V   W   X   Y   Z</a:t>
            </a:r>
          </a:p>
          <a:p>
            <a:endParaRPr lang="hu-HU" dirty="0"/>
          </a:p>
          <a:p>
            <a:r>
              <a:rPr lang="hu-HU" dirty="0"/>
              <a:t>		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1186248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035405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0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1487934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337091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1770581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619738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2053227" y="23083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1902384" y="25364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3</a:t>
            </a:r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2335874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2185031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4</a:t>
            </a:r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2593977" y="230915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2443134" y="252077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5</a:t>
            </a:r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2900192" y="230379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749349" y="253189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6</a:t>
            </a:r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3190945" y="230379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3040102" y="251541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7</a:t>
            </a:r>
          </a:p>
        </p:txBody>
      </p:sp>
      <p:cxnSp>
        <p:nvCxnSpPr>
          <p:cNvPr id="41" name="Straight Arrow Connector 40"/>
          <p:cNvCxnSpPr/>
          <p:nvPr/>
        </p:nvCxnSpPr>
        <p:spPr>
          <a:xfrm>
            <a:off x="3439829" y="23101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3288986" y="252181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8</a:t>
            </a:r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3678570" y="2293718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3527727" y="252181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9</a:t>
            </a:r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3927453" y="2301956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3718154" y="251537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10</a:t>
            </a:r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4204340" y="2305175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3995041" y="2518597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11</a:t>
            </a:r>
          </a:p>
        </p:txBody>
      </p:sp>
      <p:cxnSp>
        <p:nvCxnSpPr>
          <p:cNvPr id="49" name="Straight Arrow Connector 48"/>
          <p:cNvCxnSpPr/>
          <p:nvPr/>
        </p:nvCxnSpPr>
        <p:spPr>
          <a:xfrm>
            <a:off x="4509376" y="230839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4300077" y="250533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12</a:t>
            </a:r>
          </a:p>
        </p:txBody>
      </p:sp>
      <p:cxnSp>
        <p:nvCxnSpPr>
          <p:cNvPr id="51" name="Straight Arrow Connector 50"/>
          <p:cNvCxnSpPr/>
          <p:nvPr/>
        </p:nvCxnSpPr>
        <p:spPr>
          <a:xfrm>
            <a:off x="4835946" y="2301956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4626594" y="250533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13</a:t>
            </a:r>
          </a:p>
        </p:txBody>
      </p:sp>
      <p:cxnSp>
        <p:nvCxnSpPr>
          <p:cNvPr id="53" name="Straight Arrow Connector 52"/>
          <p:cNvCxnSpPr/>
          <p:nvPr/>
        </p:nvCxnSpPr>
        <p:spPr>
          <a:xfrm>
            <a:off x="5137432" y="2301956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4928080" y="250533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14</a:t>
            </a:r>
          </a:p>
        </p:txBody>
      </p:sp>
      <p:cxnSp>
        <p:nvCxnSpPr>
          <p:cNvPr id="55" name="Straight Arrow Connector 54"/>
          <p:cNvCxnSpPr/>
          <p:nvPr/>
        </p:nvCxnSpPr>
        <p:spPr>
          <a:xfrm>
            <a:off x="5427311" y="2301622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5217959" y="250500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15</a:t>
            </a:r>
          </a:p>
        </p:txBody>
      </p:sp>
      <p:cxnSp>
        <p:nvCxnSpPr>
          <p:cNvPr id="57" name="Straight Arrow Connector 56"/>
          <p:cNvCxnSpPr/>
          <p:nvPr/>
        </p:nvCxnSpPr>
        <p:spPr>
          <a:xfrm>
            <a:off x="5742376" y="2301789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5533024" y="250517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16</a:t>
            </a:r>
          </a:p>
        </p:txBody>
      </p:sp>
      <p:cxnSp>
        <p:nvCxnSpPr>
          <p:cNvPr id="59" name="Straight Arrow Connector 58"/>
          <p:cNvCxnSpPr/>
          <p:nvPr/>
        </p:nvCxnSpPr>
        <p:spPr>
          <a:xfrm>
            <a:off x="6048209" y="230162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5838857" y="250500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17</a:t>
            </a:r>
          </a:p>
        </p:txBody>
      </p:sp>
      <p:cxnSp>
        <p:nvCxnSpPr>
          <p:cNvPr id="61" name="Straight Arrow Connector 60"/>
          <p:cNvCxnSpPr/>
          <p:nvPr/>
        </p:nvCxnSpPr>
        <p:spPr>
          <a:xfrm>
            <a:off x="6318015" y="230145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6108663" y="250484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18</a:t>
            </a:r>
          </a:p>
        </p:txBody>
      </p:sp>
      <p:cxnSp>
        <p:nvCxnSpPr>
          <p:cNvPr id="63" name="Straight Arrow Connector 62"/>
          <p:cNvCxnSpPr/>
          <p:nvPr/>
        </p:nvCxnSpPr>
        <p:spPr>
          <a:xfrm>
            <a:off x="6598800" y="2301540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6389448" y="2504923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19</a:t>
            </a:r>
          </a:p>
        </p:txBody>
      </p:sp>
      <p:cxnSp>
        <p:nvCxnSpPr>
          <p:cNvPr id="65" name="Straight Arrow Connector 64"/>
          <p:cNvCxnSpPr/>
          <p:nvPr/>
        </p:nvCxnSpPr>
        <p:spPr>
          <a:xfrm>
            <a:off x="6868606" y="2295449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6659254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20</a:t>
            </a:r>
          </a:p>
        </p:txBody>
      </p:sp>
      <p:cxnSp>
        <p:nvCxnSpPr>
          <p:cNvPr id="67" name="Straight Arrow Connector 66"/>
          <p:cNvCxnSpPr/>
          <p:nvPr/>
        </p:nvCxnSpPr>
        <p:spPr>
          <a:xfrm>
            <a:off x="7168738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6959386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21</a:t>
            </a:r>
          </a:p>
        </p:txBody>
      </p:sp>
      <p:cxnSp>
        <p:nvCxnSpPr>
          <p:cNvPr id="69" name="Straight Arrow Connector 68"/>
          <p:cNvCxnSpPr/>
          <p:nvPr/>
        </p:nvCxnSpPr>
        <p:spPr>
          <a:xfrm>
            <a:off x="7496662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7287310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22</a:t>
            </a:r>
          </a:p>
        </p:txBody>
      </p:sp>
      <p:cxnSp>
        <p:nvCxnSpPr>
          <p:cNvPr id="71" name="Straight Arrow Connector 70"/>
          <p:cNvCxnSpPr/>
          <p:nvPr/>
        </p:nvCxnSpPr>
        <p:spPr>
          <a:xfrm>
            <a:off x="7810690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7601338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23</a:t>
            </a:r>
          </a:p>
        </p:txBody>
      </p:sp>
      <p:cxnSp>
        <p:nvCxnSpPr>
          <p:cNvPr id="73" name="Straight Arrow Connector 72"/>
          <p:cNvCxnSpPr/>
          <p:nvPr/>
        </p:nvCxnSpPr>
        <p:spPr>
          <a:xfrm>
            <a:off x="8091811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7882459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24</a:t>
            </a:r>
          </a:p>
        </p:txBody>
      </p:sp>
      <p:cxnSp>
        <p:nvCxnSpPr>
          <p:cNvPr id="75" name="Straight Arrow Connector 74"/>
          <p:cNvCxnSpPr/>
          <p:nvPr/>
        </p:nvCxnSpPr>
        <p:spPr>
          <a:xfrm>
            <a:off x="8371236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8161884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25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9232142" y="2228501"/>
            <a:ext cx="2351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PRIVATE KEY = SECRET 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3476188" y="3564446"/>
            <a:ext cx="490493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u="sng" dirty="0"/>
              <a:t>Ciphertext</a:t>
            </a:r>
            <a:r>
              <a:rPr lang="hu-HU" dirty="0"/>
              <a:t>: </a:t>
            </a:r>
            <a:r>
              <a:rPr lang="hu-HU" sz="2400" b="1" dirty="0">
                <a:solidFill>
                  <a:srgbClr val="00B0F0"/>
                </a:solidFill>
              </a:rPr>
              <a:t>LLK</a:t>
            </a:r>
            <a:r>
              <a:rPr lang="hu-HU" sz="2400" b="1" dirty="0">
                <a:solidFill>
                  <a:srgbClr val="00B050"/>
                </a:solidFill>
              </a:rPr>
              <a:t>J</a:t>
            </a:r>
            <a:r>
              <a:rPr lang="hu-HU" sz="2400" b="1" dirty="0">
                <a:solidFill>
                  <a:srgbClr val="00B0F0"/>
                </a:solidFill>
              </a:rPr>
              <a:t> ML BYUK EG WBCDTEW</a:t>
            </a:r>
          </a:p>
          <a:p>
            <a:endParaRPr lang="hu-HU" b="1" dirty="0">
              <a:solidFill>
                <a:srgbClr val="00B0F0"/>
              </a:solidFill>
            </a:endParaRPr>
          </a:p>
          <a:p>
            <a:r>
              <a:rPr lang="hu-HU" u="sng" dirty="0"/>
              <a:t>Plaintext</a:t>
            </a:r>
            <a:r>
              <a:rPr lang="hu-HU" dirty="0"/>
              <a:t>: </a:t>
            </a:r>
            <a:r>
              <a:rPr lang="hu-HU" b="1" dirty="0"/>
              <a:t>THIS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50160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S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4692885" y="3395169"/>
            <a:ext cx="2840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E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4840848" y="3395169"/>
            <a:ext cx="2936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C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4969155" y="3395169"/>
            <a:ext cx="3000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>
                <a:solidFill>
                  <a:srgbClr val="00B050"/>
                </a:solidFill>
              </a:rPr>
              <a:t>R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5232384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E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5424537" y="3395169"/>
            <a:ext cx="2856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T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5641308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S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5808748" y="3395169"/>
            <a:ext cx="2840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E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5981425" y="3395169"/>
            <a:ext cx="2936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C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6150165" y="3397364"/>
            <a:ext cx="3000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R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6393011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E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6543974" y="3395169"/>
            <a:ext cx="2856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T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5163677" y="5117628"/>
            <a:ext cx="25731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b="1" dirty="0">
                <a:solidFill>
                  <a:srgbClr val="00B050"/>
                </a:solidFill>
              </a:rPr>
              <a:t>D  (x ) = (x - K ) mod 26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5353148" y="5272320"/>
            <a:ext cx="2295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b="1" dirty="0">
                <a:solidFill>
                  <a:srgbClr val="00B050"/>
                </a:solidFill>
              </a:rPr>
              <a:t>i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6220617" y="5272320"/>
            <a:ext cx="2295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b="1" dirty="0">
                <a:solidFill>
                  <a:srgbClr val="00B050"/>
                </a:solidFill>
              </a:rPr>
              <a:t>i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6543114" y="5272320"/>
            <a:ext cx="2295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b="1" dirty="0">
                <a:solidFill>
                  <a:srgbClr val="00B050"/>
                </a:solidFill>
              </a:rPr>
              <a:t>i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5643274" y="5285356"/>
            <a:ext cx="2295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b="1" dirty="0">
                <a:solidFill>
                  <a:srgbClr val="00B050"/>
                </a:solidFill>
              </a:rPr>
              <a:t>i</a:t>
            </a:r>
          </a:p>
        </p:txBody>
      </p:sp>
      <p:sp>
        <p:nvSpPr>
          <p:cNvPr id="102" name="TextBox 101"/>
          <p:cNvSpPr txBox="1"/>
          <p:nvPr/>
        </p:nvSpPr>
        <p:spPr>
          <a:xfrm>
            <a:off x="6865310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S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7065701" y="3395169"/>
            <a:ext cx="2840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E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7254854" y="3395169"/>
            <a:ext cx="2936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C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7407875" y="3395169"/>
            <a:ext cx="3000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R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7588723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E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7739687" y="3395169"/>
            <a:ext cx="2856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T</a:t>
            </a:r>
          </a:p>
        </p:txBody>
      </p:sp>
      <p:sp>
        <p:nvSpPr>
          <p:cNvPr id="108" name="TextBox 107"/>
          <p:cNvSpPr txBox="1"/>
          <p:nvPr/>
        </p:nvSpPr>
        <p:spPr>
          <a:xfrm>
            <a:off x="7959498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238366057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u="sng" dirty="0"/>
              <a:t>Vigenere Cipher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870184" y="1363947"/>
            <a:ext cx="1098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>
                <a:solidFill>
                  <a:srgbClr val="00B0F0"/>
                </a:solidFill>
              </a:rPr>
              <a:t>EXAMPLE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74356" y="1153297"/>
            <a:ext cx="782618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hu-HU" dirty="0"/>
          </a:p>
          <a:p>
            <a:endParaRPr lang="hu-HU" b="1" dirty="0"/>
          </a:p>
          <a:p>
            <a:endParaRPr lang="hu-HU" b="1" dirty="0"/>
          </a:p>
          <a:p>
            <a:r>
              <a:rPr lang="hu-HU" b="1" dirty="0"/>
              <a:t>     A   B   C   D   E   F   G   H   I   J   K   L   M   N   O   P   Q   R   S   T   U   V   W   X   Y   Z</a:t>
            </a:r>
          </a:p>
          <a:p>
            <a:endParaRPr lang="hu-HU" dirty="0"/>
          </a:p>
          <a:p>
            <a:r>
              <a:rPr lang="hu-HU" dirty="0"/>
              <a:t>		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1186248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035405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0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1487934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337091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1770581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619738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2053227" y="23083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1902384" y="25364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3</a:t>
            </a:r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2335874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2185031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4</a:t>
            </a:r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2593977" y="230915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2443134" y="252077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5</a:t>
            </a:r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2900192" y="230379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749349" y="253189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6</a:t>
            </a:r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3190945" y="230379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3040102" y="251541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7</a:t>
            </a:r>
          </a:p>
        </p:txBody>
      </p:sp>
      <p:cxnSp>
        <p:nvCxnSpPr>
          <p:cNvPr id="41" name="Straight Arrow Connector 40"/>
          <p:cNvCxnSpPr/>
          <p:nvPr/>
        </p:nvCxnSpPr>
        <p:spPr>
          <a:xfrm>
            <a:off x="3439829" y="23101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3288986" y="252181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8</a:t>
            </a:r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3678570" y="2293718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3527727" y="252181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9</a:t>
            </a:r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3927453" y="2301956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3718154" y="251537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10</a:t>
            </a:r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4204340" y="2305175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3995041" y="2518597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11</a:t>
            </a:r>
          </a:p>
        </p:txBody>
      </p:sp>
      <p:cxnSp>
        <p:nvCxnSpPr>
          <p:cNvPr id="49" name="Straight Arrow Connector 48"/>
          <p:cNvCxnSpPr/>
          <p:nvPr/>
        </p:nvCxnSpPr>
        <p:spPr>
          <a:xfrm>
            <a:off x="4509376" y="230839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4300077" y="250533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12</a:t>
            </a:r>
          </a:p>
        </p:txBody>
      </p:sp>
      <p:cxnSp>
        <p:nvCxnSpPr>
          <p:cNvPr id="51" name="Straight Arrow Connector 50"/>
          <p:cNvCxnSpPr/>
          <p:nvPr/>
        </p:nvCxnSpPr>
        <p:spPr>
          <a:xfrm>
            <a:off x="4835946" y="2301956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4626594" y="250533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13</a:t>
            </a:r>
          </a:p>
        </p:txBody>
      </p:sp>
      <p:cxnSp>
        <p:nvCxnSpPr>
          <p:cNvPr id="53" name="Straight Arrow Connector 52"/>
          <p:cNvCxnSpPr/>
          <p:nvPr/>
        </p:nvCxnSpPr>
        <p:spPr>
          <a:xfrm>
            <a:off x="5137432" y="2301956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4928080" y="250533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14</a:t>
            </a:r>
          </a:p>
        </p:txBody>
      </p:sp>
      <p:cxnSp>
        <p:nvCxnSpPr>
          <p:cNvPr id="55" name="Straight Arrow Connector 54"/>
          <p:cNvCxnSpPr/>
          <p:nvPr/>
        </p:nvCxnSpPr>
        <p:spPr>
          <a:xfrm>
            <a:off x="5427311" y="2301622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5217959" y="250500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15</a:t>
            </a:r>
          </a:p>
        </p:txBody>
      </p:sp>
      <p:cxnSp>
        <p:nvCxnSpPr>
          <p:cNvPr id="57" name="Straight Arrow Connector 56"/>
          <p:cNvCxnSpPr/>
          <p:nvPr/>
        </p:nvCxnSpPr>
        <p:spPr>
          <a:xfrm>
            <a:off x="5742376" y="2301789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5533024" y="250517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16</a:t>
            </a:r>
          </a:p>
        </p:txBody>
      </p:sp>
      <p:cxnSp>
        <p:nvCxnSpPr>
          <p:cNvPr id="59" name="Straight Arrow Connector 58"/>
          <p:cNvCxnSpPr/>
          <p:nvPr/>
        </p:nvCxnSpPr>
        <p:spPr>
          <a:xfrm>
            <a:off x="6048209" y="230162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5838857" y="250500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17</a:t>
            </a:r>
          </a:p>
        </p:txBody>
      </p:sp>
      <p:cxnSp>
        <p:nvCxnSpPr>
          <p:cNvPr id="61" name="Straight Arrow Connector 60"/>
          <p:cNvCxnSpPr/>
          <p:nvPr/>
        </p:nvCxnSpPr>
        <p:spPr>
          <a:xfrm>
            <a:off x="6318015" y="230145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6108663" y="250484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18</a:t>
            </a:r>
          </a:p>
        </p:txBody>
      </p:sp>
      <p:cxnSp>
        <p:nvCxnSpPr>
          <p:cNvPr id="63" name="Straight Arrow Connector 62"/>
          <p:cNvCxnSpPr/>
          <p:nvPr/>
        </p:nvCxnSpPr>
        <p:spPr>
          <a:xfrm>
            <a:off x="6598800" y="2301540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6389448" y="2504923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19</a:t>
            </a:r>
          </a:p>
        </p:txBody>
      </p:sp>
      <p:cxnSp>
        <p:nvCxnSpPr>
          <p:cNvPr id="65" name="Straight Arrow Connector 64"/>
          <p:cNvCxnSpPr/>
          <p:nvPr/>
        </p:nvCxnSpPr>
        <p:spPr>
          <a:xfrm>
            <a:off x="6868606" y="2295449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6659254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20</a:t>
            </a:r>
          </a:p>
        </p:txBody>
      </p:sp>
      <p:cxnSp>
        <p:nvCxnSpPr>
          <p:cNvPr id="67" name="Straight Arrow Connector 66"/>
          <p:cNvCxnSpPr/>
          <p:nvPr/>
        </p:nvCxnSpPr>
        <p:spPr>
          <a:xfrm>
            <a:off x="7168738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6959386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21</a:t>
            </a:r>
          </a:p>
        </p:txBody>
      </p:sp>
      <p:cxnSp>
        <p:nvCxnSpPr>
          <p:cNvPr id="69" name="Straight Arrow Connector 68"/>
          <p:cNvCxnSpPr/>
          <p:nvPr/>
        </p:nvCxnSpPr>
        <p:spPr>
          <a:xfrm>
            <a:off x="7496662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7287310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22</a:t>
            </a:r>
          </a:p>
        </p:txBody>
      </p:sp>
      <p:cxnSp>
        <p:nvCxnSpPr>
          <p:cNvPr id="71" name="Straight Arrow Connector 70"/>
          <p:cNvCxnSpPr/>
          <p:nvPr/>
        </p:nvCxnSpPr>
        <p:spPr>
          <a:xfrm>
            <a:off x="7810690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7601338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23</a:t>
            </a:r>
          </a:p>
        </p:txBody>
      </p:sp>
      <p:cxnSp>
        <p:nvCxnSpPr>
          <p:cNvPr id="73" name="Straight Arrow Connector 72"/>
          <p:cNvCxnSpPr/>
          <p:nvPr/>
        </p:nvCxnSpPr>
        <p:spPr>
          <a:xfrm>
            <a:off x="8091811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7882459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24</a:t>
            </a:r>
          </a:p>
        </p:txBody>
      </p:sp>
      <p:cxnSp>
        <p:nvCxnSpPr>
          <p:cNvPr id="75" name="Straight Arrow Connector 74"/>
          <p:cNvCxnSpPr/>
          <p:nvPr/>
        </p:nvCxnSpPr>
        <p:spPr>
          <a:xfrm>
            <a:off x="8371236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8161884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25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9232142" y="2228501"/>
            <a:ext cx="2351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PRIVATE KEY = SECRET 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3476188" y="3564446"/>
            <a:ext cx="490493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u="sng" dirty="0"/>
              <a:t>Ciphertext</a:t>
            </a:r>
            <a:r>
              <a:rPr lang="hu-HU" dirty="0"/>
              <a:t>: </a:t>
            </a:r>
            <a:r>
              <a:rPr lang="hu-HU" sz="2400" b="1" dirty="0">
                <a:solidFill>
                  <a:srgbClr val="00B0F0"/>
                </a:solidFill>
              </a:rPr>
              <a:t>LLKJ </a:t>
            </a:r>
            <a:r>
              <a:rPr lang="hu-HU" sz="2400" b="1" dirty="0">
                <a:solidFill>
                  <a:srgbClr val="00B050"/>
                </a:solidFill>
              </a:rPr>
              <a:t>M</a:t>
            </a:r>
            <a:r>
              <a:rPr lang="hu-HU" sz="2400" b="1" dirty="0">
                <a:solidFill>
                  <a:srgbClr val="00B0F0"/>
                </a:solidFill>
              </a:rPr>
              <a:t>L BYUK EG WBCDTEW</a:t>
            </a:r>
          </a:p>
          <a:p>
            <a:endParaRPr lang="hu-HU" b="1" dirty="0">
              <a:solidFill>
                <a:srgbClr val="00B0F0"/>
              </a:solidFill>
            </a:endParaRPr>
          </a:p>
          <a:p>
            <a:r>
              <a:rPr lang="hu-HU" u="sng" dirty="0"/>
              <a:t>Plaintext</a:t>
            </a:r>
            <a:r>
              <a:rPr lang="hu-HU" dirty="0"/>
              <a:t>: </a:t>
            </a:r>
            <a:r>
              <a:rPr lang="hu-HU" b="1" dirty="0"/>
              <a:t>THIS I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50160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S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4692885" y="3395169"/>
            <a:ext cx="2840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E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4840848" y="3395169"/>
            <a:ext cx="2936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C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4969155" y="3395169"/>
            <a:ext cx="3000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R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5232384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>
                <a:solidFill>
                  <a:srgbClr val="00B050"/>
                </a:solidFill>
              </a:rPr>
              <a:t>E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5424537" y="3395169"/>
            <a:ext cx="2856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T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5641308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S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5808748" y="3395169"/>
            <a:ext cx="2840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E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5981425" y="3395169"/>
            <a:ext cx="2936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C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6150165" y="3397364"/>
            <a:ext cx="3000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R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6393011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E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6543974" y="3395169"/>
            <a:ext cx="2856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T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5163677" y="5117628"/>
            <a:ext cx="25731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b="1" dirty="0">
                <a:solidFill>
                  <a:srgbClr val="00B050"/>
                </a:solidFill>
              </a:rPr>
              <a:t>D  (x ) = (x - K ) mod 26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5353148" y="5272320"/>
            <a:ext cx="2295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b="1" dirty="0">
                <a:solidFill>
                  <a:srgbClr val="00B050"/>
                </a:solidFill>
              </a:rPr>
              <a:t>i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6220617" y="5272320"/>
            <a:ext cx="2295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b="1" dirty="0">
                <a:solidFill>
                  <a:srgbClr val="00B050"/>
                </a:solidFill>
              </a:rPr>
              <a:t>i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6543114" y="5272320"/>
            <a:ext cx="2295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b="1" dirty="0">
                <a:solidFill>
                  <a:srgbClr val="00B050"/>
                </a:solidFill>
              </a:rPr>
              <a:t>i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5643274" y="5285356"/>
            <a:ext cx="2295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b="1" dirty="0">
                <a:solidFill>
                  <a:srgbClr val="00B050"/>
                </a:solidFill>
              </a:rPr>
              <a:t>i</a:t>
            </a:r>
          </a:p>
        </p:txBody>
      </p:sp>
      <p:sp>
        <p:nvSpPr>
          <p:cNvPr id="102" name="TextBox 101"/>
          <p:cNvSpPr txBox="1"/>
          <p:nvPr/>
        </p:nvSpPr>
        <p:spPr>
          <a:xfrm>
            <a:off x="6865310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S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7065701" y="3395169"/>
            <a:ext cx="2840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E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7254854" y="3395169"/>
            <a:ext cx="2936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C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7407875" y="3395169"/>
            <a:ext cx="3000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R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7588723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E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7739687" y="3395169"/>
            <a:ext cx="2856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T</a:t>
            </a:r>
          </a:p>
        </p:txBody>
      </p:sp>
      <p:sp>
        <p:nvSpPr>
          <p:cNvPr id="108" name="TextBox 107"/>
          <p:cNvSpPr txBox="1"/>
          <p:nvPr/>
        </p:nvSpPr>
        <p:spPr>
          <a:xfrm>
            <a:off x="7959498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333560383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u="sng" dirty="0"/>
              <a:t>Vigenere Cipher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870184" y="1363947"/>
            <a:ext cx="1098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>
                <a:solidFill>
                  <a:srgbClr val="00B0F0"/>
                </a:solidFill>
              </a:rPr>
              <a:t>EXAMPLE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74356" y="1153297"/>
            <a:ext cx="782618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hu-HU" dirty="0"/>
          </a:p>
          <a:p>
            <a:endParaRPr lang="hu-HU" b="1" dirty="0"/>
          </a:p>
          <a:p>
            <a:endParaRPr lang="hu-HU" b="1" dirty="0"/>
          </a:p>
          <a:p>
            <a:r>
              <a:rPr lang="hu-HU" b="1" dirty="0"/>
              <a:t>     A   B   C   D   E   F   G   H   I   J   K   L   M   N   O   P   Q   R   S   T   U   V   W   X   Y   Z</a:t>
            </a:r>
          </a:p>
          <a:p>
            <a:endParaRPr lang="hu-HU" dirty="0"/>
          </a:p>
          <a:p>
            <a:r>
              <a:rPr lang="hu-HU" dirty="0"/>
              <a:t>		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1186248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035405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0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1487934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337091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1770581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619738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2053227" y="23083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1902384" y="25364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3</a:t>
            </a:r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2335874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2185031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4</a:t>
            </a:r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2593977" y="230915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2443134" y="252077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5</a:t>
            </a:r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2900192" y="230379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749349" y="253189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6</a:t>
            </a:r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3190945" y="230379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3040102" y="251541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7</a:t>
            </a:r>
          </a:p>
        </p:txBody>
      </p:sp>
      <p:cxnSp>
        <p:nvCxnSpPr>
          <p:cNvPr id="41" name="Straight Arrow Connector 40"/>
          <p:cNvCxnSpPr/>
          <p:nvPr/>
        </p:nvCxnSpPr>
        <p:spPr>
          <a:xfrm>
            <a:off x="3439829" y="23101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3288986" y="252181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8</a:t>
            </a:r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3678570" y="2293718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3527727" y="252181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9</a:t>
            </a:r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3927453" y="2301956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3718154" y="251537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10</a:t>
            </a:r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4204340" y="2305175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3995041" y="2518597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11</a:t>
            </a:r>
          </a:p>
        </p:txBody>
      </p:sp>
      <p:cxnSp>
        <p:nvCxnSpPr>
          <p:cNvPr id="49" name="Straight Arrow Connector 48"/>
          <p:cNvCxnSpPr/>
          <p:nvPr/>
        </p:nvCxnSpPr>
        <p:spPr>
          <a:xfrm>
            <a:off x="4509376" y="230839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4300077" y="250533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12</a:t>
            </a:r>
          </a:p>
        </p:txBody>
      </p:sp>
      <p:cxnSp>
        <p:nvCxnSpPr>
          <p:cNvPr id="51" name="Straight Arrow Connector 50"/>
          <p:cNvCxnSpPr/>
          <p:nvPr/>
        </p:nvCxnSpPr>
        <p:spPr>
          <a:xfrm>
            <a:off x="4835946" y="2301956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4626594" y="250533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13</a:t>
            </a:r>
          </a:p>
        </p:txBody>
      </p:sp>
      <p:cxnSp>
        <p:nvCxnSpPr>
          <p:cNvPr id="53" name="Straight Arrow Connector 52"/>
          <p:cNvCxnSpPr/>
          <p:nvPr/>
        </p:nvCxnSpPr>
        <p:spPr>
          <a:xfrm>
            <a:off x="5137432" y="2301956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4928080" y="250533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14</a:t>
            </a:r>
          </a:p>
        </p:txBody>
      </p:sp>
      <p:cxnSp>
        <p:nvCxnSpPr>
          <p:cNvPr id="55" name="Straight Arrow Connector 54"/>
          <p:cNvCxnSpPr/>
          <p:nvPr/>
        </p:nvCxnSpPr>
        <p:spPr>
          <a:xfrm>
            <a:off x="5427311" y="2301622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5217959" y="250500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15</a:t>
            </a:r>
          </a:p>
        </p:txBody>
      </p:sp>
      <p:cxnSp>
        <p:nvCxnSpPr>
          <p:cNvPr id="57" name="Straight Arrow Connector 56"/>
          <p:cNvCxnSpPr/>
          <p:nvPr/>
        </p:nvCxnSpPr>
        <p:spPr>
          <a:xfrm>
            <a:off x="5742376" y="2301789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5533024" y="250517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16</a:t>
            </a:r>
          </a:p>
        </p:txBody>
      </p:sp>
      <p:cxnSp>
        <p:nvCxnSpPr>
          <p:cNvPr id="59" name="Straight Arrow Connector 58"/>
          <p:cNvCxnSpPr/>
          <p:nvPr/>
        </p:nvCxnSpPr>
        <p:spPr>
          <a:xfrm>
            <a:off x="6048209" y="230162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5838857" y="250500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17</a:t>
            </a:r>
          </a:p>
        </p:txBody>
      </p:sp>
      <p:cxnSp>
        <p:nvCxnSpPr>
          <p:cNvPr id="61" name="Straight Arrow Connector 60"/>
          <p:cNvCxnSpPr/>
          <p:nvPr/>
        </p:nvCxnSpPr>
        <p:spPr>
          <a:xfrm>
            <a:off x="6318015" y="230145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6108663" y="250484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18</a:t>
            </a:r>
          </a:p>
        </p:txBody>
      </p:sp>
      <p:cxnSp>
        <p:nvCxnSpPr>
          <p:cNvPr id="63" name="Straight Arrow Connector 62"/>
          <p:cNvCxnSpPr/>
          <p:nvPr/>
        </p:nvCxnSpPr>
        <p:spPr>
          <a:xfrm>
            <a:off x="6598800" y="2301540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6389448" y="2504923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19</a:t>
            </a:r>
          </a:p>
        </p:txBody>
      </p:sp>
      <p:cxnSp>
        <p:nvCxnSpPr>
          <p:cNvPr id="65" name="Straight Arrow Connector 64"/>
          <p:cNvCxnSpPr/>
          <p:nvPr/>
        </p:nvCxnSpPr>
        <p:spPr>
          <a:xfrm>
            <a:off x="6868606" y="2295449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6659254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20</a:t>
            </a:r>
          </a:p>
        </p:txBody>
      </p:sp>
      <p:cxnSp>
        <p:nvCxnSpPr>
          <p:cNvPr id="67" name="Straight Arrow Connector 66"/>
          <p:cNvCxnSpPr/>
          <p:nvPr/>
        </p:nvCxnSpPr>
        <p:spPr>
          <a:xfrm>
            <a:off x="7168738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6959386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21</a:t>
            </a:r>
          </a:p>
        </p:txBody>
      </p:sp>
      <p:cxnSp>
        <p:nvCxnSpPr>
          <p:cNvPr id="69" name="Straight Arrow Connector 68"/>
          <p:cNvCxnSpPr/>
          <p:nvPr/>
        </p:nvCxnSpPr>
        <p:spPr>
          <a:xfrm>
            <a:off x="7496662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7287310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22</a:t>
            </a:r>
          </a:p>
        </p:txBody>
      </p:sp>
      <p:cxnSp>
        <p:nvCxnSpPr>
          <p:cNvPr id="71" name="Straight Arrow Connector 70"/>
          <p:cNvCxnSpPr/>
          <p:nvPr/>
        </p:nvCxnSpPr>
        <p:spPr>
          <a:xfrm>
            <a:off x="7810690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7601338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23</a:t>
            </a:r>
          </a:p>
        </p:txBody>
      </p:sp>
      <p:cxnSp>
        <p:nvCxnSpPr>
          <p:cNvPr id="73" name="Straight Arrow Connector 72"/>
          <p:cNvCxnSpPr/>
          <p:nvPr/>
        </p:nvCxnSpPr>
        <p:spPr>
          <a:xfrm>
            <a:off x="8091811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7882459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24</a:t>
            </a:r>
          </a:p>
        </p:txBody>
      </p:sp>
      <p:cxnSp>
        <p:nvCxnSpPr>
          <p:cNvPr id="75" name="Straight Arrow Connector 74"/>
          <p:cNvCxnSpPr/>
          <p:nvPr/>
        </p:nvCxnSpPr>
        <p:spPr>
          <a:xfrm>
            <a:off x="8371236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8161884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25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9232142" y="2228501"/>
            <a:ext cx="2351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PRIVATE KEY = SECRET 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3476188" y="3564446"/>
            <a:ext cx="490493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u="sng" dirty="0"/>
              <a:t>Ciphertext</a:t>
            </a:r>
            <a:r>
              <a:rPr lang="hu-HU" dirty="0"/>
              <a:t>: </a:t>
            </a:r>
            <a:r>
              <a:rPr lang="hu-HU" sz="2400" b="1" dirty="0">
                <a:solidFill>
                  <a:srgbClr val="00B0F0"/>
                </a:solidFill>
              </a:rPr>
              <a:t>LLKJ M</a:t>
            </a:r>
            <a:r>
              <a:rPr lang="hu-HU" sz="2400" b="1" dirty="0">
                <a:solidFill>
                  <a:srgbClr val="00B050"/>
                </a:solidFill>
              </a:rPr>
              <a:t>L</a:t>
            </a:r>
            <a:r>
              <a:rPr lang="hu-HU" sz="2400" b="1" dirty="0">
                <a:solidFill>
                  <a:srgbClr val="00B0F0"/>
                </a:solidFill>
              </a:rPr>
              <a:t> BYUK EG WBCDTEW</a:t>
            </a:r>
          </a:p>
          <a:p>
            <a:endParaRPr lang="hu-HU" b="1" dirty="0">
              <a:solidFill>
                <a:srgbClr val="00B0F0"/>
              </a:solidFill>
            </a:endParaRPr>
          </a:p>
          <a:p>
            <a:r>
              <a:rPr lang="hu-HU" u="sng" dirty="0"/>
              <a:t>Plaintext</a:t>
            </a:r>
            <a:r>
              <a:rPr lang="hu-HU" dirty="0"/>
              <a:t>: </a:t>
            </a:r>
            <a:r>
              <a:rPr lang="hu-HU" b="1" dirty="0"/>
              <a:t>THIS IS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50160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S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4692885" y="3395169"/>
            <a:ext cx="2840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E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4840848" y="3395169"/>
            <a:ext cx="2936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C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4969155" y="3395169"/>
            <a:ext cx="3000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R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5232384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E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5424537" y="3395169"/>
            <a:ext cx="2856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>
                <a:solidFill>
                  <a:srgbClr val="00B050"/>
                </a:solidFill>
              </a:rPr>
              <a:t>T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5641308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S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5808748" y="3395169"/>
            <a:ext cx="2840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E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5981425" y="3395169"/>
            <a:ext cx="2936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C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6150165" y="3397364"/>
            <a:ext cx="3000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R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6393011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E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6543974" y="3395169"/>
            <a:ext cx="2856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T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5163677" y="5117628"/>
            <a:ext cx="25731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b="1" dirty="0">
                <a:solidFill>
                  <a:srgbClr val="00B050"/>
                </a:solidFill>
              </a:rPr>
              <a:t>D  (x ) = (x - K ) mod 26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5353148" y="5272320"/>
            <a:ext cx="2295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b="1" dirty="0">
                <a:solidFill>
                  <a:srgbClr val="00B050"/>
                </a:solidFill>
              </a:rPr>
              <a:t>i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6220617" y="5272320"/>
            <a:ext cx="2295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b="1" dirty="0">
                <a:solidFill>
                  <a:srgbClr val="00B050"/>
                </a:solidFill>
              </a:rPr>
              <a:t>i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6543114" y="5272320"/>
            <a:ext cx="2295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b="1" dirty="0">
                <a:solidFill>
                  <a:srgbClr val="00B050"/>
                </a:solidFill>
              </a:rPr>
              <a:t>i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5643274" y="5285356"/>
            <a:ext cx="2295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b="1" dirty="0">
                <a:solidFill>
                  <a:srgbClr val="00B050"/>
                </a:solidFill>
              </a:rPr>
              <a:t>i</a:t>
            </a:r>
          </a:p>
        </p:txBody>
      </p:sp>
      <p:sp>
        <p:nvSpPr>
          <p:cNvPr id="102" name="TextBox 101"/>
          <p:cNvSpPr txBox="1"/>
          <p:nvPr/>
        </p:nvSpPr>
        <p:spPr>
          <a:xfrm>
            <a:off x="6865310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S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7065701" y="3395169"/>
            <a:ext cx="2840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E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7254854" y="3395169"/>
            <a:ext cx="2936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C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7407875" y="3395169"/>
            <a:ext cx="3000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R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7588723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E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7739687" y="3395169"/>
            <a:ext cx="2856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T</a:t>
            </a:r>
          </a:p>
        </p:txBody>
      </p:sp>
      <p:sp>
        <p:nvSpPr>
          <p:cNvPr id="108" name="TextBox 107"/>
          <p:cNvSpPr txBox="1"/>
          <p:nvPr/>
        </p:nvSpPr>
        <p:spPr>
          <a:xfrm>
            <a:off x="7959498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31021475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u="sng" dirty="0"/>
              <a:t>Cracking Caesar-cipher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829572"/>
            <a:ext cx="5334000" cy="428625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096000" y="1690688"/>
            <a:ext cx="5684505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So this is the relative frequency distribution of</a:t>
            </a:r>
          </a:p>
          <a:p>
            <a:r>
              <a:rPr lang="hu-HU" dirty="0"/>
              <a:t>	letters in an english text</a:t>
            </a:r>
          </a:p>
          <a:p>
            <a:endParaRPr lang="hu-HU" dirty="0"/>
          </a:p>
          <a:p>
            <a:r>
              <a:rPr lang="hu-HU" dirty="0"/>
              <a:t>   </a:t>
            </a:r>
            <a:r>
              <a:rPr lang="hu-HU" b="1" u="sng" dirty="0"/>
              <a:t>Frequency analysis cracking</a:t>
            </a:r>
            <a:r>
              <a:rPr lang="hu-HU" dirty="0"/>
              <a:t>:</a:t>
            </a:r>
          </a:p>
          <a:p>
            <a:endParaRPr lang="hu-HU" dirty="0"/>
          </a:p>
          <a:p>
            <a:r>
              <a:rPr lang="hu-HU" dirty="0"/>
              <a:t>	</a:t>
            </a:r>
            <a:r>
              <a:rPr lang="hu-HU" b="1" dirty="0"/>
              <a:t>1.) </a:t>
            </a:r>
            <a:r>
              <a:rPr lang="hu-HU" dirty="0"/>
              <a:t>calculate the relative frequency</a:t>
            </a:r>
          </a:p>
          <a:p>
            <a:r>
              <a:rPr lang="hu-HU" dirty="0"/>
              <a:t>		distribution of the ciphertext’s letters</a:t>
            </a:r>
          </a:p>
          <a:p>
            <a:endParaRPr lang="hu-HU" dirty="0"/>
          </a:p>
          <a:p>
            <a:r>
              <a:rPr lang="hu-HU" dirty="0"/>
              <a:t>	</a:t>
            </a:r>
            <a:r>
              <a:rPr lang="hu-HU" b="1" dirty="0"/>
              <a:t>2.) </a:t>
            </a:r>
            <a:r>
              <a:rPr lang="hu-HU" dirty="0"/>
              <a:t>get the most frequent letter in the ciphertext</a:t>
            </a:r>
          </a:p>
          <a:p>
            <a:r>
              <a:rPr lang="hu-HU" dirty="0"/>
              <a:t>		(or the second because the most </a:t>
            </a:r>
          </a:p>
          <a:p>
            <a:r>
              <a:rPr lang="hu-HU" dirty="0"/>
              <a:t>		    frequent one may be white-spaces)</a:t>
            </a:r>
          </a:p>
          <a:p>
            <a:endParaRPr lang="hu-HU" dirty="0"/>
          </a:p>
          <a:p>
            <a:r>
              <a:rPr lang="hu-HU" dirty="0"/>
              <a:t>	</a:t>
            </a:r>
            <a:r>
              <a:rPr lang="hu-HU" b="1" dirty="0"/>
              <a:t>3.) </a:t>
            </a:r>
            <a:r>
              <a:rPr lang="hu-HU" dirty="0"/>
              <a:t>we can get the key based on a simple formula</a:t>
            </a:r>
          </a:p>
          <a:p>
            <a:endParaRPr lang="hu-HU" dirty="0"/>
          </a:p>
        </p:txBody>
      </p:sp>
      <p:sp>
        <p:nvSpPr>
          <p:cNvPr id="5" name="TextBox 4"/>
          <p:cNvSpPr txBox="1"/>
          <p:nvPr/>
        </p:nvSpPr>
        <p:spPr>
          <a:xfrm>
            <a:off x="6343136" y="5519082"/>
            <a:ext cx="58614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>
                <a:solidFill>
                  <a:srgbClr val="00B0F0"/>
                </a:solidFill>
              </a:rPr>
              <a:t>key = value of ciphertext’s most frequent letter – value of E </a:t>
            </a:r>
          </a:p>
        </p:txBody>
      </p:sp>
    </p:spTree>
    <p:extLst>
      <p:ext uri="{BB962C8B-B14F-4D97-AF65-F5344CB8AC3E}">
        <p14:creationId xmlns:p14="http://schemas.microsoft.com/office/powerpoint/2010/main" val="101463092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u="sng" dirty="0"/>
              <a:t>Vigenere Cipher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870184" y="1363947"/>
            <a:ext cx="1098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>
                <a:solidFill>
                  <a:srgbClr val="00B0F0"/>
                </a:solidFill>
              </a:rPr>
              <a:t>EXAMPLE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74356" y="1153297"/>
            <a:ext cx="782618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hu-HU" dirty="0"/>
          </a:p>
          <a:p>
            <a:endParaRPr lang="hu-HU" b="1" dirty="0"/>
          </a:p>
          <a:p>
            <a:endParaRPr lang="hu-HU" b="1" dirty="0"/>
          </a:p>
          <a:p>
            <a:r>
              <a:rPr lang="hu-HU" b="1" dirty="0"/>
              <a:t>     A   B   C   D   E   F   G   H   I   J   K   L   M   N   O   P   Q   R   S   T   U   V   W   X   Y   Z</a:t>
            </a:r>
          </a:p>
          <a:p>
            <a:endParaRPr lang="hu-HU" dirty="0"/>
          </a:p>
          <a:p>
            <a:r>
              <a:rPr lang="hu-HU" dirty="0"/>
              <a:t>		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1186248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035405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0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1487934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337091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1770581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619738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2053227" y="23083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1902384" y="25364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3</a:t>
            </a:r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2335874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2185031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4</a:t>
            </a:r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2593977" y="230915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2443134" y="252077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5</a:t>
            </a:r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2900192" y="230379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749349" y="253189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6</a:t>
            </a:r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3190945" y="230379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3040102" y="251541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7</a:t>
            </a:r>
          </a:p>
        </p:txBody>
      </p:sp>
      <p:cxnSp>
        <p:nvCxnSpPr>
          <p:cNvPr id="41" name="Straight Arrow Connector 40"/>
          <p:cNvCxnSpPr/>
          <p:nvPr/>
        </p:nvCxnSpPr>
        <p:spPr>
          <a:xfrm>
            <a:off x="3439829" y="23101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3288986" y="252181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8</a:t>
            </a:r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3678570" y="2293718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3527727" y="252181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9</a:t>
            </a:r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3927453" y="2301956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3718154" y="251537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10</a:t>
            </a:r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4204340" y="2305175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3995041" y="2518597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11</a:t>
            </a:r>
          </a:p>
        </p:txBody>
      </p:sp>
      <p:cxnSp>
        <p:nvCxnSpPr>
          <p:cNvPr id="49" name="Straight Arrow Connector 48"/>
          <p:cNvCxnSpPr/>
          <p:nvPr/>
        </p:nvCxnSpPr>
        <p:spPr>
          <a:xfrm>
            <a:off x="4509376" y="230839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4300077" y="250533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12</a:t>
            </a:r>
          </a:p>
        </p:txBody>
      </p:sp>
      <p:cxnSp>
        <p:nvCxnSpPr>
          <p:cNvPr id="51" name="Straight Arrow Connector 50"/>
          <p:cNvCxnSpPr/>
          <p:nvPr/>
        </p:nvCxnSpPr>
        <p:spPr>
          <a:xfrm>
            <a:off x="4835946" y="2301956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4626594" y="250533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13</a:t>
            </a:r>
          </a:p>
        </p:txBody>
      </p:sp>
      <p:cxnSp>
        <p:nvCxnSpPr>
          <p:cNvPr id="53" name="Straight Arrow Connector 52"/>
          <p:cNvCxnSpPr/>
          <p:nvPr/>
        </p:nvCxnSpPr>
        <p:spPr>
          <a:xfrm>
            <a:off x="5137432" y="2301956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4928080" y="250533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14</a:t>
            </a:r>
          </a:p>
        </p:txBody>
      </p:sp>
      <p:cxnSp>
        <p:nvCxnSpPr>
          <p:cNvPr id="55" name="Straight Arrow Connector 54"/>
          <p:cNvCxnSpPr/>
          <p:nvPr/>
        </p:nvCxnSpPr>
        <p:spPr>
          <a:xfrm>
            <a:off x="5427311" y="2301622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5217959" y="250500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15</a:t>
            </a:r>
          </a:p>
        </p:txBody>
      </p:sp>
      <p:cxnSp>
        <p:nvCxnSpPr>
          <p:cNvPr id="57" name="Straight Arrow Connector 56"/>
          <p:cNvCxnSpPr/>
          <p:nvPr/>
        </p:nvCxnSpPr>
        <p:spPr>
          <a:xfrm>
            <a:off x="5742376" y="2301789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5533024" y="250517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16</a:t>
            </a:r>
          </a:p>
        </p:txBody>
      </p:sp>
      <p:cxnSp>
        <p:nvCxnSpPr>
          <p:cNvPr id="59" name="Straight Arrow Connector 58"/>
          <p:cNvCxnSpPr/>
          <p:nvPr/>
        </p:nvCxnSpPr>
        <p:spPr>
          <a:xfrm>
            <a:off x="6048209" y="230162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5838857" y="250500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17</a:t>
            </a:r>
          </a:p>
        </p:txBody>
      </p:sp>
      <p:cxnSp>
        <p:nvCxnSpPr>
          <p:cNvPr id="61" name="Straight Arrow Connector 60"/>
          <p:cNvCxnSpPr/>
          <p:nvPr/>
        </p:nvCxnSpPr>
        <p:spPr>
          <a:xfrm>
            <a:off x="6318015" y="230145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6108663" y="250484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18</a:t>
            </a:r>
          </a:p>
        </p:txBody>
      </p:sp>
      <p:cxnSp>
        <p:nvCxnSpPr>
          <p:cNvPr id="63" name="Straight Arrow Connector 62"/>
          <p:cNvCxnSpPr/>
          <p:nvPr/>
        </p:nvCxnSpPr>
        <p:spPr>
          <a:xfrm>
            <a:off x="6598800" y="2301540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6389448" y="2504923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19</a:t>
            </a:r>
          </a:p>
        </p:txBody>
      </p:sp>
      <p:cxnSp>
        <p:nvCxnSpPr>
          <p:cNvPr id="65" name="Straight Arrow Connector 64"/>
          <p:cNvCxnSpPr/>
          <p:nvPr/>
        </p:nvCxnSpPr>
        <p:spPr>
          <a:xfrm>
            <a:off x="6868606" y="2295449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6659254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20</a:t>
            </a:r>
          </a:p>
        </p:txBody>
      </p:sp>
      <p:cxnSp>
        <p:nvCxnSpPr>
          <p:cNvPr id="67" name="Straight Arrow Connector 66"/>
          <p:cNvCxnSpPr/>
          <p:nvPr/>
        </p:nvCxnSpPr>
        <p:spPr>
          <a:xfrm>
            <a:off x="7168738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6959386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21</a:t>
            </a:r>
          </a:p>
        </p:txBody>
      </p:sp>
      <p:cxnSp>
        <p:nvCxnSpPr>
          <p:cNvPr id="69" name="Straight Arrow Connector 68"/>
          <p:cNvCxnSpPr/>
          <p:nvPr/>
        </p:nvCxnSpPr>
        <p:spPr>
          <a:xfrm>
            <a:off x="7496662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7287310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22</a:t>
            </a:r>
          </a:p>
        </p:txBody>
      </p:sp>
      <p:cxnSp>
        <p:nvCxnSpPr>
          <p:cNvPr id="71" name="Straight Arrow Connector 70"/>
          <p:cNvCxnSpPr/>
          <p:nvPr/>
        </p:nvCxnSpPr>
        <p:spPr>
          <a:xfrm>
            <a:off x="7810690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7601338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23</a:t>
            </a:r>
          </a:p>
        </p:txBody>
      </p:sp>
      <p:cxnSp>
        <p:nvCxnSpPr>
          <p:cNvPr id="73" name="Straight Arrow Connector 72"/>
          <p:cNvCxnSpPr/>
          <p:nvPr/>
        </p:nvCxnSpPr>
        <p:spPr>
          <a:xfrm>
            <a:off x="8091811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7882459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24</a:t>
            </a:r>
          </a:p>
        </p:txBody>
      </p:sp>
      <p:cxnSp>
        <p:nvCxnSpPr>
          <p:cNvPr id="75" name="Straight Arrow Connector 74"/>
          <p:cNvCxnSpPr/>
          <p:nvPr/>
        </p:nvCxnSpPr>
        <p:spPr>
          <a:xfrm>
            <a:off x="8371236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8161884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25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9232142" y="2228501"/>
            <a:ext cx="2351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PRIVATE KEY = SECRET 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3476188" y="3564446"/>
            <a:ext cx="490493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u="sng" dirty="0"/>
              <a:t>Ciphertext</a:t>
            </a:r>
            <a:r>
              <a:rPr lang="hu-HU" dirty="0"/>
              <a:t>: </a:t>
            </a:r>
            <a:r>
              <a:rPr lang="hu-HU" sz="2400" b="1" dirty="0">
                <a:solidFill>
                  <a:srgbClr val="00B0F0"/>
                </a:solidFill>
              </a:rPr>
              <a:t>LLKJ ML </a:t>
            </a:r>
            <a:r>
              <a:rPr lang="hu-HU" sz="2400" b="1" dirty="0">
                <a:solidFill>
                  <a:srgbClr val="00B050"/>
                </a:solidFill>
              </a:rPr>
              <a:t>B</a:t>
            </a:r>
            <a:r>
              <a:rPr lang="hu-HU" sz="2400" b="1" dirty="0">
                <a:solidFill>
                  <a:srgbClr val="00B0F0"/>
                </a:solidFill>
              </a:rPr>
              <a:t>YUK EG WBCDTEW</a:t>
            </a:r>
          </a:p>
          <a:p>
            <a:endParaRPr lang="hu-HU" b="1" dirty="0">
              <a:solidFill>
                <a:srgbClr val="00B0F0"/>
              </a:solidFill>
            </a:endParaRPr>
          </a:p>
          <a:p>
            <a:r>
              <a:rPr lang="hu-HU" u="sng" dirty="0"/>
              <a:t>Plaintext</a:t>
            </a:r>
            <a:r>
              <a:rPr lang="hu-HU" dirty="0"/>
              <a:t>: </a:t>
            </a:r>
            <a:r>
              <a:rPr lang="hu-HU" b="1" dirty="0"/>
              <a:t>THIS IS J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50160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S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4692885" y="3395169"/>
            <a:ext cx="2840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E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4840848" y="3395169"/>
            <a:ext cx="2936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C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4969155" y="3395169"/>
            <a:ext cx="3000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R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5232384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E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5424537" y="3395169"/>
            <a:ext cx="2856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T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5641308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>
                <a:solidFill>
                  <a:srgbClr val="00B050"/>
                </a:solidFill>
              </a:rPr>
              <a:t>S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5808748" y="3395169"/>
            <a:ext cx="2840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E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5981425" y="3395169"/>
            <a:ext cx="2936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C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6150165" y="3397364"/>
            <a:ext cx="3000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R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6393011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E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6543974" y="3395169"/>
            <a:ext cx="2856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T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5163677" y="5117628"/>
            <a:ext cx="25731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b="1" dirty="0">
                <a:solidFill>
                  <a:srgbClr val="00B050"/>
                </a:solidFill>
              </a:rPr>
              <a:t>D  (x ) = (x - K ) mod 26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5353148" y="5272320"/>
            <a:ext cx="2295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b="1" dirty="0">
                <a:solidFill>
                  <a:srgbClr val="00B050"/>
                </a:solidFill>
              </a:rPr>
              <a:t>i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6220617" y="5272320"/>
            <a:ext cx="2295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b="1" dirty="0">
                <a:solidFill>
                  <a:srgbClr val="00B050"/>
                </a:solidFill>
              </a:rPr>
              <a:t>i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6543114" y="5272320"/>
            <a:ext cx="2295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b="1" dirty="0">
                <a:solidFill>
                  <a:srgbClr val="00B050"/>
                </a:solidFill>
              </a:rPr>
              <a:t>i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5643274" y="5285356"/>
            <a:ext cx="2295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b="1" dirty="0">
                <a:solidFill>
                  <a:srgbClr val="00B050"/>
                </a:solidFill>
              </a:rPr>
              <a:t>i</a:t>
            </a:r>
          </a:p>
        </p:txBody>
      </p:sp>
      <p:sp>
        <p:nvSpPr>
          <p:cNvPr id="102" name="TextBox 101"/>
          <p:cNvSpPr txBox="1"/>
          <p:nvPr/>
        </p:nvSpPr>
        <p:spPr>
          <a:xfrm>
            <a:off x="6865310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S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7065701" y="3395169"/>
            <a:ext cx="2840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E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7254854" y="3395169"/>
            <a:ext cx="2936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C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7407875" y="3395169"/>
            <a:ext cx="3000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R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7588723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E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7739687" y="3395169"/>
            <a:ext cx="2856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T</a:t>
            </a:r>
          </a:p>
        </p:txBody>
      </p:sp>
      <p:sp>
        <p:nvSpPr>
          <p:cNvPr id="108" name="TextBox 107"/>
          <p:cNvSpPr txBox="1"/>
          <p:nvPr/>
        </p:nvSpPr>
        <p:spPr>
          <a:xfrm>
            <a:off x="7959498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270232069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u="sng" dirty="0"/>
              <a:t>Vigenere Cipher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870184" y="1363947"/>
            <a:ext cx="1098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>
                <a:solidFill>
                  <a:srgbClr val="00B0F0"/>
                </a:solidFill>
              </a:rPr>
              <a:t>EXAMPLE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74356" y="1153297"/>
            <a:ext cx="782618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hu-HU" dirty="0"/>
          </a:p>
          <a:p>
            <a:endParaRPr lang="hu-HU" b="1" dirty="0"/>
          </a:p>
          <a:p>
            <a:endParaRPr lang="hu-HU" b="1" dirty="0"/>
          </a:p>
          <a:p>
            <a:r>
              <a:rPr lang="hu-HU" b="1" dirty="0"/>
              <a:t>     A   B   C   D   E   F   G   H   I   J   K   L   M   N   O   P   Q   R   S   T   U   V   W   X   Y   Z</a:t>
            </a:r>
          </a:p>
          <a:p>
            <a:endParaRPr lang="hu-HU" dirty="0"/>
          </a:p>
          <a:p>
            <a:r>
              <a:rPr lang="hu-HU" dirty="0"/>
              <a:t>		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1186248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035405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0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1487934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337091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1770581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619738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2053227" y="23083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1902384" y="25364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3</a:t>
            </a:r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2335874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2185031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4</a:t>
            </a:r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2593977" y="230915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2443134" y="252077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5</a:t>
            </a:r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2900192" y="230379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749349" y="253189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6</a:t>
            </a:r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3190945" y="230379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3040102" y="251541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7</a:t>
            </a:r>
          </a:p>
        </p:txBody>
      </p:sp>
      <p:cxnSp>
        <p:nvCxnSpPr>
          <p:cNvPr id="41" name="Straight Arrow Connector 40"/>
          <p:cNvCxnSpPr/>
          <p:nvPr/>
        </p:nvCxnSpPr>
        <p:spPr>
          <a:xfrm>
            <a:off x="3439829" y="23101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3288986" y="252181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8</a:t>
            </a:r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3678570" y="2293718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3527727" y="252181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9</a:t>
            </a:r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3927453" y="2301956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3718154" y="251537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10</a:t>
            </a:r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4204340" y="2305175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3995041" y="2518597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11</a:t>
            </a:r>
          </a:p>
        </p:txBody>
      </p:sp>
      <p:cxnSp>
        <p:nvCxnSpPr>
          <p:cNvPr id="49" name="Straight Arrow Connector 48"/>
          <p:cNvCxnSpPr/>
          <p:nvPr/>
        </p:nvCxnSpPr>
        <p:spPr>
          <a:xfrm>
            <a:off x="4509376" y="230839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4300077" y="250533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12</a:t>
            </a:r>
          </a:p>
        </p:txBody>
      </p:sp>
      <p:cxnSp>
        <p:nvCxnSpPr>
          <p:cNvPr id="51" name="Straight Arrow Connector 50"/>
          <p:cNvCxnSpPr/>
          <p:nvPr/>
        </p:nvCxnSpPr>
        <p:spPr>
          <a:xfrm>
            <a:off x="4835946" y="2301956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4626594" y="250533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13</a:t>
            </a:r>
          </a:p>
        </p:txBody>
      </p:sp>
      <p:cxnSp>
        <p:nvCxnSpPr>
          <p:cNvPr id="53" name="Straight Arrow Connector 52"/>
          <p:cNvCxnSpPr/>
          <p:nvPr/>
        </p:nvCxnSpPr>
        <p:spPr>
          <a:xfrm>
            <a:off x="5137432" y="2301956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4928080" y="250533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14</a:t>
            </a:r>
          </a:p>
        </p:txBody>
      </p:sp>
      <p:cxnSp>
        <p:nvCxnSpPr>
          <p:cNvPr id="55" name="Straight Arrow Connector 54"/>
          <p:cNvCxnSpPr/>
          <p:nvPr/>
        </p:nvCxnSpPr>
        <p:spPr>
          <a:xfrm>
            <a:off x="5427311" y="2301622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5217959" y="250500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15</a:t>
            </a:r>
          </a:p>
        </p:txBody>
      </p:sp>
      <p:cxnSp>
        <p:nvCxnSpPr>
          <p:cNvPr id="57" name="Straight Arrow Connector 56"/>
          <p:cNvCxnSpPr/>
          <p:nvPr/>
        </p:nvCxnSpPr>
        <p:spPr>
          <a:xfrm>
            <a:off x="5742376" y="2301789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5533024" y="250517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16</a:t>
            </a:r>
          </a:p>
        </p:txBody>
      </p:sp>
      <p:cxnSp>
        <p:nvCxnSpPr>
          <p:cNvPr id="59" name="Straight Arrow Connector 58"/>
          <p:cNvCxnSpPr/>
          <p:nvPr/>
        </p:nvCxnSpPr>
        <p:spPr>
          <a:xfrm>
            <a:off x="6048209" y="230162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5838857" y="250500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17</a:t>
            </a:r>
          </a:p>
        </p:txBody>
      </p:sp>
      <p:cxnSp>
        <p:nvCxnSpPr>
          <p:cNvPr id="61" name="Straight Arrow Connector 60"/>
          <p:cNvCxnSpPr/>
          <p:nvPr/>
        </p:nvCxnSpPr>
        <p:spPr>
          <a:xfrm>
            <a:off x="6318015" y="230145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6108663" y="250484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18</a:t>
            </a:r>
          </a:p>
        </p:txBody>
      </p:sp>
      <p:cxnSp>
        <p:nvCxnSpPr>
          <p:cNvPr id="63" name="Straight Arrow Connector 62"/>
          <p:cNvCxnSpPr/>
          <p:nvPr/>
        </p:nvCxnSpPr>
        <p:spPr>
          <a:xfrm>
            <a:off x="6598800" y="2301540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6389448" y="2504923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19</a:t>
            </a:r>
          </a:p>
        </p:txBody>
      </p:sp>
      <p:cxnSp>
        <p:nvCxnSpPr>
          <p:cNvPr id="65" name="Straight Arrow Connector 64"/>
          <p:cNvCxnSpPr/>
          <p:nvPr/>
        </p:nvCxnSpPr>
        <p:spPr>
          <a:xfrm>
            <a:off x="6868606" y="2295449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6659254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20</a:t>
            </a:r>
          </a:p>
        </p:txBody>
      </p:sp>
      <p:cxnSp>
        <p:nvCxnSpPr>
          <p:cNvPr id="67" name="Straight Arrow Connector 66"/>
          <p:cNvCxnSpPr/>
          <p:nvPr/>
        </p:nvCxnSpPr>
        <p:spPr>
          <a:xfrm>
            <a:off x="7168738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6959386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21</a:t>
            </a:r>
          </a:p>
        </p:txBody>
      </p:sp>
      <p:cxnSp>
        <p:nvCxnSpPr>
          <p:cNvPr id="69" name="Straight Arrow Connector 68"/>
          <p:cNvCxnSpPr/>
          <p:nvPr/>
        </p:nvCxnSpPr>
        <p:spPr>
          <a:xfrm>
            <a:off x="7496662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7287310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22</a:t>
            </a:r>
          </a:p>
        </p:txBody>
      </p:sp>
      <p:cxnSp>
        <p:nvCxnSpPr>
          <p:cNvPr id="71" name="Straight Arrow Connector 70"/>
          <p:cNvCxnSpPr/>
          <p:nvPr/>
        </p:nvCxnSpPr>
        <p:spPr>
          <a:xfrm>
            <a:off x="7810690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7601338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23</a:t>
            </a:r>
          </a:p>
        </p:txBody>
      </p:sp>
      <p:cxnSp>
        <p:nvCxnSpPr>
          <p:cNvPr id="73" name="Straight Arrow Connector 72"/>
          <p:cNvCxnSpPr/>
          <p:nvPr/>
        </p:nvCxnSpPr>
        <p:spPr>
          <a:xfrm>
            <a:off x="8091811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7882459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24</a:t>
            </a:r>
          </a:p>
        </p:txBody>
      </p:sp>
      <p:cxnSp>
        <p:nvCxnSpPr>
          <p:cNvPr id="75" name="Straight Arrow Connector 74"/>
          <p:cNvCxnSpPr/>
          <p:nvPr/>
        </p:nvCxnSpPr>
        <p:spPr>
          <a:xfrm>
            <a:off x="8371236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8161884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25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9232142" y="2228501"/>
            <a:ext cx="2351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PRIVATE KEY = SECRET 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3476188" y="3564446"/>
            <a:ext cx="490493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u="sng" dirty="0"/>
              <a:t>Ciphertext</a:t>
            </a:r>
            <a:r>
              <a:rPr lang="hu-HU" dirty="0"/>
              <a:t>: </a:t>
            </a:r>
            <a:r>
              <a:rPr lang="hu-HU" sz="2400" b="1" dirty="0">
                <a:solidFill>
                  <a:srgbClr val="00B0F0"/>
                </a:solidFill>
              </a:rPr>
              <a:t>LLKJ ML </a:t>
            </a:r>
            <a:r>
              <a:rPr lang="hu-HU" sz="2400" b="1" dirty="0">
                <a:solidFill>
                  <a:srgbClr val="00B050"/>
                </a:solidFill>
              </a:rPr>
              <a:t>B</a:t>
            </a:r>
            <a:r>
              <a:rPr lang="hu-HU" sz="2400" b="1" dirty="0">
                <a:solidFill>
                  <a:srgbClr val="00B0F0"/>
                </a:solidFill>
              </a:rPr>
              <a:t>YUK EG WBCDTEW</a:t>
            </a:r>
          </a:p>
          <a:p>
            <a:endParaRPr lang="hu-HU" b="1" dirty="0">
              <a:solidFill>
                <a:srgbClr val="00B0F0"/>
              </a:solidFill>
            </a:endParaRPr>
          </a:p>
          <a:p>
            <a:r>
              <a:rPr lang="hu-HU" u="sng" dirty="0"/>
              <a:t>Plaintext</a:t>
            </a:r>
            <a:r>
              <a:rPr lang="hu-HU" dirty="0"/>
              <a:t>: </a:t>
            </a:r>
            <a:r>
              <a:rPr lang="hu-HU" b="1" dirty="0"/>
              <a:t>THIS IS J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50160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S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4692885" y="3395169"/>
            <a:ext cx="2840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E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4840848" y="3395169"/>
            <a:ext cx="2936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C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4969155" y="3395169"/>
            <a:ext cx="3000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R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5232384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E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5424537" y="3395169"/>
            <a:ext cx="2856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T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5641308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>
                <a:solidFill>
                  <a:srgbClr val="00B050"/>
                </a:solidFill>
              </a:rPr>
              <a:t>S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5808748" y="3395169"/>
            <a:ext cx="2840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E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5981425" y="3395169"/>
            <a:ext cx="2936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C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6150165" y="3397364"/>
            <a:ext cx="3000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R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6393011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E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6543974" y="3395169"/>
            <a:ext cx="2856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T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5163677" y="5117628"/>
            <a:ext cx="25731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b="1" dirty="0">
                <a:solidFill>
                  <a:srgbClr val="00B050"/>
                </a:solidFill>
              </a:rPr>
              <a:t>D  (x ) = (x - K ) mod 26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5353148" y="5272320"/>
            <a:ext cx="2295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b="1" dirty="0">
                <a:solidFill>
                  <a:srgbClr val="00B050"/>
                </a:solidFill>
              </a:rPr>
              <a:t>i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6220617" y="5272320"/>
            <a:ext cx="2295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b="1" dirty="0">
                <a:solidFill>
                  <a:srgbClr val="00B050"/>
                </a:solidFill>
              </a:rPr>
              <a:t>i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6543114" y="5272320"/>
            <a:ext cx="2295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b="1" dirty="0">
                <a:solidFill>
                  <a:srgbClr val="00B050"/>
                </a:solidFill>
              </a:rPr>
              <a:t>i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5643274" y="5285356"/>
            <a:ext cx="2295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b="1" dirty="0">
                <a:solidFill>
                  <a:srgbClr val="00B050"/>
                </a:solidFill>
              </a:rPr>
              <a:t>i</a:t>
            </a:r>
          </a:p>
        </p:txBody>
      </p:sp>
      <p:sp>
        <p:nvSpPr>
          <p:cNvPr id="102" name="TextBox 101"/>
          <p:cNvSpPr txBox="1"/>
          <p:nvPr/>
        </p:nvSpPr>
        <p:spPr>
          <a:xfrm>
            <a:off x="6865310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S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7065701" y="3395169"/>
            <a:ext cx="2840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E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7254854" y="3395169"/>
            <a:ext cx="2936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C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7407875" y="3395169"/>
            <a:ext cx="3000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R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7588723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E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7739687" y="3395169"/>
            <a:ext cx="2856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T</a:t>
            </a:r>
          </a:p>
        </p:txBody>
      </p:sp>
      <p:sp>
        <p:nvSpPr>
          <p:cNvPr id="108" name="TextBox 107"/>
          <p:cNvSpPr txBox="1"/>
          <p:nvPr/>
        </p:nvSpPr>
        <p:spPr>
          <a:xfrm>
            <a:off x="7959498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335899890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u="sng" dirty="0"/>
              <a:t>Vigenere Cipher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870184" y="1363947"/>
            <a:ext cx="1098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>
                <a:solidFill>
                  <a:srgbClr val="00B0F0"/>
                </a:solidFill>
              </a:rPr>
              <a:t>EXAMPLE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74356" y="1153297"/>
            <a:ext cx="782618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hu-HU" dirty="0"/>
          </a:p>
          <a:p>
            <a:endParaRPr lang="hu-HU" b="1" dirty="0"/>
          </a:p>
          <a:p>
            <a:endParaRPr lang="hu-HU" b="1" dirty="0"/>
          </a:p>
          <a:p>
            <a:r>
              <a:rPr lang="hu-HU" b="1" dirty="0"/>
              <a:t>     A   B   C   D   E   F   G   H   I   J   K   L   M   N   O   P   Q   R   S   T   U   V   W   X   Y   Z</a:t>
            </a:r>
          </a:p>
          <a:p>
            <a:endParaRPr lang="hu-HU" dirty="0"/>
          </a:p>
          <a:p>
            <a:r>
              <a:rPr lang="hu-HU" dirty="0"/>
              <a:t>		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1186248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035405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0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1487934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337091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1770581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619738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2053227" y="23083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1902384" y="25364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3</a:t>
            </a:r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2335874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2185031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4</a:t>
            </a:r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2593977" y="230915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2443134" y="252077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5</a:t>
            </a:r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2900192" y="230379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749349" y="253189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6</a:t>
            </a:r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3190945" y="230379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3040102" y="251541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7</a:t>
            </a:r>
          </a:p>
        </p:txBody>
      </p:sp>
      <p:cxnSp>
        <p:nvCxnSpPr>
          <p:cNvPr id="41" name="Straight Arrow Connector 40"/>
          <p:cNvCxnSpPr/>
          <p:nvPr/>
        </p:nvCxnSpPr>
        <p:spPr>
          <a:xfrm>
            <a:off x="3439829" y="23101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3288986" y="252181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8</a:t>
            </a:r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3678570" y="2293718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3527727" y="252181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9</a:t>
            </a:r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3927453" y="2301956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3718154" y="251537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10</a:t>
            </a:r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4204340" y="2305175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3995041" y="2518597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11</a:t>
            </a:r>
          </a:p>
        </p:txBody>
      </p:sp>
      <p:cxnSp>
        <p:nvCxnSpPr>
          <p:cNvPr id="49" name="Straight Arrow Connector 48"/>
          <p:cNvCxnSpPr/>
          <p:nvPr/>
        </p:nvCxnSpPr>
        <p:spPr>
          <a:xfrm>
            <a:off x="4509376" y="230839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4300077" y="250533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12</a:t>
            </a:r>
          </a:p>
        </p:txBody>
      </p:sp>
      <p:cxnSp>
        <p:nvCxnSpPr>
          <p:cNvPr id="51" name="Straight Arrow Connector 50"/>
          <p:cNvCxnSpPr/>
          <p:nvPr/>
        </p:nvCxnSpPr>
        <p:spPr>
          <a:xfrm>
            <a:off x="4835946" y="2301956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4626594" y="250533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13</a:t>
            </a:r>
          </a:p>
        </p:txBody>
      </p:sp>
      <p:cxnSp>
        <p:nvCxnSpPr>
          <p:cNvPr id="53" name="Straight Arrow Connector 52"/>
          <p:cNvCxnSpPr/>
          <p:nvPr/>
        </p:nvCxnSpPr>
        <p:spPr>
          <a:xfrm>
            <a:off x="5137432" y="2301956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4928080" y="250533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14</a:t>
            </a:r>
          </a:p>
        </p:txBody>
      </p:sp>
      <p:cxnSp>
        <p:nvCxnSpPr>
          <p:cNvPr id="55" name="Straight Arrow Connector 54"/>
          <p:cNvCxnSpPr/>
          <p:nvPr/>
        </p:nvCxnSpPr>
        <p:spPr>
          <a:xfrm>
            <a:off x="5427311" y="2301622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5217959" y="250500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15</a:t>
            </a:r>
          </a:p>
        </p:txBody>
      </p:sp>
      <p:cxnSp>
        <p:nvCxnSpPr>
          <p:cNvPr id="57" name="Straight Arrow Connector 56"/>
          <p:cNvCxnSpPr/>
          <p:nvPr/>
        </p:nvCxnSpPr>
        <p:spPr>
          <a:xfrm>
            <a:off x="5742376" y="2301789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5533024" y="250517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16</a:t>
            </a:r>
          </a:p>
        </p:txBody>
      </p:sp>
      <p:cxnSp>
        <p:nvCxnSpPr>
          <p:cNvPr id="59" name="Straight Arrow Connector 58"/>
          <p:cNvCxnSpPr/>
          <p:nvPr/>
        </p:nvCxnSpPr>
        <p:spPr>
          <a:xfrm>
            <a:off x="6048209" y="230162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5838857" y="250500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17</a:t>
            </a:r>
          </a:p>
        </p:txBody>
      </p:sp>
      <p:cxnSp>
        <p:nvCxnSpPr>
          <p:cNvPr id="61" name="Straight Arrow Connector 60"/>
          <p:cNvCxnSpPr/>
          <p:nvPr/>
        </p:nvCxnSpPr>
        <p:spPr>
          <a:xfrm>
            <a:off x="6318015" y="230145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6108663" y="250484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18</a:t>
            </a:r>
          </a:p>
        </p:txBody>
      </p:sp>
      <p:cxnSp>
        <p:nvCxnSpPr>
          <p:cNvPr id="63" name="Straight Arrow Connector 62"/>
          <p:cNvCxnSpPr/>
          <p:nvPr/>
        </p:nvCxnSpPr>
        <p:spPr>
          <a:xfrm>
            <a:off x="6598800" y="2301540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6389448" y="2504923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19</a:t>
            </a:r>
          </a:p>
        </p:txBody>
      </p:sp>
      <p:cxnSp>
        <p:nvCxnSpPr>
          <p:cNvPr id="65" name="Straight Arrow Connector 64"/>
          <p:cNvCxnSpPr/>
          <p:nvPr/>
        </p:nvCxnSpPr>
        <p:spPr>
          <a:xfrm>
            <a:off x="6868606" y="2295449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6659254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20</a:t>
            </a:r>
          </a:p>
        </p:txBody>
      </p:sp>
      <p:cxnSp>
        <p:nvCxnSpPr>
          <p:cNvPr id="67" name="Straight Arrow Connector 66"/>
          <p:cNvCxnSpPr/>
          <p:nvPr/>
        </p:nvCxnSpPr>
        <p:spPr>
          <a:xfrm>
            <a:off x="7168738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6959386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21</a:t>
            </a:r>
          </a:p>
        </p:txBody>
      </p:sp>
      <p:cxnSp>
        <p:nvCxnSpPr>
          <p:cNvPr id="69" name="Straight Arrow Connector 68"/>
          <p:cNvCxnSpPr/>
          <p:nvPr/>
        </p:nvCxnSpPr>
        <p:spPr>
          <a:xfrm>
            <a:off x="7496662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7287310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22</a:t>
            </a:r>
          </a:p>
        </p:txBody>
      </p:sp>
      <p:cxnSp>
        <p:nvCxnSpPr>
          <p:cNvPr id="71" name="Straight Arrow Connector 70"/>
          <p:cNvCxnSpPr/>
          <p:nvPr/>
        </p:nvCxnSpPr>
        <p:spPr>
          <a:xfrm>
            <a:off x="7810690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7601338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23</a:t>
            </a:r>
          </a:p>
        </p:txBody>
      </p:sp>
      <p:cxnSp>
        <p:nvCxnSpPr>
          <p:cNvPr id="73" name="Straight Arrow Connector 72"/>
          <p:cNvCxnSpPr/>
          <p:nvPr/>
        </p:nvCxnSpPr>
        <p:spPr>
          <a:xfrm>
            <a:off x="8091811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7882459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24</a:t>
            </a:r>
          </a:p>
        </p:txBody>
      </p:sp>
      <p:cxnSp>
        <p:nvCxnSpPr>
          <p:cNvPr id="75" name="Straight Arrow Connector 74"/>
          <p:cNvCxnSpPr/>
          <p:nvPr/>
        </p:nvCxnSpPr>
        <p:spPr>
          <a:xfrm>
            <a:off x="8371236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8161884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25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9232142" y="2228501"/>
            <a:ext cx="2351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PRIVATE KEY = SECRET 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3476188" y="3564446"/>
            <a:ext cx="490493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u="sng" dirty="0"/>
              <a:t>Ciphertext</a:t>
            </a:r>
            <a:r>
              <a:rPr lang="hu-HU" dirty="0"/>
              <a:t>: </a:t>
            </a:r>
            <a:r>
              <a:rPr lang="hu-HU" sz="2400" b="1" dirty="0">
                <a:solidFill>
                  <a:srgbClr val="00B0F0"/>
                </a:solidFill>
              </a:rPr>
              <a:t>LLKJ ML B</a:t>
            </a:r>
            <a:r>
              <a:rPr lang="hu-HU" sz="2400" b="1" dirty="0">
                <a:solidFill>
                  <a:srgbClr val="00B050"/>
                </a:solidFill>
              </a:rPr>
              <a:t>Y</a:t>
            </a:r>
            <a:r>
              <a:rPr lang="hu-HU" sz="2400" b="1" dirty="0">
                <a:solidFill>
                  <a:srgbClr val="00B0F0"/>
                </a:solidFill>
              </a:rPr>
              <a:t>UK EG WBCDTEW</a:t>
            </a:r>
          </a:p>
          <a:p>
            <a:endParaRPr lang="hu-HU" b="1" dirty="0">
              <a:solidFill>
                <a:srgbClr val="00B0F0"/>
              </a:solidFill>
            </a:endParaRPr>
          </a:p>
          <a:p>
            <a:r>
              <a:rPr lang="hu-HU" u="sng" dirty="0"/>
              <a:t>Plaintext</a:t>
            </a:r>
            <a:r>
              <a:rPr lang="hu-HU" dirty="0"/>
              <a:t>: </a:t>
            </a:r>
            <a:r>
              <a:rPr lang="hu-HU" b="1" dirty="0"/>
              <a:t>THIS IS JU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50160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S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4692885" y="3395169"/>
            <a:ext cx="2840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E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4840848" y="3395169"/>
            <a:ext cx="2936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C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4969155" y="3395169"/>
            <a:ext cx="3000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R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5232384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E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5424537" y="3395169"/>
            <a:ext cx="2856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T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5641308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S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5808748" y="3395169"/>
            <a:ext cx="2840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>
                <a:solidFill>
                  <a:srgbClr val="00B050"/>
                </a:solidFill>
              </a:rPr>
              <a:t>E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5981425" y="3395169"/>
            <a:ext cx="2936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C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6150165" y="3397364"/>
            <a:ext cx="3000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R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6393011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E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6543974" y="3395169"/>
            <a:ext cx="2856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T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5163677" y="5117628"/>
            <a:ext cx="25731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b="1" dirty="0">
                <a:solidFill>
                  <a:srgbClr val="00B050"/>
                </a:solidFill>
              </a:rPr>
              <a:t>D  (x ) = (x - K ) mod 26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5353148" y="5272320"/>
            <a:ext cx="2295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b="1" dirty="0">
                <a:solidFill>
                  <a:srgbClr val="00B050"/>
                </a:solidFill>
              </a:rPr>
              <a:t>i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6220617" y="5272320"/>
            <a:ext cx="2295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b="1" dirty="0">
                <a:solidFill>
                  <a:srgbClr val="00B050"/>
                </a:solidFill>
              </a:rPr>
              <a:t>i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6543114" y="5272320"/>
            <a:ext cx="2295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b="1" dirty="0">
                <a:solidFill>
                  <a:srgbClr val="00B050"/>
                </a:solidFill>
              </a:rPr>
              <a:t>i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5643274" y="5285356"/>
            <a:ext cx="2295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b="1" dirty="0">
                <a:solidFill>
                  <a:srgbClr val="00B050"/>
                </a:solidFill>
              </a:rPr>
              <a:t>i</a:t>
            </a:r>
          </a:p>
        </p:txBody>
      </p:sp>
      <p:sp>
        <p:nvSpPr>
          <p:cNvPr id="102" name="TextBox 101"/>
          <p:cNvSpPr txBox="1"/>
          <p:nvPr/>
        </p:nvSpPr>
        <p:spPr>
          <a:xfrm>
            <a:off x="6865310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S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7065701" y="3395169"/>
            <a:ext cx="2840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E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7254854" y="3395169"/>
            <a:ext cx="2936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C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7407875" y="3395169"/>
            <a:ext cx="3000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R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7588723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E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7739687" y="3395169"/>
            <a:ext cx="2856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T</a:t>
            </a:r>
          </a:p>
        </p:txBody>
      </p:sp>
      <p:sp>
        <p:nvSpPr>
          <p:cNvPr id="108" name="TextBox 107"/>
          <p:cNvSpPr txBox="1"/>
          <p:nvPr/>
        </p:nvSpPr>
        <p:spPr>
          <a:xfrm>
            <a:off x="7959498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125493220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u="sng" dirty="0"/>
              <a:t>Vigenere Cipher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870184" y="1363947"/>
            <a:ext cx="1098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>
                <a:solidFill>
                  <a:srgbClr val="00B0F0"/>
                </a:solidFill>
              </a:rPr>
              <a:t>EXAMPLE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74356" y="1153297"/>
            <a:ext cx="782618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hu-HU" dirty="0"/>
          </a:p>
          <a:p>
            <a:endParaRPr lang="hu-HU" b="1" dirty="0"/>
          </a:p>
          <a:p>
            <a:endParaRPr lang="hu-HU" b="1" dirty="0"/>
          </a:p>
          <a:p>
            <a:r>
              <a:rPr lang="hu-HU" b="1" dirty="0"/>
              <a:t>     A   B   C   D   E   F   G   H   I   J   K   L   M   N   O   P   Q   R   S   T   U   V   W   X   Y   Z</a:t>
            </a:r>
          </a:p>
          <a:p>
            <a:endParaRPr lang="hu-HU" dirty="0"/>
          </a:p>
          <a:p>
            <a:r>
              <a:rPr lang="hu-HU" dirty="0"/>
              <a:t>		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1186248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035405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0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1487934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337091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1770581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619738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2053227" y="23083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1902384" y="25364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3</a:t>
            </a:r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2335874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2185031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4</a:t>
            </a:r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2593977" y="230915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2443134" y="252077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5</a:t>
            </a:r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2900192" y="230379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749349" y="253189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6</a:t>
            </a:r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3190945" y="230379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3040102" y="251541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7</a:t>
            </a:r>
          </a:p>
        </p:txBody>
      </p:sp>
      <p:cxnSp>
        <p:nvCxnSpPr>
          <p:cNvPr id="41" name="Straight Arrow Connector 40"/>
          <p:cNvCxnSpPr/>
          <p:nvPr/>
        </p:nvCxnSpPr>
        <p:spPr>
          <a:xfrm>
            <a:off x="3439829" y="23101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3288986" y="252181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8</a:t>
            </a:r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3678570" y="2293718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3527727" y="252181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9</a:t>
            </a:r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3927453" y="2301956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3718154" y="251537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10</a:t>
            </a:r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4204340" y="2305175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3995041" y="2518597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11</a:t>
            </a:r>
          </a:p>
        </p:txBody>
      </p:sp>
      <p:cxnSp>
        <p:nvCxnSpPr>
          <p:cNvPr id="49" name="Straight Arrow Connector 48"/>
          <p:cNvCxnSpPr/>
          <p:nvPr/>
        </p:nvCxnSpPr>
        <p:spPr>
          <a:xfrm>
            <a:off x="4509376" y="230839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4300077" y="250533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12</a:t>
            </a:r>
          </a:p>
        </p:txBody>
      </p:sp>
      <p:cxnSp>
        <p:nvCxnSpPr>
          <p:cNvPr id="51" name="Straight Arrow Connector 50"/>
          <p:cNvCxnSpPr/>
          <p:nvPr/>
        </p:nvCxnSpPr>
        <p:spPr>
          <a:xfrm>
            <a:off x="4835946" y="2301956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4626594" y="250533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13</a:t>
            </a:r>
          </a:p>
        </p:txBody>
      </p:sp>
      <p:cxnSp>
        <p:nvCxnSpPr>
          <p:cNvPr id="53" name="Straight Arrow Connector 52"/>
          <p:cNvCxnSpPr/>
          <p:nvPr/>
        </p:nvCxnSpPr>
        <p:spPr>
          <a:xfrm>
            <a:off x="5137432" y="2301956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4928080" y="250533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14</a:t>
            </a:r>
          </a:p>
        </p:txBody>
      </p:sp>
      <p:cxnSp>
        <p:nvCxnSpPr>
          <p:cNvPr id="55" name="Straight Arrow Connector 54"/>
          <p:cNvCxnSpPr/>
          <p:nvPr/>
        </p:nvCxnSpPr>
        <p:spPr>
          <a:xfrm>
            <a:off x="5427311" y="2301622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5217959" y="250500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15</a:t>
            </a:r>
          </a:p>
        </p:txBody>
      </p:sp>
      <p:cxnSp>
        <p:nvCxnSpPr>
          <p:cNvPr id="57" name="Straight Arrow Connector 56"/>
          <p:cNvCxnSpPr/>
          <p:nvPr/>
        </p:nvCxnSpPr>
        <p:spPr>
          <a:xfrm>
            <a:off x="5742376" y="2301789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5533024" y="250517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16</a:t>
            </a:r>
          </a:p>
        </p:txBody>
      </p:sp>
      <p:cxnSp>
        <p:nvCxnSpPr>
          <p:cNvPr id="59" name="Straight Arrow Connector 58"/>
          <p:cNvCxnSpPr/>
          <p:nvPr/>
        </p:nvCxnSpPr>
        <p:spPr>
          <a:xfrm>
            <a:off x="6048209" y="230162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5838857" y="250500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17</a:t>
            </a:r>
          </a:p>
        </p:txBody>
      </p:sp>
      <p:cxnSp>
        <p:nvCxnSpPr>
          <p:cNvPr id="61" name="Straight Arrow Connector 60"/>
          <p:cNvCxnSpPr/>
          <p:nvPr/>
        </p:nvCxnSpPr>
        <p:spPr>
          <a:xfrm>
            <a:off x="6318015" y="230145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6108663" y="250484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18</a:t>
            </a:r>
          </a:p>
        </p:txBody>
      </p:sp>
      <p:cxnSp>
        <p:nvCxnSpPr>
          <p:cNvPr id="63" name="Straight Arrow Connector 62"/>
          <p:cNvCxnSpPr/>
          <p:nvPr/>
        </p:nvCxnSpPr>
        <p:spPr>
          <a:xfrm>
            <a:off x="6598800" y="2301540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6389448" y="2504923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19</a:t>
            </a:r>
          </a:p>
        </p:txBody>
      </p:sp>
      <p:cxnSp>
        <p:nvCxnSpPr>
          <p:cNvPr id="65" name="Straight Arrow Connector 64"/>
          <p:cNvCxnSpPr/>
          <p:nvPr/>
        </p:nvCxnSpPr>
        <p:spPr>
          <a:xfrm>
            <a:off x="6868606" y="2295449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6659254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20</a:t>
            </a:r>
          </a:p>
        </p:txBody>
      </p:sp>
      <p:cxnSp>
        <p:nvCxnSpPr>
          <p:cNvPr id="67" name="Straight Arrow Connector 66"/>
          <p:cNvCxnSpPr/>
          <p:nvPr/>
        </p:nvCxnSpPr>
        <p:spPr>
          <a:xfrm>
            <a:off x="7168738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6959386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21</a:t>
            </a:r>
          </a:p>
        </p:txBody>
      </p:sp>
      <p:cxnSp>
        <p:nvCxnSpPr>
          <p:cNvPr id="69" name="Straight Arrow Connector 68"/>
          <p:cNvCxnSpPr/>
          <p:nvPr/>
        </p:nvCxnSpPr>
        <p:spPr>
          <a:xfrm>
            <a:off x="7496662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7287310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22</a:t>
            </a:r>
          </a:p>
        </p:txBody>
      </p:sp>
      <p:cxnSp>
        <p:nvCxnSpPr>
          <p:cNvPr id="71" name="Straight Arrow Connector 70"/>
          <p:cNvCxnSpPr/>
          <p:nvPr/>
        </p:nvCxnSpPr>
        <p:spPr>
          <a:xfrm>
            <a:off x="7810690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7601338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23</a:t>
            </a:r>
          </a:p>
        </p:txBody>
      </p:sp>
      <p:cxnSp>
        <p:nvCxnSpPr>
          <p:cNvPr id="73" name="Straight Arrow Connector 72"/>
          <p:cNvCxnSpPr/>
          <p:nvPr/>
        </p:nvCxnSpPr>
        <p:spPr>
          <a:xfrm>
            <a:off x="8091811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7882459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24</a:t>
            </a:r>
          </a:p>
        </p:txBody>
      </p:sp>
      <p:cxnSp>
        <p:nvCxnSpPr>
          <p:cNvPr id="75" name="Straight Arrow Connector 74"/>
          <p:cNvCxnSpPr/>
          <p:nvPr/>
        </p:nvCxnSpPr>
        <p:spPr>
          <a:xfrm>
            <a:off x="8371236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8161884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25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9232142" y="2228501"/>
            <a:ext cx="2351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PRIVATE KEY = SECRET 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3476188" y="3564446"/>
            <a:ext cx="490493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u="sng" dirty="0"/>
              <a:t>Ciphertext</a:t>
            </a:r>
            <a:r>
              <a:rPr lang="hu-HU" dirty="0"/>
              <a:t>: </a:t>
            </a:r>
            <a:r>
              <a:rPr lang="hu-HU" sz="2400" b="1" dirty="0">
                <a:solidFill>
                  <a:srgbClr val="00B0F0"/>
                </a:solidFill>
              </a:rPr>
              <a:t>LLKJ ML BY</a:t>
            </a:r>
            <a:r>
              <a:rPr lang="hu-HU" sz="2400" b="1" dirty="0">
                <a:solidFill>
                  <a:srgbClr val="00B050"/>
                </a:solidFill>
              </a:rPr>
              <a:t>U</a:t>
            </a:r>
            <a:r>
              <a:rPr lang="hu-HU" sz="2400" b="1" dirty="0">
                <a:solidFill>
                  <a:srgbClr val="00B0F0"/>
                </a:solidFill>
              </a:rPr>
              <a:t>K EG WBCDTEW</a:t>
            </a:r>
          </a:p>
          <a:p>
            <a:endParaRPr lang="hu-HU" b="1" dirty="0">
              <a:solidFill>
                <a:srgbClr val="00B0F0"/>
              </a:solidFill>
            </a:endParaRPr>
          </a:p>
          <a:p>
            <a:r>
              <a:rPr lang="hu-HU" u="sng" dirty="0"/>
              <a:t>Plaintext</a:t>
            </a:r>
            <a:r>
              <a:rPr lang="hu-HU" dirty="0"/>
              <a:t>: </a:t>
            </a:r>
            <a:r>
              <a:rPr lang="hu-HU" b="1" dirty="0"/>
              <a:t>THIS IS JUS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50160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S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4692885" y="3395169"/>
            <a:ext cx="2840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E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4840848" y="3395169"/>
            <a:ext cx="2936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C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4969155" y="3395169"/>
            <a:ext cx="3000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R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5232384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E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5424537" y="3395169"/>
            <a:ext cx="2856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T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5641308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S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5808748" y="3395169"/>
            <a:ext cx="2840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E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5981425" y="3395169"/>
            <a:ext cx="2936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>
                <a:solidFill>
                  <a:srgbClr val="00B050"/>
                </a:solidFill>
              </a:rPr>
              <a:t>C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6150165" y="3397364"/>
            <a:ext cx="3000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R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6393011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E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6543974" y="3395169"/>
            <a:ext cx="2856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T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5163677" y="5117628"/>
            <a:ext cx="25731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b="1" dirty="0">
                <a:solidFill>
                  <a:srgbClr val="00B050"/>
                </a:solidFill>
              </a:rPr>
              <a:t>D  (x ) = (x - K ) mod 26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5353148" y="5272320"/>
            <a:ext cx="2295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b="1" dirty="0">
                <a:solidFill>
                  <a:srgbClr val="00B050"/>
                </a:solidFill>
              </a:rPr>
              <a:t>i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6220617" y="5272320"/>
            <a:ext cx="2295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b="1" dirty="0">
                <a:solidFill>
                  <a:srgbClr val="00B050"/>
                </a:solidFill>
              </a:rPr>
              <a:t>i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6543114" y="5272320"/>
            <a:ext cx="2295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b="1" dirty="0">
                <a:solidFill>
                  <a:srgbClr val="00B050"/>
                </a:solidFill>
              </a:rPr>
              <a:t>i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5643274" y="5285356"/>
            <a:ext cx="2295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b="1" dirty="0">
                <a:solidFill>
                  <a:srgbClr val="00B050"/>
                </a:solidFill>
              </a:rPr>
              <a:t>i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6865310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S</a:t>
            </a:r>
          </a:p>
        </p:txBody>
      </p:sp>
      <p:sp>
        <p:nvSpPr>
          <p:cNvPr id="110" name="TextBox 109"/>
          <p:cNvSpPr txBox="1"/>
          <p:nvPr/>
        </p:nvSpPr>
        <p:spPr>
          <a:xfrm>
            <a:off x="7065701" y="3395169"/>
            <a:ext cx="2840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E</a:t>
            </a:r>
          </a:p>
        </p:txBody>
      </p:sp>
      <p:sp>
        <p:nvSpPr>
          <p:cNvPr id="111" name="TextBox 110"/>
          <p:cNvSpPr txBox="1"/>
          <p:nvPr/>
        </p:nvSpPr>
        <p:spPr>
          <a:xfrm>
            <a:off x="7254854" y="3395169"/>
            <a:ext cx="2936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C</a:t>
            </a:r>
          </a:p>
        </p:txBody>
      </p:sp>
      <p:sp>
        <p:nvSpPr>
          <p:cNvPr id="112" name="TextBox 111"/>
          <p:cNvSpPr txBox="1"/>
          <p:nvPr/>
        </p:nvSpPr>
        <p:spPr>
          <a:xfrm>
            <a:off x="7407875" y="3395169"/>
            <a:ext cx="3000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R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7588723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E</a:t>
            </a:r>
          </a:p>
        </p:txBody>
      </p:sp>
      <p:sp>
        <p:nvSpPr>
          <p:cNvPr id="114" name="TextBox 113"/>
          <p:cNvSpPr txBox="1"/>
          <p:nvPr/>
        </p:nvSpPr>
        <p:spPr>
          <a:xfrm>
            <a:off x="7739687" y="3395169"/>
            <a:ext cx="2856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T</a:t>
            </a:r>
          </a:p>
        </p:txBody>
      </p:sp>
      <p:sp>
        <p:nvSpPr>
          <p:cNvPr id="115" name="TextBox 114"/>
          <p:cNvSpPr txBox="1"/>
          <p:nvPr/>
        </p:nvSpPr>
        <p:spPr>
          <a:xfrm>
            <a:off x="7959498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241917401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u="sng" dirty="0"/>
              <a:t>Vigenere Cipher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870184" y="1363947"/>
            <a:ext cx="1098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>
                <a:solidFill>
                  <a:srgbClr val="00B0F0"/>
                </a:solidFill>
              </a:rPr>
              <a:t>EXAMPLE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74356" y="1153297"/>
            <a:ext cx="782618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hu-HU" dirty="0"/>
          </a:p>
          <a:p>
            <a:endParaRPr lang="hu-HU" b="1" dirty="0"/>
          </a:p>
          <a:p>
            <a:endParaRPr lang="hu-HU" b="1" dirty="0"/>
          </a:p>
          <a:p>
            <a:r>
              <a:rPr lang="hu-HU" b="1" dirty="0"/>
              <a:t>     A   B   C   D   E   F   G   H   I   J   K   L   M   N   O   P   Q   R   S   T   U   V   W   X   Y   Z</a:t>
            </a:r>
          </a:p>
          <a:p>
            <a:endParaRPr lang="hu-HU" dirty="0"/>
          </a:p>
          <a:p>
            <a:r>
              <a:rPr lang="hu-HU" dirty="0"/>
              <a:t>		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1186248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035405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0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1487934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337091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1770581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619738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2053227" y="23083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1902384" y="25364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3</a:t>
            </a:r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2335874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2185031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4</a:t>
            </a:r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2593977" y="230915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2443134" y="252077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5</a:t>
            </a:r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2900192" y="230379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749349" y="253189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6</a:t>
            </a:r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3190945" y="230379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3040102" y="251541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7</a:t>
            </a:r>
          </a:p>
        </p:txBody>
      </p:sp>
      <p:cxnSp>
        <p:nvCxnSpPr>
          <p:cNvPr id="41" name="Straight Arrow Connector 40"/>
          <p:cNvCxnSpPr/>
          <p:nvPr/>
        </p:nvCxnSpPr>
        <p:spPr>
          <a:xfrm>
            <a:off x="3439829" y="23101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3288986" y="252181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8</a:t>
            </a:r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3678570" y="2293718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3527727" y="252181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9</a:t>
            </a:r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3927453" y="2301956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3718154" y="251537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10</a:t>
            </a:r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4204340" y="2305175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3995041" y="2518597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11</a:t>
            </a:r>
          </a:p>
        </p:txBody>
      </p:sp>
      <p:cxnSp>
        <p:nvCxnSpPr>
          <p:cNvPr id="49" name="Straight Arrow Connector 48"/>
          <p:cNvCxnSpPr/>
          <p:nvPr/>
        </p:nvCxnSpPr>
        <p:spPr>
          <a:xfrm>
            <a:off x="4509376" y="230839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4300077" y="250533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12</a:t>
            </a:r>
          </a:p>
        </p:txBody>
      </p:sp>
      <p:cxnSp>
        <p:nvCxnSpPr>
          <p:cNvPr id="51" name="Straight Arrow Connector 50"/>
          <p:cNvCxnSpPr/>
          <p:nvPr/>
        </p:nvCxnSpPr>
        <p:spPr>
          <a:xfrm>
            <a:off x="4835946" y="2301956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4626594" y="250533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13</a:t>
            </a:r>
          </a:p>
        </p:txBody>
      </p:sp>
      <p:cxnSp>
        <p:nvCxnSpPr>
          <p:cNvPr id="53" name="Straight Arrow Connector 52"/>
          <p:cNvCxnSpPr/>
          <p:nvPr/>
        </p:nvCxnSpPr>
        <p:spPr>
          <a:xfrm>
            <a:off x="5137432" y="2301956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4928080" y="250533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14</a:t>
            </a:r>
          </a:p>
        </p:txBody>
      </p:sp>
      <p:cxnSp>
        <p:nvCxnSpPr>
          <p:cNvPr id="55" name="Straight Arrow Connector 54"/>
          <p:cNvCxnSpPr/>
          <p:nvPr/>
        </p:nvCxnSpPr>
        <p:spPr>
          <a:xfrm>
            <a:off x="5427311" y="2301622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5217959" y="250500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15</a:t>
            </a:r>
          </a:p>
        </p:txBody>
      </p:sp>
      <p:cxnSp>
        <p:nvCxnSpPr>
          <p:cNvPr id="57" name="Straight Arrow Connector 56"/>
          <p:cNvCxnSpPr/>
          <p:nvPr/>
        </p:nvCxnSpPr>
        <p:spPr>
          <a:xfrm>
            <a:off x="5742376" y="2301789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5533024" y="250517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16</a:t>
            </a:r>
          </a:p>
        </p:txBody>
      </p:sp>
      <p:cxnSp>
        <p:nvCxnSpPr>
          <p:cNvPr id="59" name="Straight Arrow Connector 58"/>
          <p:cNvCxnSpPr/>
          <p:nvPr/>
        </p:nvCxnSpPr>
        <p:spPr>
          <a:xfrm>
            <a:off x="6048209" y="230162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5838857" y="250500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17</a:t>
            </a:r>
          </a:p>
        </p:txBody>
      </p:sp>
      <p:cxnSp>
        <p:nvCxnSpPr>
          <p:cNvPr id="61" name="Straight Arrow Connector 60"/>
          <p:cNvCxnSpPr/>
          <p:nvPr/>
        </p:nvCxnSpPr>
        <p:spPr>
          <a:xfrm>
            <a:off x="6318015" y="230145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6108663" y="250484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18</a:t>
            </a:r>
          </a:p>
        </p:txBody>
      </p:sp>
      <p:cxnSp>
        <p:nvCxnSpPr>
          <p:cNvPr id="63" name="Straight Arrow Connector 62"/>
          <p:cNvCxnSpPr/>
          <p:nvPr/>
        </p:nvCxnSpPr>
        <p:spPr>
          <a:xfrm>
            <a:off x="6598800" y="2301540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6389448" y="2504923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19</a:t>
            </a:r>
          </a:p>
        </p:txBody>
      </p:sp>
      <p:cxnSp>
        <p:nvCxnSpPr>
          <p:cNvPr id="65" name="Straight Arrow Connector 64"/>
          <p:cNvCxnSpPr/>
          <p:nvPr/>
        </p:nvCxnSpPr>
        <p:spPr>
          <a:xfrm>
            <a:off x="6868606" y="2295449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6659254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20</a:t>
            </a:r>
          </a:p>
        </p:txBody>
      </p:sp>
      <p:cxnSp>
        <p:nvCxnSpPr>
          <p:cNvPr id="67" name="Straight Arrow Connector 66"/>
          <p:cNvCxnSpPr/>
          <p:nvPr/>
        </p:nvCxnSpPr>
        <p:spPr>
          <a:xfrm>
            <a:off x="7168738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6959386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21</a:t>
            </a:r>
          </a:p>
        </p:txBody>
      </p:sp>
      <p:cxnSp>
        <p:nvCxnSpPr>
          <p:cNvPr id="69" name="Straight Arrow Connector 68"/>
          <p:cNvCxnSpPr/>
          <p:nvPr/>
        </p:nvCxnSpPr>
        <p:spPr>
          <a:xfrm>
            <a:off x="7496662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7287310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22</a:t>
            </a:r>
          </a:p>
        </p:txBody>
      </p:sp>
      <p:cxnSp>
        <p:nvCxnSpPr>
          <p:cNvPr id="71" name="Straight Arrow Connector 70"/>
          <p:cNvCxnSpPr/>
          <p:nvPr/>
        </p:nvCxnSpPr>
        <p:spPr>
          <a:xfrm>
            <a:off x="7810690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7601338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23</a:t>
            </a:r>
          </a:p>
        </p:txBody>
      </p:sp>
      <p:cxnSp>
        <p:nvCxnSpPr>
          <p:cNvPr id="73" name="Straight Arrow Connector 72"/>
          <p:cNvCxnSpPr/>
          <p:nvPr/>
        </p:nvCxnSpPr>
        <p:spPr>
          <a:xfrm>
            <a:off x="8091811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7882459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24</a:t>
            </a:r>
          </a:p>
        </p:txBody>
      </p:sp>
      <p:cxnSp>
        <p:nvCxnSpPr>
          <p:cNvPr id="75" name="Straight Arrow Connector 74"/>
          <p:cNvCxnSpPr/>
          <p:nvPr/>
        </p:nvCxnSpPr>
        <p:spPr>
          <a:xfrm>
            <a:off x="8371236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8161884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25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9232142" y="2228501"/>
            <a:ext cx="2351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PRIVATE KEY = SECRET 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3476188" y="3564446"/>
            <a:ext cx="490493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u="sng" dirty="0"/>
              <a:t>Ciphertext</a:t>
            </a:r>
            <a:r>
              <a:rPr lang="hu-HU" dirty="0"/>
              <a:t>: </a:t>
            </a:r>
            <a:r>
              <a:rPr lang="hu-HU" sz="2400" b="1" dirty="0">
                <a:solidFill>
                  <a:srgbClr val="00B0F0"/>
                </a:solidFill>
              </a:rPr>
              <a:t>LLKJ ML BYU</a:t>
            </a:r>
            <a:r>
              <a:rPr lang="hu-HU" sz="2400" b="1" dirty="0">
                <a:solidFill>
                  <a:srgbClr val="00B050"/>
                </a:solidFill>
              </a:rPr>
              <a:t>K</a:t>
            </a:r>
            <a:r>
              <a:rPr lang="hu-HU" sz="2400" b="1" dirty="0">
                <a:solidFill>
                  <a:srgbClr val="00B0F0"/>
                </a:solidFill>
              </a:rPr>
              <a:t> EG WBCDTEW</a:t>
            </a:r>
          </a:p>
          <a:p>
            <a:endParaRPr lang="hu-HU" b="1" dirty="0">
              <a:solidFill>
                <a:srgbClr val="00B0F0"/>
              </a:solidFill>
            </a:endParaRPr>
          </a:p>
          <a:p>
            <a:r>
              <a:rPr lang="hu-HU" u="sng" dirty="0"/>
              <a:t>Plaintext</a:t>
            </a:r>
            <a:r>
              <a:rPr lang="hu-HU" dirty="0"/>
              <a:t>: </a:t>
            </a:r>
            <a:r>
              <a:rPr lang="hu-HU" b="1" dirty="0"/>
              <a:t>THIS IS JUST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50160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S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4692885" y="3395169"/>
            <a:ext cx="2840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E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4840848" y="3395169"/>
            <a:ext cx="2936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C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4969155" y="3395169"/>
            <a:ext cx="3000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R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5232384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E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5424537" y="3395169"/>
            <a:ext cx="2856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T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5641308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S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5808748" y="3395169"/>
            <a:ext cx="2840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E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5981425" y="3395169"/>
            <a:ext cx="2936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C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6150165" y="3397364"/>
            <a:ext cx="3000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>
                <a:solidFill>
                  <a:srgbClr val="00B050"/>
                </a:solidFill>
              </a:rPr>
              <a:t>R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6393011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E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6543974" y="3395169"/>
            <a:ext cx="2856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T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5163677" y="5117628"/>
            <a:ext cx="25731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b="1" dirty="0">
                <a:solidFill>
                  <a:srgbClr val="00B050"/>
                </a:solidFill>
              </a:rPr>
              <a:t>D  (x ) = (x - K ) mod 26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5353148" y="5272320"/>
            <a:ext cx="2295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b="1" dirty="0">
                <a:solidFill>
                  <a:srgbClr val="00B050"/>
                </a:solidFill>
              </a:rPr>
              <a:t>i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6220617" y="5272320"/>
            <a:ext cx="2295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b="1" dirty="0">
                <a:solidFill>
                  <a:srgbClr val="00B050"/>
                </a:solidFill>
              </a:rPr>
              <a:t>i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6543114" y="5272320"/>
            <a:ext cx="2295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b="1" dirty="0">
                <a:solidFill>
                  <a:srgbClr val="00B050"/>
                </a:solidFill>
              </a:rPr>
              <a:t>i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5643274" y="5285356"/>
            <a:ext cx="2295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b="1" dirty="0">
                <a:solidFill>
                  <a:srgbClr val="00B050"/>
                </a:solidFill>
              </a:rPr>
              <a:t>i</a:t>
            </a:r>
          </a:p>
        </p:txBody>
      </p:sp>
      <p:sp>
        <p:nvSpPr>
          <p:cNvPr id="102" name="TextBox 101"/>
          <p:cNvSpPr txBox="1"/>
          <p:nvPr/>
        </p:nvSpPr>
        <p:spPr>
          <a:xfrm>
            <a:off x="6865310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S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7065701" y="3395169"/>
            <a:ext cx="2840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E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7254854" y="3395169"/>
            <a:ext cx="2936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C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7407875" y="3395169"/>
            <a:ext cx="3000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R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7588723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E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7739687" y="3395169"/>
            <a:ext cx="2856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T</a:t>
            </a:r>
          </a:p>
        </p:txBody>
      </p:sp>
      <p:sp>
        <p:nvSpPr>
          <p:cNvPr id="108" name="TextBox 107"/>
          <p:cNvSpPr txBox="1"/>
          <p:nvPr/>
        </p:nvSpPr>
        <p:spPr>
          <a:xfrm>
            <a:off x="7959498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196276020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u="sng" dirty="0"/>
              <a:t>Vigenere Cipher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870184" y="1363947"/>
            <a:ext cx="1098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>
                <a:solidFill>
                  <a:srgbClr val="00B0F0"/>
                </a:solidFill>
              </a:rPr>
              <a:t>EXAMPLE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74356" y="1153297"/>
            <a:ext cx="782618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hu-HU" dirty="0"/>
          </a:p>
          <a:p>
            <a:endParaRPr lang="hu-HU" b="1" dirty="0"/>
          </a:p>
          <a:p>
            <a:endParaRPr lang="hu-HU" b="1" dirty="0"/>
          </a:p>
          <a:p>
            <a:r>
              <a:rPr lang="hu-HU" b="1" dirty="0"/>
              <a:t>     A   B   C   D   E   F   G   H   I   J   K   L   M   N   O   P   Q   R   S   T   U   V   W   X   Y   Z</a:t>
            </a:r>
          </a:p>
          <a:p>
            <a:endParaRPr lang="hu-HU" dirty="0"/>
          </a:p>
          <a:p>
            <a:r>
              <a:rPr lang="hu-HU" dirty="0"/>
              <a:t>		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1186248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035405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0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1487934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337091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1770581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619738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2053227" y="23083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1902384" y="25364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3</a:t>
            </a:r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2335874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2185031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4</a:t>
            </a:r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2593977" y="230915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2443134" y="252077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5</a:t>
            </a:r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2900192" y="230379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749349" y="253189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6</a:t>
            </a:r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3190945" y="230379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3040102" y="251541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7</a:t>
            </a:r>
          </a:p>
        </p:txBody>
      </p:sp>
      <p:cxnSp>
        <p:nvCxnSpPr>
          <p:cNvPr id="41" name="Straight Arrow Connector 40"/>
          <p:cNvCxnSpPr/>
          <p:nvPr/>
        </p:nvCxnSpPr>
        <p:spPr>
          <a:xfrm>
            <a:off x="3439829" y="23101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3288986" y="252181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8</a:t>
            </a:r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3678570" y="2293718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3527727" y="252181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9</a:t>
            </a:r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3927453" y="2301956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3718154" y="251537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10</a:t>
            </a:r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4204340" y="2305175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3995041" y="2518597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11</a:t>
            </a:r>
          </a:p>
        </p:txBody>
      </p:sp>
      <p:cxnSp>
        <p:nvCxnSpPr>
          <p:cNvPr id="49" name="Straight Arrow Connector 48"/>
          <p:cNvCxnSpPr/>
          <p:nvPr/>
        </p:nvCxnSpPr>
        <p:spPr>
          <a:xfrm>
            <a:off x="4509376" y="230839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4300077" y="250533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12</a:t>
            </a:r>
          </a:p>
        </p:txBody>
      </p:sp>
      <p:cxnSp>
        <p:nvCxnSpPr>
          <p:cNvPr id="51" name="Straight Arrow Connector 50"/>
          <p:cNvCxnSpPr/>
          <p:nvPr/>
        </p:nvCxnSpPr>
        <p:spPr>
          <a:xfrm>
            <a:off x="4835946" y="2301956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4626594" y="250533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13</a:t>
            </a:r>
          </a:p>
        </p:txBody>
      </p:sp>
      <p:cxnSp>
        <p:nvCxnSpPr>
          <p:cNvPr id="53" name="Straight Arrow Connector 52"/>
          <p:cNvCxnSpPr/>
          <p:nvPr/>
        </p:nvCxnSpPr>
        <p:spPr>
          <a:xfrm>
            <a:off x="5137432" y="2301956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4928080" y="250533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14</a:t>
            </a:r>
          </a:p>
        </p:txBody>
      </p:sp>
      <p:cxnSp>
        <p:nvCxnSpPr>
          <p:cNvPr id="55" name="Straight Arrow Connector 54"/>
          <p:cNvCxnSpPr/>
          <p:nvPr/>
        </p:nvCxnSpPr>
        <p:spPr>
          <a:xfrm>
            <a:off x="5427311" y="2301622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5217959" y="250500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15</a:t>
            </a:r>
          </a:p>
        </p:txBody>
      </p:sp>
      <p:cxnSp>
        <p:nvCxnSpPr>
          <p:cNvPr id="57" name="Straight Arrow Connector 56"/>
          <p:cNvCxnSpPr/>
          <p:nvPr/>
        </p:nvCxnSpPr>
        <p:spPr>
          <a:xfrm>
            <a:off x="5742376" y="2301789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5533024" y="250517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16</a:t>
            </a:r>
          </a:p>
        </p:txBody>
      </p:sp>
      <p:cxnSp>
        <p:nvCxnSpPr>
          <p:cNvPr id="59" name="Straight Arrow Connector 58"/>
          <p:cNvCxnSpPr/>
          <p:nvPr/>
        </p:nvCxnSpPr>
        <p:spPr>
          <a:xfrm>
            <a:off x="6048209" y="230162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5838857" y="250500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17</a:t>
            </a:r>
          </a:p>
        </p:txBody>
      </p:sp>
      <p:cxnSp>
        <p:nvCxnSpPr>
          <p:cNvPr id="61" name="Straight Arrow Connector 60"/>
          <p:cNvCxnSpPr/>
          <p:nvPr/>
        </p:nvCxnSpPr>
        <p:spPr>
          <a:xfrm>
            <a:off x="6318015" y="230145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6108663" y="250484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18</a:t>
            </a:r>
          </a:p>
        </p:txBody>
      </p:sp>
      <p:cxnSp>
        <p:nvCxnSpPr>
          <p:cNvPr id="63" name="Straight Arrow Connector 62"/>
          <p:cNvCxnSpPr/>
          <p:nvPr/>
        </p:nvCxnSpPr>
        <p:spPr>
          <a:xfrm>
            <a:off x="6598800" y="2301540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6389448" y="2504923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19</a:t>
            </a:r>
          </a:p>
        </p:txBody>
      </p:sp>
      <p:cxnSp>
        <p:nvCxnSpPr>
          <p:cNvPr id="65" name="Straight Arrow Connector 64"/>
          <p:cNvCxnSpPr/>
          <p:nvPr/>
        </p:nvCxnSpPr>
        <p:spPr>
          <a:xfrm>
            <a:off x="6868606" y="2295449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6659254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20</a:t>
            </a:r>
          </a:p>
        </p:txBody>
      </p:sp>
      <p:cxnSp>
        <p:nvCxnSpPr>
          <p:cNvPr id="67" name="Straight Arrow Connector 66"/>
          <p:cNvCxnSpPr/>
          <p:nvPr/>
        </p:nvCxnSpPr>
        <p:spPr>
          <a:xfrm>
            <a:off x="7168738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6959386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21</a:t>
            </a:r>
          </a:p>
        </p:txBody>
      </p:sp>
      <p:cxnSp>
        <p:nvCxnSpPr>
          <p:cNvPr id="69" name="Straight Arrow Connector 68"/>
          <p:cNvCxnSpPr/>
          <p:nvPr/>
        </p:nvCxnSpPr>
        <p:spPr>
          <a:xfrm>
            <a:off x="7496662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7287310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22</a:t>
            </a:r>
          </a:p>
        </p:txBody>
      </p:sp>
      <p:cxnSp>
        <p:nvCxnSpPr>
          <p:cNvPr id="71" name="Straight Arrow Connector 70"/>
          <p:cNvCxnSpPr/>
          <p:nvPr/>
        </p:nvCxnSpPr>
        <p:spPr>
          <a:xfrm>
            <a:off x="7810690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7601338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23</a:t>
            </a:r>
          </a:p>
        </p:txBody>
      </p:sp>
      <p:cxnSp>
        <p:nvCxnSpPr>
          <p:cNvPr id="73" name="Straight Arrow Connector 72"/>
          <p:cNvCxnSpPr/>
          <p:nvPr/>
        </p:nvCxnSpPr>
        <p:spPr>
          <a:xfrm>
            <a:off x="8091811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7882459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24</a:t>
            </a:r>
          </a:p>
        </p:txBody>
      </p:sp>
      <p:cxnSp>
        <p:nvCxnSpPr>
          <p:cNvPr id="75" name="Straight Arrow Connector 74"/>
          <p:cNvCxnSpPr/>
          <p:nvPr/>
        </p:nvCxnSpPr>
        <p:spPr>
          <a:xfrm>
            <a:off x="8371236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8161884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25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9232142" y="2228501"/>
            <a:ext cx="2351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PRIVATE KEY = SECRET 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3476188" y="3564446"/>
            <a:ext cx="490493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u="sng" dirty="0"/>
              <a:t>Ciphertext</a:t>
            </a:r>
            <a:r>
              <a:rPr lang="hu-HU" dirty="0"/>
              <a:t>: </a:t>
            </a:r>
            <a:r>
              <a:rPr lang="hu-HU" sz="2400" b="1" dirty="0">
                <a:solidFill>
                  <a:srgbClr val="00B0F0"/>
                </a:solidFill>
              </a:rPr>
              <a:t>LLKJ ML BYUK </a:t>
            </a:r>
            <a:r>
              <a:rPr lang="hu-HU" sz="2400" b="1" dirty="0">
                <a:solidFill>
                  <a:srgbClr val="00B050"/>
                </a:solidFill>
              </a:rPr>
              <a:t>E</a:t>
            </a:r>
            <a:r>
              <a:rPr lang="hu-HU" sz="2400" b="1" dirty="0">
                <a:solidFill>
                  <a:srgbClr val="00B0F0"/>
                </a:solidFill>
              </a:rPr>
              <a:t>G WBCDTEW</a:t>
            </a:r>
          </a:p>
          <a:p>
            <a:endParaRPr lang="hu-HU" b="1" dirty="0">
              <a:solidFill>
                <a:srgbClr val="00B0F0"/>
              </a:solidFill>
            </a:endParaRPr>
          </a:p>
          <a:p>
            <a:r>
              <a:rPr lang="hu-HU" u="sng" dirty="0"/>
              <a:t>Plaintext</a:t>
            </a:r>
            <a:r>
              <a:rPr lang="hu-HU" dirty="0"/>
              <a:t>: </a:t>
            </a:r>
            <a:r>
              <a:rPr lang="hu-HU" b="1" dirty="0"/>
              <a:t>THIS IS JUST A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50160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S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4692885" y="3395169"/>
            <a:ext cx="2840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E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4840848" y="3395169"/>
            <a:ext cx="2936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C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4969155" y="3395169"/>
            <a:ext cx="3000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R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5232384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E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5424537" y="3395169"/>
            <a:ext cx="2856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T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5641308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S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5808748" y="3395169"/>
            <a:ext cx="2840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E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5981425" y="3395169"/>
            <a:ext cx="2936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C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6150165" y="3397364"/>
            <a:ext cx="3000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R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6393011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>
                <a:solidFill>
                  <a:srgbClr val="00B050"/>
                </a:solidFill>
              </a:rPr>
              <a:t>E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6543974" y="3395169"/>
            <a:ext cx="2856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T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5163677" y="5117628"/>
            <a:ext cx="25731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b="1" dirty="0">
                <a:solidFill>
                  <a:srgbClr val="00B050"/>
                </a:solidFill>
              </a:rPr>
              <a:t>D  (x ) = (x - K ) mod 26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5353148" y="5272320"/>
            <a:ext cx="2295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b="1" dirty="0">
                <a:solidFill>
                  <a:srgbClr val="00B050"/>
                </a:solidFill>
              </a:rPr>
              <a:t>i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6220617" y="5272320"/>
            <a:ext cx="2295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b="1" dirty="0">
                <a:solidFill>
                  <a:srgbClr val="00B050"/>
                </a:solidFill>
              </a:rPr>
              <a:t>i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6543114" y="5272320"/>
            <a:ext cx="2295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b="1" dirty="0">
                <a:solidFill>
                  <a:srgbClr val="00B050"/>
                </a:solidFill>
              </a:rPr>
              <a:t>i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5643274" y="5285356"/>
            <a:ext cx="2295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b="1" dirty="0">
                <a:solidFill>
                  <a:srgbClr val="00B050"/>
                </a:solidFill>
              </a:rPr>
              <a:t>i</a:t>
            </a:r>
          </a:p>
        </p:txBody>
      </p:sp>
      <p:sp>
        <p:nvSpPr>
          <p:cNvPr id="102" name="TextBox 101"/>
          <p:cNvSpPr txBox="1"/>
          <p:nvPr/>
        </p:nvSpPr>
        <p:spPr>
          <a:xfrm>
            <a:off x="6865310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S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7065701" y="3395169"/>
            <a:ext cx="2840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E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7254854" y="3395169"/>
            <a:ext cx="2936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C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7407875" y="3395169"/>
            <a:ext cx="3000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R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7588723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E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7739687" y="3395169"/>
            <a:ext cx="2856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T</a:t>
            </a:r>
          </a:p>
        </p:txBody>
      </p:sp>
      <p:sp>
        <p:nvSpPr>
          <p:cNvPr id="108" name="TextBox 107"/>
          <p:cNvSpPr txBox="1"/>
          <p:nvPr/>
        </p:nvSpPr>
        <p:spPr>
          <a:xfrm>
            <a:off x="7959498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34317160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u="sng" dirty="0"/>
              <a:t>Vigenere Cipher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870184" y="1363947"/>
            <a:ext cx="1098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>
                <a:solidFill>
                  <a:srgbClr val="00B0F0"/>
                </a:solidFill>
              </a:rPr>
              <a:t>EXAMPLE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74356" y="1153297"/>
            <a:ext cx="782618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hu-HU" dirty="0"/>
          </a:p>
          <a:p>
            <a:endParaRPr lang="hu-HU" b="1" dirty="0"/>
          </a:p>
          <a:p>
            <a:endParaRPr lang="hu-HU" b="1" dirty="0"/>
          </a:p>
          <a:p>
            <a:r>
              <a:rPr lang="hu-HU" b="1" dirty="0"/>
              <a:t>     A   B   C   D   E   F   G   H   I   J   K   L   M   N   O   P   Q   R   S   T   U   V   W   X   Y   Z</a:t>
            </a:r>
          </a:p>
          <a:p>
            <a:endParaRPr lang="hu-HU" dirty="0"/>
          </a:p>
          <a:p>
            <a:r>
              <a:rPr lang="hu-HU" dirty="0"/>
              <a:t>		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1186248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035405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0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1487934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337091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1770581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619738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2053227" y="23083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1902384" y="25364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3</a:t>
            </a:r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2335874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2185031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4</a:t>
            </a:r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2593977" y="230915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2443134" y="252077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5</a:t>
            </a:r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2900192" y="230379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749349" y="253189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6</a:t>
            </a:r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3190945" y="230379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3040102" y="251541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7</a:t>
            </a:r>
          </a:p>
        </p:txBody>
      </p:sp>
      <p:cxnSp>
        <p:nvCxnSpPr>
          <p:cNvPr id="41" name="Straight Arrow Connector 40"/>
          <p:cNvCxnSpPr/>
          <p:nvPr/>
        </p:nvCxnSpPr>
        <p:spPr>
          <a:xfrm>
            <a:off x="3439829" y="23101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3288986" y="252181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8</a:t>
            </a:r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3678570" y="2293718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3527727" y="252181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9</a:t>
            </a:r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3927453" y="2301956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3718154" y="251537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10</a:t>
            </a:r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4204340" y="2305175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3995041" y="2518597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11</a:t>
            </a:r>
          </a:p>
        </p:txBody>
      </p:sp>
      <p:cxnSp>
        <p:nvCxnSpPr>
          <p:cNvPr id="49" name="Straight Arrow Connector 48"/>
          <p:cNvCxnSpPr/>
          <p:nvPr/>
        </p:nvCxnSpPr>
        <p:spPr>
          <a:xfrm>
            <a:off x="4509376" y="230839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4300077" y="250533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12</a:t>
            </a:r>
          </a:p>
        </p:txBody>
      </p:sp>
      <p:cxnSp>
        <p:nvCxnSpPr>
          <p:cNvPr id="51" name="Straight Arrow Connector 50"/>
          <p:cNvCxnSpPr/>
          <p:nvPr/>
        </p:nvCxnSpPr>
        <p:spPr>
          <a:xfrm>
            <a:off x="4835946" y="2301956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4626594" y="250533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13</a:t>
            </a:r>
          </a:p>
        </p:txBody>
      </p:sp>
      <p:cxnSp>
        <p:nvCxnSpPr>
          <p:cNvPr id="53" name="Straight Arrow Connector 52"/>
          <p:cNvCxnSpPr/>
          <p:nvPr/>
        </p:nvCxnSpPr>
        <p:spPr>
          <a:xfrm>
            <a:off x="5137432" y="2301956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4928080" y="250533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14</a:t>
            </a:r>
          </a:p>
        </p:txBody>
      </p:sp>
      <p:cxnSp>
        <p:nvCxnSpPr>
          <p:cNvPr id="55" name="Straight Arrow Connector 54"/>
          <p:cNvCxnSpPr/>
          <p:nvPr/>
        </p:nvCxnSpPr>
        <p:spPr>
          <a:xfrm>
            <a:off x="5427311" y="2301622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5217959" y="250500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15</a:t>
            </a:r>
          </a:p>
        </p:txBody>
      </p:sp>
      <p:cxnSp>
        <p:nvCxnSpPr>
          <p:cNvPr id="57" name="Straight Arrow Connector 56"/>
          <p:cNvCxnSpPr/>
          <p:nvPr/>
        </p:nvCxnSpPr>
        <p:spPr>
          <a:xfrm>
            <a:off x="5742376" y="2301789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5533024" y="250517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16</a:t>
            </a:r>
          </a:p>
        </p:txBody>
      </p:sp>
      <p:cxnSp>
        <p:nvCxnSpPr>
          <p:cNvPr id="59" name="Straight Arrow Connector 58"/>
          <p:cNvCxnSpPr/>
          <p:nvPr/>
        </p:nvCxnSpPr>
        <p:spPr>
          <a:xfrm>
            <a:off x="6048209" y="230162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5838857" y="250500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17</a:t>
            </a:r>
          </a:p>
        </p:txBody>
      </p:sp>
      <p:cxnSp>
        <p:nvCxnSpPr>
          <p:cNvPr id="61" name="Straight Arrow Connector 60"/>
          <p:cNvCxnSpPr/>
          <p:nvPr/>
        </p:nvCxnSpPr>
        <p:spPr>
          <a:xfrm>
            <a:off x="6318015" y="230145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6108663" y="250484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18</a:t>
            </a:r>
          </a:p>
        </p:txBody>
      </p:sp>
      <p:cxnSp>
        <p:nvCxnSpPr>
          <p:cNvPr id="63" name="Straight Arrow Connector 62"/>
          <p:cNvCxnSpPr/>
          <p:nvPr/>
        </p:nvCxnSpPr>
        <p:spPr>
          <a:xfrm>
            <a:off x="6598800" y="2301540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6389448" y="2504923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19</a:t>
            </a:r>
          </a:p>
        </p:txBody>
      </p:sp>
      <p:cxnSp>
        <p:nvCxnSpPr>
          <p:cNvPr id="65" name="Straight Arrow Connector 64"/>
          <p:cNvCxnSpPr/>
          <p:nvPr/>
        </p:nvCxnSpPr>
        <p:spPr>
          <a:xfrm>
            <a:off x="6868606" y="2295449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6659254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20</a:t>
            </a:r>
          </a:p>
        </p:txBody>
      </p:sp>
      <p:cxnSp>
        <p:nvCxnSpPr>
          <p:cNvPr id="67" name="Straight Arrow Connector 66"/>
          <p:cNvCxnSpPr/>
          <p:nvPr/>
        </p:nvCxnSpPr>
        <p:spPr>
          <a:xfrm>
            <a:off x="7168738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6959386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21</a:t>
            </a:r>
          </a:p>
        </p:txBody>
      </p:sp>
      <p:cxnSp>
        <p:nvCxnSpPr>
          <p:cNvPr id="69" name="Straight Arrow Connector 68"/>
          <p:cNvCxnSpPr/>
          <p:nvPr/>
        </p:nvCxnSpPr>
        <p:spPr>
          <a:xfrm>
            <a:off x="7496662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7287310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22</a:t>
            </a:r>
          </a:p>
        </p:txBody>
      </p:sp>
      <p:cxnSp>
        <p:nvCxnSpPr>
          <p:cNvPr id="71" name="Straight Arrow Connector 70"/>
          <p:cNvCxnSpPr/>
          <p:nvPr/>
        </p:nvCxnSpPr>
        <p:spPr>
          <a:xfrm>
            <a:off x="7810690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7601338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23</a:t>
            </a:r>
          </a:p>
        </p:txBody>
      </p:sp>
      <p:cxnSp>
        <p:nvCxnSpPr>
          <p:cNvPr id="73" name="Straight Arrow Connector 72"/>
          <p:cNvCxnSpPr/>
          <p:nvPr/>
        </p:nvCxnSpPr>
        <p:spPr>
          <a:xfrm>
            <a:off x="8091811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7882459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24</a:t>
            </a:r>
          </a:p>
        </p:txBody>
      </p:sp>
      <p:cxnSp>
        <p:nvCxnSpPr>
          <p:cNvPr id="75" name="Straight Arrow Connector 74"/>
          <p:cNvCxnSpPr/>
          <p:nvPr/>
        </p:nvCxnSpPr>
        <p:spPr>
          <a:xfrm>
            <a:off x="8371236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8161884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25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9232142" y="2228501"/>
            <a:ext cx="2351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PRIVATE KEY = SECRET 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3476188" y="3564446"/>
            <a:ext cx="491423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u="sng" dirty="0"/>
              <a:t>Ciphertext</a:t>
            </a:r>
            <a:r>
              <a:rPr lang="hu-HU" dirty="0"/>
              <a:t>: </a:t>
            </a:r>
            <a:r>
              <a:rPr lang="hu-HU" sz="2400" b="1" dirty="0">
                <a:solidFill>
                  <a:srgbClr val="00B0F0"/>
                </a:solidFill>
              </a:rPr>
              <a:t>LLKJ ML BYUK E</a:t>
            </a:r>
            <a:r>
              <a:rPr lang="hu-HU" sz="2400" b="1" dirty="0">
                <a:solidFill>
                  <a:srgbClr val="00B050"/>
                </a:solidFill>
              </a:rPr>
              <a:t>G</a:t>
            </a:r>
            <a:r>
              <a:rPr lang="hu-HU" sz="2400" b="1" dirty="0">
                <a:solidFill>
                  <a:srgbClr val="00B0F0"/>
                </a:solidFill>
              </a:rPr>
              <a:t> WBCDTEW</a:t>
            </a:r>
          </a:p>
          <a:p>
            <a:endParaRPr lang="hu-HU" b="1" dirty="0">
              <a:solidFill>
                <a:srgbClr val="00B0F0"/>
              </a:solidFill>
            </a:endParaRPr>
          </a:p>
          <a:p>
            <a:r>
              <a:rPr lang="hu-HU" u="sng" dirty="0"/>
              <a:t>Plaintext</a:t>
            </a:r>
            <a:r>
              <a:rPr lang="hu-HU" dirty="0"/>
              <a:t>: </a:t>
            </a:r>
            <a:r>
              <a:rPr lang="hu-HU" b="1" dirty="0"/>
              <a:t>THIS IS JUST AN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50160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S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4692885" y="3395169"/>
            <a:ext cx="2840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E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4840848" y="3395169"/>
            <a:ext cx="2936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C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4969155" y="3395169"/>
            <a:ext cx="3000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R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5232384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E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5424537" y="3395169"/>
            <a:ext cx="2856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T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5641308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S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5808748" y="3395169"/>
            <a:ext cx="2840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E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5981425" y="3395169"/>
            <a:ext cx="2936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C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6150165" y="3397364"/>
            <a:ext cx="3000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R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6393011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E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6543974" y="3395169"/>
            <a:ext cx="2856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>
                <a:solidFill>
                  <a:srgbClr val="00B050"/>
                </a:solidFill>
              </a:rPr>
              <a:t>T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5163677" y="5117628"/>
            <a:ext cx="25731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b="1" dirty="0">
                <a:solidFill>
                  <a:srgbClr val="00B050"/>
                </a:solidFill>
              </a:rPr>
              <a:t>D  (x ) = (x - K ) mod 26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5353148" y="5272320"/>
            <a:ext cx="2295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b="1" dirty="0">
                <a:solidFill>
                  <a:srgbClr val="00B050"/>
                </a:solidFill>
              </a:rPr>
              <a:t>i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6220617" y="5272320"/>
            <a:ext cx="2295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b="1" dirty="0">
                <a:solidFill>
                  <a:srgbClr val="00B050"/>
                </a:solidFill>
              </a:rPr>
              <a:t>i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6543114" y="5272320"/>
            <a:ext cx="2295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b="1" dirty="0">
                <a:solidFill>
                  <a:srgbClr val="00B050"/>
                </a:solidFill>
              </a:rPr>
              <a:t>i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5643274" y="5285356"/>
            <a:ext cx="2295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b="1" dirty="0">
                <a:solidFill>
                  <a:srgbClr val="00B050"/>
                </a:solidFill>
              </a:rPr>
              <a:t>i</a:t>
            </a:r>
          </a:p>
        </p:txBody>
      </p:sp>
      <p:sp>
        <p:nvSpPr>
          <p:cNvPr id="102" name="TextBox 101"/>
          <p:cNvSpPr txBox="1"/>
          <p:nvPr/>
        </p:nvSpPr>
        <p:spPr>
          <a:xfrm>
            <a:off x="6865310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S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7065701" y="3395169"/>
            <a:ext cx="2840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E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7254854" y="3395169"/>
            <a:ext cx="2936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C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7407875" y="3395169"/>
            <a:ext cx="3000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R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7588723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E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7739687" y="3395169"/>
            <a:ext cx="2856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T</a:t>
            </a:r>
          </a:p>
        </p:txBody>
      </p:sp>
      <p:sp>
        <p:nvSpPr>
          <p:cNvPr id="108" name="TextBox 107"/>
          <p:cNvSpPr txBox="1"/>
          <p:nvPr/>
        </p:nvSpPr>
        <p:spPr>
          <a:xfrm>
            <a:off x="7959498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400696155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u="sng" dirty="0"/>
              <a:t>Vigenere Cipher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870184" y="1363947"/>
            <a:ext cx="1098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>
                <a:solidFill>
                  <a:srgbClr val="00B0F0"/>
                </a:solidFill>
              </a:rPr>
              <a:t>EXAMPLE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74356" y="1153297"/>
            <a:ext cx="782618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hu-HU" dirty="0"/>
          </a:p>
          <a:p>
            <a:endParaRPr lang="hu-HU" b="1" dirty="0"/>
          </a:p>
          <a:p>
            <a:endParaRPr lang="hu-HU" b="1" dirty="0"/>
          </a:p>
          <a:p>
            <a:r>
              <a:rPr lang="hu-HU" b="1" dirty="0"/>
              <a:t>     A   B   C   D   E   F   G   H   I   J   K   L   M   N   O   P   Q   R   S   T   U   V   W   X   Y   Z</a:t>
            </a:r>
          </a:p>
          <a:p>
            <a:endParaRPr lang="hu-HU" dirty="0"/>
          </a:p>
          <a:p>
            <a:r>
              <a:rPr lang="hu-HU" dirty="0"/>
              <a:t>		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1186248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035405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0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1487934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337091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1770581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619738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2053227" y="23083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1902384" y="25364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3</a:t>
            </a:r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2335874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2185031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4</a:t>
            </a:r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2593977" y="230915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2443134" y="252077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5</a:t>
            </a:r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2900192" y="230379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749349" y="253189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6</a:t>
            </a:r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3190945" y="230379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3040102" y="251541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7</a:t>
            </a:r>
          </a:p>
        </p:txBody>
      </p:sp>
      <p:cxnSp>
        <p:nvCxnSpPr>
          <p:cNvPr id="41" name="Straight Arrow Connector 40"/>
          <p:cNvCxnSpPr/>
          <p:nvPr/>
        </p:nvCxnSpPr>
        <p:spPr>
          <a:xfrm>
            <a:off x="3439829" y="23101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3288986" y="252181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8</a:t>
            </a:r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3678570" y="2293718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3527727" y="252181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9</a:t>
            </a:r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3927453" y="2301956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3718154" y="251537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10</a:t>
            </a:r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4204340" y="2305175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3995041" y="2518597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11</a:t>
            </a:r>
          </a:p>
        </p:txBody>
      </p:sp>
      <p:cxnSp>
        <p:nvCxnSpPr>
          <p:cNvPr id="49" name="Straight Arrow Connector 48"/>
          <p:cNvCxnSpPr/>
          <p:nvPr/>
        </p:nvCxnSpPr>
        <p:spPr>
          <a:xfrm>
            <a:off x="4509376" y="230839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4300077" y="250533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12</a:t>
            </a:r>
          </a:p>
        </p:txBody>
      </p:sp>
      <p:cxnSp>
        <p:nvCxnSpPr>
          <p:cNvPr id="51" name="Straight Arrow Connector 50"/>
          <p:cNvCxnSpPr/>
          <p:nvPr/>
        </p:nvCxnSpPr>
        <p:spPr>
          <a:xfrm>
            <a:off x="4835946" y="2301956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4626594" y="250533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13</a:t>
            </a:r>
          </a:p>
        </p:txBody>
      </p:sp>
      <p:cxnSp>
        <p:nvCxnSpPr>
          <p:cNvPr id="53" name="Straight Arrow Connector 52"/>
          <p:cNvCxnSpPr/>
          <p:nvPr/>
        </p:nvCxnSpPr>
        <p:spPr>
          <a:xfrm>
            <a:off x="5137432" y="2301956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4928080" y="250533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14</a:t>
            </a:r>
          </a:p>
        </p:txBody>
      </p:sp>
      <p:cxnSp>
        <p:nvCxnSpPr>
          <p:cNvPr id="55" name="Straight Arrow Connector 54"/>
          <p:cNvCxnSpPr/>
          <p:nvPr/>
        </p:nvCxnSpPr>
        <p:spPr>
          <a:xfrm>
            <a:off x="5427311" y="2301622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5217959" y="250500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15</a:t>
            </a:r>
          </a:p>
        </p:txBody>
      </p:sp>
      <p:cxnSp>
        <p:nvCxnSpPr>
          <p:cNvPr id="57" name="Straight Arrow Connector 56"/>
          <p:cNvCxnSpPr/>
          <p:nvPr/>
        </p:nvCxnSpPr>
        <p:spPr>
          <a:xfrm>
            <a:off x="5742376" y="2301789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5533024" y="250517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16</a:t>
            </a:r>
          </a:p>
        </p:txBody>
      </p:sp>
      <p:cxnSp>
        <p:nvCxnSpPr>
          <p:cNvPr id="59" name="Straight Arrow Connector 58"/>
          <p:cNvCxnSpPr/>
          <p:nvPr/>
        </p:nvCxnSpPr>
        <p:spPr>
          <a:xfrm>
            <a:off x="6048209" y="230162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5838857" y="250500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17</a:t>
            </a:r>
          </a:p>
        </p:txBody>
      </p:sp>
      <p:cxnSp>
        <p:nvCxnSpPr>
          <p:cNvPr id="61" name="Straight Arrow Connector 60"/>
          <p:cNvCxnSpPr/>
          <p:nvPr/>
        </p:nvCxnSpPr>
        <p:spPr>
          <a:xfrm>
            <a:off x="6318015" y="230145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6108663" y="250484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18</a:t>
            </a:r>
          </a:p>
        </p:txBody>
      </p:sp>
      <p:cxnSp>
        <p:nvCxnSpPr>
          <p:cNvPr id="63" name="Straight Arrow Connector 62"/>
          <p:cNvCxnSpPr/>
          <p:nvPr/>
        </p:nvCxnSpPr>
        <p:spPr>
          <a:xfrm>
            <a:off x="6598800" y="2301540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6389448" y="2504923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19</a:t>
            </a:r>
          </a:p>
        </p:txBody>
      </p:sp>
      <p:cxnSp>
        <p:nvCxnSpPr>
          <p:cNvPr id="65" name="Straight Arrow Connector 64"/>
          <p:cNvCxnSpPr/>
          <p:nvPr/>
        </p:nvCxnSpPr>
        <p:spPr>
          <a:xfrm>
            <a:off x="6868606" y="2295449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6659254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20</a:t>
            </a:r>
          </a:p>
        </p:txBody>
      </p:sp>
      <p:cxnSp>
        <p:nvCxnSpPr>
          <p:cNvPr id="67" name="Straight Arrow Connector 66"/>
          <p:cNvCxnSpPr/>
          <p:nvPr/>
        </p:nvCxnSpPr>
        <p:spPr>
          <a:xfrm>
            <a:off x="7168738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6959386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21</a:t>
            </a:r>
          </a:p>
        </p:txBody>
      </p:sp>
      <p:cxnSp>
        <p:nvCxnSpPr>
          <p:cNvPr id="69" name="Straight Arrow Connector 68"/>
          <p:cNvCxnSpPr/>
          <p:nvPr/>
        </p:nvCxnSpPr>
        <p:spPr>
          <a:xfrm>
            <a:off x="7496662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7287310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22</a:t>
            </a:r>
          </a:p>
        </p:txBody>
      </p:sp>
      <p:cxnSp>
        <p:nvCxnSpPr>
          <p:cNvPr id="71" name="Straight Arrow Connector 70"/>
          <p:cNvCxnSpPr/>
          <p:nvPr/>
        </p:nvCxnSpPr>
        <p:spPr>
          <a:xfrm>
            <a:off x="7810690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7601338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23</a:t>
            </a:r>
          </a:p>
        </p:txBody>
      </p:sp>
      <p:cxnSp>
        <p:nvCxnSpPr>
          <p:cNvPr id="73" name="Straight Arrow Connector 72"/>
          <p:cNvCxnSpPr/>
          <p:nvPr/>
        </p:nvCxnSpPr>
        <p:spPr>
          <a:xfrm>
            <a:off x="8091811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7882459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24</a:t>
            </a:r>
          </a:p>
        </p:txBody>
      </p:sp>
      <p:cxnSp>
        <p:nvCxnSpPr>
          <p:cNvPr id="75" name="Straight Arrow Connector 74"/>
          <p:cNvCxnSpPr/>
          <p:nvPr/>
        </p:nvCxnSpPr>
        <p:spPr>
          <a:xfrm>
            <a:off x="8371236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8161884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25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9232142" y="2228501"/>
            <a:ext cx="2351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PRIVATE KEY = SECRET 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3476188" y="3564446"/>
            <a:ext cx="491423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u="sng" dirty="0"/>
              <a:t>Ciphertext</a:t>
            </a:r>
            <a:r>
              <a:rPr lang="hu-HU" dirty="0"/>
              <a:t>: </a:t>
            </a:r>
            <a:r>
              <a:rPr lang="hu-HU" sz="2400" b="1" dirty="0">
                <a:solidFill>
                  <a:srgbClr val="00B0F0"/>
                </a:solidFill>
              </a:rPr>
              <a:t>LLKJ ML BYUK EG </a:t>
            </a:r>
            <a:r>
              <a:rPr lang="hu-HU" sz="2400" b="1" dirty="0">
                <a:solidFill>
                  <a:srgbClr val="00B050"/>
                </a:solidFill>
              </a:rPr>
              <a:t>W</a:t>
            </a:r>
            <a:r>
              <a:rPr lang="hu-HU" sz="2400" b="1" dirty="0">
                <a:solidFill>
                  <a:srgbClr val="00B0F0"/>
                </a:solidFill>
              </a:rPr>
              <a:t>BCDTEW</a:t>
            </a:r>
          </a:p>
          <a:p>
            <a:endParaRPr lang="hu-HU" b="1" dirty="0">
              <a:solidFill>
                <a:srgbClr val="00B0F0"/>
              </a:solidFill>
            </a:endParaRPr>
          </a:p>
          <a:p>
            <a:r>
              <a:rPr lang="hu-HU" u="sng" dirty="0"/>
              <a:t>Plaintext</a:t>
            </a:r>
            <a:r>
              <a:rPr lang="hu-HU" dirty="0"/>
              <a:t>: </a:t>
            </a:r>
            <a:r>
              <a:rPr lang="hu-HU" b="1" dirty="0"/>
              <a:t>THIS IS JUST AN 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50160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S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4692885" y="3395169"/>
            <a:ext cx="2840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E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4840848" y="3395169"/>
            <a:ext cx="2936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C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4969155" y="3395169"/>
            <a:ext cx="3000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R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5232384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E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5424537" y="3395169"/>
            <a:ext cx="2856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T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5641308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S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5808748" y="3395169"/>
            <a:ext cx="2840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E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5981425" y="3395169"/>
            <a:ext cx="2936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C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6150165" y="3397364"/>
            <a:ext cx="3000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R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6393011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E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6543974" y="3395169"/>
            <a:ext cx="2856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T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5163677" y="5117628"/>
            <a:ext cx="25731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b="1" dirty="0">
                <a:solidFill>
                  <a:srgbClr val="00B050"/>
                </a:solidFill>
              </a:rPr>
              <a:t>D  (x ) = (x - K ) mod 26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5353148" y="5272320"/>
            <a:ext cx="2295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b="1" dirty="0">
                <a:solidFill>
                  <a:srgbClr val="00B050"/>
                </a:solidFill>
              </a:rPr>
              <a:t>i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6220617" y="5272320"/>
            <a:ext cx="2295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b="1" dirty="0">
                <a:solidFill>
                  <a:srgbClr val="00B050"/>
                </a:solidFill>
              </a:rPr>
              <a:t>i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6543114" y="5272320"/>
            <a:ext cx="2295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b="1" dirty="0">
                <a:solidFill>
                  <a:srgbClr val="00B050"/>
                </a:solidFill>
              </a:rPr>
              <a:t>i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5643274" y="5285356"/>
            <a:ext cx="2295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b="1" dirty="0">
                <a:solidFill>
                  <a:srgbClr val="00B050"/>
                </a:solidFill>
              </a:rPr>
              <a:t>i</a:t>
            </a:r>
          </a:p>
        </p:txBody>
      </p:sp>
      <p:sp>
        <p:nvSpPr>
          <p:cNvPr id="102" name="TextBox 101"/>
          <p:cNvSpPr txBox="1"/>
          <p:nvPr/>
        </p:nvSpPr>
        <p:spPr>
          <a:xfrm>
            <a:off x="6865310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>
                <a:solidFill>
                  <a:srgbClr val="00B050"/>
                </a:solidFill>
              </a:rPr>
              <a:t>S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7065701" y="3395169"/>
            <a:ext cx="2840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E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7254854" y="3395169"/>
            <a:ext cx="2936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C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7407875" y="3395169"/>
            <a:ext cx="3000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R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7588723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E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7739687" y="3395169"/>
            <a:ext cx="2856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T</a:t>
            </a:r>
          </a:p>
        </p:txBody>
      </p:sp>
      <p:sp>
        <p:nvSpPr>
          <p:cNvPr id="108" name="TextBox 107"/>
          <p:cNvSpPr txBox="1"/>
          <p:nvPr/>
        </p:nvSpPr>
        <p:spPr>
          <a:xfrm>
            <a:off x="7959498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132689520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u="sng" dirty="0"/>
              <a:t>Vigenere Cipher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870184" y="1363947"/>
            <a:ext cx="1098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>
                <a:solidFill>
                  <a:srgbClr val="00B0F0"/>
                </a:solidFill>
              </a:rPr>
              <a:t>EXAMPLE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74356" y="1153297"/>
            <a:ext cx="782618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hu-HU" dirty="0"/>
          </a:p>
          <a:p>
            <a:endParaRPr lang="hu-HU" b="1" dirty="0"/>
          </a:p>
          <a:p>
            <a:endParaRPr lang="hu-HU" b="1" dirty="0"/>
          </a:p>
          <a:p>
            <a:r>
              <a:rPr lang="hu-HU" b="1" dirty="0"/>
              <a:t>     A   B   C   D   E   F   G   H   I   J   K   L   M   N   O   P   Q   R   S   T   U   V   W   X   Y   Z</a:t>
            </a:r>
          </a:p>
          <a:p>
            <a:endParaRPr lang="hu-HU" dirty="0"/>
          </a:p>
          <a:p>
            <a:r>
              <a:rPr lang="hu-HU" dirty="0"/>
              <a:t>		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1186248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035405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0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1487934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337091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1770581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619738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2053227" y="23083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1902384" y="25364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3</a:t>
            </a:r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2335874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2185031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4</a:t>
            </a:r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2593977" y="230915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2443134" y="252077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5</a:t>
            </a:r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2900192" y="230379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749349" y="253189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6</a:t>
            </a:r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3190945" y="230379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3040102" y="251541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7</a:t>
            </a:r>
          </a:p>
        </p:txBody>
      </p:sp>
      <p:cxnSp>
        <p:nvCxnSpPr>
          <p:cNvPr id="41" name="Straight Arrow Connector 40"/>
          <p:cNvCxnSpPr/>
          <p:nvPr/>
        </p:nvCxnSpPr>
        <p:spPr>
          <a:xfrm>
            <a:off x="3439829" y="23101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3288986" y="252181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8</a:t>
            </a:r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3678570" y="2293718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3527727" y="252181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9</a:t>
            </a:r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3927453" y="2301956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3718154" y="251537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10</a:t>
            </a:r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4204340" y="2305175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3995041" y="2518597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11</a:t>
            </a:r>
          </a:p>
        </p:txBody>
      </p:sp>
      <p:cxnSp>
        <p:nvCxnSpPr>
          <p:cNvPr id="49" name="Straight Arrow Connector 48"/>
          <p:cNvCxnSpPr/>
          <p:nvPr/>
        </p:nvCxnSpPr>
        <p:spPr>
          <a:xfrm>
            <a:off x="4509376" y="230839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4300077" y="250533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12</a:t>
            </a:r>
          </a:p>
        </p:txBody>
      </p:sp>
      <p:cxnSp>
        <p:nvCxnSpPr>
          <p:cNvPr id="51" name="Straight Arrow Connector 50"/>
          <p:cNvCxnSpPr/>
          <p:nvPr/>
        </p:nvCxnSpPr>
        <p:spPr>
          <a:xfrm>
            <a:off x="4835946" y="2301956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4626594" y="250533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13</a:t>
            </a:r>
          </a:p>
        </p:txBody>
      </p:sp>
      <p:cxnSp>
        <p:nvCxnSpPr>
          <p:cNvPr id="53" name="Straight Arrow Connector 52"/>
          <p:cNvCxnSpPr/>
          <p:nvPr/>
        </p:nvCxnSpPr>
        <p:spPr>
          <a:xfrm>
            <a:off x="5137432" y="2301956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4928080" y="250533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14</a:t>
            </a:r>
          </a:p>
        </p:txBody>
      </p:sp>
      <p:cxnSp>
        <p:nvCxnSpPr>
          <p:cNvPr id="55" name="Straight Arrow Connector 54"/>
          <p:cNvCxnSpPr/>
          <p:nvPr/>
        </p:nvCxnSpPr>
        <p:spPr>
          <a:xfrm>
            <a:off x="5427311" y="2301622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5217959" y="250500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15</a:t>
            </a:r>
          </a:p>
        </p:txBody>
      </p:sp>
      <p:cxnSp>
        <p:nvCxnSpPr>
          <p:cNvPr id="57" name="Straight Arrow Connector 56"/>
          <p:cNvCxnSpPr/>
          <p:nvPr/>
        </p:nvCxnSpPr>
        <p:spPr>
          <a:xfrm>
            <a:off x="5742376" y="2301789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5533024" y="250517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16</a:t>
            </a:r>
          </a:p>
        </p:txBody>
      </p:sp>
      <p:cxnSp>
        <p:nvCxnSpPr>
          <p:cNvPr id="59" name="Straight Arrow Connector 58"/>
          <p:cNvCxnSpPr/>
          <p:nvPr/>
        </p:nvCxnSpPr>
        <p:spPr>
          <a:xfrm>
            <a:off x="6048209" y="230162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5838857" y="250500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17</a:t>
            </a:r>
          </a:p>
        </p:txBody>
      </p:sp>
      <p:cxnSp>
        <p:nvCxnSpPr>
          <p:cNvPr id="61" name="Straight Arrow Connector 60"/>
          <p:cNvCxnSpPr/>
          <p:nvPr/>
        </p:nvCxnSpPr>
        <p:spPr>
          <a:xfrm>
            <a:off x="6318015" y="230145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6108663" y="250484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18</a:t>
            </a:r>
          </a:p>
        </p:txBody>
      </p:sp>
      <p:cxnSp>
        <p:nvCxnSpPr>
          <p:cNvPr id="63" name="Straight Arrow Connector 62"/>
          <p:cNvCxnSpPr/>
          <p:nvPr/>
        </p:nvCxnSpPr>
        <p:spPr>
          <a:xfrm>
            <a:off x="6598800" y="2301540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6389448" y="2504923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19</a:t>
            </a:r>
          </a:p>
        </p:txBody>
      </p:sp>
      <p:cxnSp>
        <p:nvCxnSpPr>
          <p:cNvPr id="65" name="Straight Arrow Connector 64"/>
          <p:cNvCxnSpPr/>
          <p:nvPr/>
        </p:nvCxnSpPr>
        <p:spPr>
          <a:xfrm>
            <a:off x="6868606" y="2295449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6659254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20</a:t>
            </a:r>
          </a:p>
        </p:txBody>
      </p:sp>
      <p:cxnSp>
        <p:nvCxnSpPr>
          <p:cNvPr id="67" name="Straight Arrow Connector 66"/>
          <p:cNvCxnSpPr/>
          <p:nvPr/>
        </p:nvCxnSpPr>
        <p:spPr>
          <a:xfrm>
            <a:off x="7168738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6959386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21</a:t>
            </a:r>
          </a:p>
        </p:txBody>
      </p:sp>
      <p:cxnSp>
        <p:nvCxnSpPr>
          <p:cNvPr id="69" name="Straight Arrow Connector 68"/>
          <p:cNvCxnSpPr/>
          <p:nvPr/>
        </p:nvCxnSpPr>
        <p:spPr>
          <a:xfrm>
            <a:off x="7496662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7287310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22</a:t>
            </a:r>
          </a:p>
        </p:txBody>
      </p:sp>
      <p:cxnSp>
        <p:nvCxnSpPr>
          <p:cNvPr id="71" name="Straight Arrow Connector 70"/>
          <p:cNvCxnSpPr/>
          <p:nvPr/>
        </p:nvCxnSpPr>
        <p:spPr>
          <a:xfrm>
            <a:off x="7810690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7601338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23</a:t>
            </a:r>
          </a:p>
        </p:txBody>
      </p:sp>
      <p:cxnSp>
        <p:nvCxnSpPr>
          <p:cNvPr id="73" name="Straight Arrow Connector 72"/>
          <p:cNvCxnSpPr/>
          <p:nvPr/>
        </p:nvCxnSpPr>
        <p:spPr>
          <a:xfrm>
            <a:off x="8091811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7882459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24</a:t>
            </a:r>
          </a:p>
        </p:txBody>
      </p:sp>
      <p:cxnSp>
        <p:nvCxnSpPr>
          <p:cNvPr id="75" name="Straight Arrow Connector 74"/>
          <p:cNvCxnSpPr/>
          <p:nvPr/>
        </p:nvCxnSpPr>
        <p:spPr>
          <a:xfrm>
            <a:off x="8371236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8161884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25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9232142" y="2228501"/>
            <a:ext cx="2351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PRIVATE KEY = SECRET 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3476188" y="3564446"/>
            <a:ext cx="491423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u="sng" dirty="0"/>
              <a:t>Ciphertext</a:t>
            </a:r>
            <a:r>
              <a:rPr lang="hu-HU" dirty="0"/>
              <a:t>: </a:t>
            </a:r>
            <a:r>
              <a:rPr lang="hu-HU" sz="2400" b="1" dirty="0">
                <a:solidFill>
                  <a:srgbClr val="00B0F0"/>
                </a:solidFill>
              </a:rPr>
              <a:t>LLKJ ML BYUK EG W</a:t>
            </a:r>
            <a:r>
              <a:rPr lang="hu-HU" sz="2400" b="1" dirty="0">
                <a:solidFill>
                  <a:srgbClr val="00B050"/>
                </a:solidFill>
              </a:rPr>
              <a:t>B</a:t>
            </a:r>
            <a:r>
              <a:rPr lang="hu-HU" sz="2400" b="1" dirty="0">
                <a:solidFill>
                  <a:srgbClr val="00B0F0"/>
                </a:solidFill>
              </a:rPr>
              <a:t>CDTEW</a:t>
            </a:r>
          </a:p>
          <a:p>
            <a:endParaRPr lang="hu-HU" b="1" dirty="0">
              <a:solidFill>
                <a:srgbClr val="00B0F0"/>
              </a:solidFill>
            </a:endParaRPr>
          </a:p>
          <a:p>
            <a:r>
              <a:rPr lang="hu-HU" u="sng" dirty="0"/>
              <a:t>Plaintext</a:t>
            </a:r>
            <a:r>
              <a:rPr lang="hu-HU" dirty="0"/>
              <a:t>: </a:t>
            </a:r>
            <a:r>
              <a:rPr lang="hu-HU" b="1" dirty="0"/>
              <a:t>THIS IS JUST AN EX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50160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S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4692885" y="3395169"/>
            <a:ext cx="2840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E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4840848" y="3395169"/>
            <a:ext cx="2936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C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4969155" y="3395169"/>
            <a:ext cx="3000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R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5232384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E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5424537" y="3395169"/>
            <a:ext cx="2856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T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5641308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S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5808748" y="3395169"/>
            <a:ext cx="2840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E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5981425" y="3395169"/>
            <a:ext cx="2936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C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6150165" y="3397364"/>
            <a:ext cx="3000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R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6393011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E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6543974" y="3395169"/>
            <a:ext cx="2856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T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5163677" y="5117628"/>
            <a:ext cx="25731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b="1" dirty="0">
                <a:solidFill>
                  <a:srgbClr val="00B050"/>
                </a:solidFill>
              </a:rPr>
              <a:t>D  (x ) = (x - K ) mod 26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5353148" y="5272320"/>
            <a:ext cx="2295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b="1" dirty="0">
                <a:solidFill>
                  <a:srgbClr val="00B050"/>
                </a:solidFill>
              </a:rPr>
              <a:t>i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6220617" y="5272320"/>
            <a:ext cx="2295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b="1" dirty="0">
                <a:solidFill>
                  <a:srgbClr val="00B050"/>
                </a:solidFill>
              </a:rPr>
              <a:t>i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6543114" y="5272320"/>
            <a:ext cx="2295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b="1" dirty="0">
                <a:solidFill>
                  <a:srgbClr val="00B050"/>
                </a:solidFill>
              </a:rPr>
              <a:t>i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5643274" y="5285356"/>
            <a:ext cx="2295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b="1" dirty="0">
                <a:solidFill>
                  <a:srgbClr val="00B050"/>
                </a:solidFill>
              </a:rPr>
              <a:t>i</a:t>
            </a:r>
          </a:p>
        </p:txBody>
      </p:sp>
      <p:sp>
        <p:nvSpPr>
          <p:cNvPr id="102" name="TextBox 101"/>
          <p:cNvSpPr txBox="1"/>
          <p:nvPr/>
        </p:nvSpPr>
        <p:spPr>
          <a:xfrm>
            <a:off x="6865310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S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7065701" y="3395169"/>
            <a:ext cx="2840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>
                <a:solidFill>
                  <a:srgbClr val="00B050"/>
                </a:solidFill>
              </a:rPr>
              <a:t>E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7254854" y="3395169"/>
            <a:ext cx="2936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C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7407875" y="3395169"/>
            <a:ext cx="3000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R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7588723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E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7739687" y="3395169"/>
            <a:ext cx="2856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T</a:t>
            </a:r>
          </a:p>
        </p:txBody>
      </p:sp>
      <p:sp>
        <p:nvSpPr>
          <p:cNvPr id="108" name="TextBox 107"/>
          <p:cNvSpPr txBox="1"/>
          <p:nvPr/>
        </p:nvSpPr>
        <p:spPr>
          <a:xfrm>
            <a:off x="7959498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382344068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u="sng" dirty="0"/>
              <a:t>Vigenere Cipher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870184" y="1363947"/>
            <a:ext cx="1098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>
                <a:solidFill>
                  <a:srgbClr val="00B0F0"/>
                </a:solidFill>
              </a:rPr>
              <a:t>EXAMPLE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74356" y="1153297"/>
            <a:ext cx="782618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hu-HU" dirty="0"/>
          </a:p>
          <a:p>
            <a:endParaRPr lang="hu-HU" b="1" dirty="0"/>
          </a:p>
          <a:p>
            <a:endParaRPr lang="hu-HU" b="1" dirty="0"/>
          </a:p>
          <a:p>
            <a:r>
              <a:rPr lang="hu-HU" b="1" dirty="0"/>
              <a:t>     A   B   C   D   E   F   G   H   I   J   K   L   M   N   O   P   Q   R   S   T   U   V   W   X   Y   Z</a:t>
            </a:r>
          </a:p>
          <a:p>
            <a:endParaRPr lang="hu-HU" dirty="0"/>
          </a:p>
          <a:p>
            <a:r>
              <a:rPr lang="hu-HU" dirty="0"/>
              <a:t>		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1186248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035405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0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1487934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337091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1770581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619738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2053227" y="23083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1902384" y="25364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3</a:t>
            </a:r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2335874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2185031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4</a:t>
            </a:r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2593977" y="230915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2443134" y="252077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5</a:t>
            </a:r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2900192" y="230379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749349" y="253189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6</a:t>
            </a:r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3190945" y="230379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3040102" y="251541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7</a:t>
            </a:r>
          </a:p>
        </p:txBody>
      </p:sp>
      <p:cxnSp>
        <p:nvCxnSpPr>
          <p:cNvPr id="41" name="Straight Arrow Connector 40"/>
          <p:cNvCxnSpPr/>
          <p:nvPr/>
        </p:nvCxnSpPr>
        <p:spPr>
          <a:xfrm>
            <a:off x="3439829" y="23101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3288986" y="252181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8</a:t>
            </a:r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3678570" y="2293718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3527727" y="252181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9</a:t>
            </a:r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3927453" y="2301956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3718154" y="251537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10</a:t>
            </a:r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4204340" y="2305175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3995041" y="2518597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11</a:t>
            </a:r>
          </a:p>
        </p:txBody>
      </p:sp>
      <p:cxnSp>
        <p:nvCxnSpPr>
          <p:cNvPr id="49" name="Straight Arrow Connector 48"/>
          <p:cNvCxnSpPr/>
          <p:nvPr/>
        </p:nvCxnSpPr>
        <p:spPr>
          <a:xfrm>
            <a:off x="4509376" y="230839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4300077" y="250533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12</a:t>
            </a:r>
          </a:p>
        </p:txBody>
      </p:sp>
      <p:cxnSp>
        <p:nvCxnSpPr>
          <p:cNvPr id="51" name="Straight Arrow Connector 50"/>
          <p:cNvCxnSpPr/>
          <p:nvPr/>
        </p:nvCxnSpPr>
        <p:spPr>
          <a:xfrm>
            <a:off x="4835946" y="2301956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4626594" y="250533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13</a:t>
            </a:r>
          </a:p>
        </p:txBody>
      </p:sp>
      <p:cxnSp>
        <p:nvCxnSpPr>
          <p:cNvPr id="53" name="Straight Arrow Connector 52"/>
          <p:cNvCxnSpPr/>
          <p:nvPr/>
        </p:nvCxnSpPr>
        <p:spPr>
          <a:xfrm>
            <a:off x="5137432" y="2301956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4928080" y="250533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14</a:t>
            </a:r>
          </a:p>
        </p:txBody>
      </p:sp>
      <p:cxnSp>
        <p:nvCxnSpPr>
          <p:cNvPr id="55" name="Straight Arrow Connector 54"/>
          <p:cNvCxnSpPr/>
          <p:nvPr/>
        </p:nvCxnSpPr>
        <p:spPr>
          <a:xfrm>
            <a:off x="5427311" y="2301622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5217959" y="250500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15</a:t>
            </a:r>
          </a:p>
        </p:txBody>
      </p:sp>
      <p:cxnSp>
        <p:nvCxnSpPr>
          <p:cNvPr id="57" name="Straight Arrow Connector 56"/>
          <p:cNvCxnSpPr/>
          <p:nvPr/>
        </p:nvCxnSpPr>
        <p:spPr>
          <a:xfrm>
            <a:off x="5742376" y="2301789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5533024" y="250517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16</a:t>
            </a:r>
          </a:p>
        </p:txBody>
      </p:sp>
      <p:cxnSp>
        <p:nvCxnSpPr>
          <p:cNvPr id="59" name="Straight Arrow Connector 58"/>
          <p:cNvCxnSpPr/>
          <p:nvPr/>
        </p:nvCxnSpPr>
        <p:spPr>
          <a:xfrm>
            <a:off x="6048209" y="230162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5838857" y="250500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17</a:t>
            </a:r>
          </a:p>
        </p:txBody>
      </p:sp>
      <p:cxnSp>
        <p:nvCxnSpPr>
          <p:cNvPr id="61" name="Straight Arrow Connector 60"/>
          <p:cNvCxnSpPr/>
          <p:nvPr/>
        </p:nvCxnSpPr>
        <p:spPr>
          <a:xfrm>
            <a:off x="6318015" y="230145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6108663" y="250484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18</a:t>
            </a:r>
          </a:p>
        </p:txBody>
      </p:sp>
      <p:cxnSp>
        <p:nvCxnSpPr>
          <p:cNvPr id="63" name="Straight Arrow Connector 62"/>
          <p:cNvCxnSpPr/>
          <p:nvPr/>
        </p:nvCxnSpPr>
        <p:spPr>
          <a:xfrm>
            <a:off x="6598800" y="2301540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6389448" y="2504923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19</a:t>
            </a:r>
          </a:p>
        </p:txBody>
      </p:sp>
      <p:cxnSp>
        <p:nvCxnSpPr>
          <p:cNvPr id="65" name="Straight Arrow Connector 64"/>
          <p:cNvCxnSpPr/>
          <p:nvPr/>
        </p:nvCxnSpPr>
        <p:spPr>
          <a:xfrm>
            <a:off x="6868606" y="2295449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6659254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20</a:t>
            </a:r>
          </a:p>
        </p:txBody>
      </p:sp>
      <p:cxnSp>
        <p:nvCxnSpPr>
          <p:cNvPr id="67" name="Straight Arrow Connector 66"/>
          <p:cNvCxnSpPr/>
          <p:nvPr/>
        </p:nvCxnSpPr>
        <p:spPr>
          <a:xfrm>
            <a:off x="7168738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6959386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21</a:t>
            </a:r>
          </a:p>
        </p:txBody>
      </p:sp>
      <p:cxnSp>
        <p:nvCxnSpPr>
          <p:cNvPr id="69" name="Straight Arrow Connector 68"/>
          <p:cNvCxnSpPr/>
          <p:nvPr/>
        </p:nvCxnSpPr>
        <p:spPr>
          <a:xfrm>
            <a:off x="7496662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7287310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22</a:t>
            </a:r>
          </a:p>
        </p:txBody>
      </p:sp>
      <p:cxnSp>
        <p:nvCxnSpPr>
          <p:cNvPr id="71" name="Straight Arrow Connector 70"/>
          <p:cNvCxnSpPr/>
          <p:nvPr/>
        </p:nvCxnSpPr>
        <p:spPr>
          <a:xfrm>
            <a:off x="7810690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7601338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23</a:t>
            </a:r>
          </a:p>
        </p:txBody>
      </p:sp>
      <p:cxnSp>
        <p:nvCxnSpPr>
          <p:cNvPr id="73" name="Straight Arrow Connector 72"/>
          <p:cNvCxnSpPr/>
          <p:nvPr/>
        </p:nvCxnSpPr>
        <p:spPr>
          <a:xfrm>
            <a:off x="8091811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7882459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24</a:t>
            </a:r>
          </a:p>
        </p:txBody>
      </p:sp>
      <p:cxnSp>
        <p:nvCxnSpPr>
          <p:cNvPr id="75" name="Straight Arrow Connector 74"/>
          <p:cNvCxnSpPr/>
          <p:nvPr/>
        </p:nvCxnSpPr>
        <p:spPr>
          <a:xfrm>
            <a:off x="8371236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8161884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25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9232142" y="2228501"/>
            <a:ext cx="2351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PRIVATE KEY = SECRET 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3476188" y="3564446"/>
            <a:ext cx="491423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u="sng" dirty="0"/>
              <a:t>Ciphertext</a:t>
            </a:r>
            <a:r>
              <a:rPr lang="hu-HU" dirty="0"/>
              <a:t>: </a:t>
            </a:r>
            <a:r>
              <a:rPr lang="hu-HU" sz="2400" b="1" dirty="0">
                <a:solidFill>
                  <a:srgbClr val="00B0F0"/>
                </a:solidFill>
              </a:rPr>
              <a:t>LLKJ ML BYUK EG WB</a:t>
            </a:r>
            <a:r>
              <a:rPr lang="hu-HU" sz="2400" b="1" dirty="0">
                <a:solidFill>
                  <a:srgbClr val="00B050"/>
                </a:solidFill>
              </a:rPr>
              <a:t>C</a:t>
            </a:r>
            <a:r>
              <a:rPr lang="hu-HU" sz="2400" b="1" dirty="0">
                <a:solidFill>
                  <a:srgbClr val="00B0F0"/>
                </a:solidFill>
              </a:rPr>
              <a:t>DTEW</a:t>
            </a:r>
          </a:p>
          <a:p>
            <a:endParaRPr lang="hu-HU" b="1" dirty="0">
              <a:solidFill>
                <a:srgbClr val="00B0F0"/>
              </a:solidFill>
            </a:endParaRPr>
          </a:p>
          <a:p>
            <a:r>
              <a:rPr lang="hu-HU" u="sng" dirty="0"/>
              <a:t>Plaintext</a:t>
            </a:r>
            <a:r>
              <a:rPr lang="hu-HU" dirty="0"/>
              <a:t>: </a:t>
            </a:r>
            <a:r>
              <a:rPr lang="hu-HU" b="1" dirty="0"/>
              <a:t>THIS IS JUST AN EXA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50160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S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4692885" y="3395169"/>
            <a:ext cx="2840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E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4840848" y="3395169"/>
            <a:ext cx="2936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C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4969155" y="3395169"/>
            <a:ext cx="3000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R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5232384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E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5424537" y="3395169"/>
            <a:ext cx="2856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T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5641308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S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5808748" y="3395169"/>
            <a:ext cx="2840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E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5981425" y="3395169"/>
            <a:ext cx="2936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C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6150165" y="3397364"/>
            <a:ext cx="3000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R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6393011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E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6543974" y="3395169"/>
            <a:ext cx="2856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T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5163677" y="5117628"/>
            <a:ext cx="25731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b="1" dirty="0">
                <a:solidFill>
                  <a:srgbClr val="00B050"/>
                </a:solidFill>
              </a:rPr>
              <a:t>D  (x ) = (x - K ) mod 26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5353148" y="5272320"/>
            <a:ext cx="2295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b="1" dirty="0">
                <a:solidFill>
                  <a:srgbClr val="00B050"/>
                </a:solidFill>
              </a:rPr>
              <a:t>i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6220617" y="5272320"/>
            <a:ext cx="2295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b="1" dirty="0">
                <a:solidFill>
                  <a:srgbClr val="00B050"/>
                </a:solidFill>
              </a:rPr>
              <a:t>i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6543114" y="5272320"/>
            <a:ext cx="2295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b="1" dirty="0">
                <a:solidFill>
                  <a:srgbClr val="00B050"/>
                </a:solidFill>
              </a:rPr>
              <a:t>i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5643274" y="5285356"/>
            <a:ext cx="2295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b="1" dirty="0">
                <a:solidFill>
                  <a:srgbClr val="00B050"/>
                </a:solidFill>
              </a:rPr>
              <a:t>i</a:t>
            </a:r>
          </a:p>
        </p:txBody>
      </p:sp>
      <p:sp>
        <p:nvSpPr>
          <p:cNvPr id="102" name="TextBox 101"/>
          <p:cNvSpPr txBox="1"/>
          <p:nvPr/>
        </p:nvSpPr>
        <p:spPr>
          <a:xfrm>
            <a:off x="6865310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S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7065701" y="3395169"/>
            <a:ext cx="2840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E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7254854" y="3395169"/>
            <a:ext cx="2936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>
                <a:solidFill>
                  <a:srgbClr val="00B050"/>
                </a:solidFill>
              </a:rPr>
              <a:t>C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7407875" y="3395169"/>
            <a:ext cx="3000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R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7588723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E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7739687" y="3395169"/>
            <a:ext cx="2856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T</a:t>
            </a:r>
          </a:p>
        </p:txBody>
      </p:sp>
      <p:sp>
        <p:nvSpPr>
          <p:cNvPr id="108" name="TextBox 107"/>
          <p:cNvSpPr txBox="1"/>
          <p:nvPr/>
        </p:nvSpPr>
        <p:spPr>
          <a:xfrm>
            <a:off x="7959498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22396108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u="sng" dirty="0"/>
              <a:t>Cracking Caesar-cipher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35892" y="1779373"/>
            <a:ext cx="8024504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We are able to crack </a:t>
            </a:r>
            <a:r>
              <a:rPr lang="hu-HU" b="1" dirty="0"/>
              <a:t>Caesar-cipher</a:t>
            </a:r>
            <a:r>
              <a:rPr lang="hu-HU" dirty="0"/>
              <a:t> because some information is</a:t>
            </a:r>
          </a:p>
          <a:p>
            <a:r>
              <a:rPr lang="hu-HU" dirty="0"/>
              <a:t>	revealed about the cryptosystem</a:t>
            </a:r>
          </a:p>
          <a:p>
            <a:endParaRPr lang="hu-HU" dirty="0"/>
          </a:p>
          <a:p>
            <a:r>
              <a:rPr lang="hu-HU" dirty="0"/>
              <a:t>		</a:t>
            </a:r>
            <a:r>
              <a:rPr lang="hu-HU" b="1" dirty="0">
                <a:solidFill>
                  <a:srgbClr val="00B0F0"/>
                </a:solidFill>
              </a:rPr>
              <a:t>THIS IS CALLED INFORMATION LEAKING !!!</a:t>
            </a:r>
          </a:p>
          <a:p>
            <a:endParaRPr lang="hu-HU" b="1" dirty="0">
              <a:solidFill>
                <a:srgbClr val="00B0F0"/>
              </a:solidFill>
            </a:endParaRPr>
          </a:p>
          <a:p>
            <a:r>
              <a:rPr lang="hu-HU" b="1" dirty="0">
                <a:solidFill>
                  <a:srgbClr val="00B0F0"/>
                </a:solidFill>
              </a:rPr>
              <a:t>		   </a:t>
            </a:r>
            <a:r>
              <a:rPr lang="hu-HU" b="1" dirty="0">
                <a:sym typeface="Wingdings" panose="05000000000000000000" pitchFamily="2" charset="2"/>
              </a:rPr>
              <a:t> </a:t>
            </a:r>
            <a:r>
              <a:rPr lang="hu-HU" dirty="0">
                <a:sym typeface="Wingdings" panose="05000000000000000000" pitchFamily="2" charset="2"/>
              </a:rPr>
              <a:t>because of the information leaking we can analyse </a:t>
            </a:r>
          </a:p>
          <a:p>
            <a:r>
              <a:rPr lang="hu-HU" dirty="0">
                <a:sym typeface="Wingdings" panose="05000000000000000000" pitchFamily="2" charset="2"/>
              </a:rPr>
              <a:t>			ciphertexts and crack the given cipher</a:t>
            </a:r>
          </a:p>
          <a:p>
            <a:endParaRPr lang="hu-HU" dirty="0">
              <a:sym typeface="Wingdings" panose="05000000000000000000" pitchFamily="2" charset="2"/>
            </a:endParaRPr>
          </a:p>
          <a:p>
            <a:r>
              <a:rPr lang="hu-HU" dirty="0">
                <a:sym typeface="Wingdings" panose="05000000000000000000" pitchFamily="2" charset="2"/>
              </a:rPr>
              <a:t>		   information leaking can be avoid by using </a:t>
            </a:r>
            <a:r>
              <a:rPr lang="hu-HU" b="1" dirty="0">
                <a:sym typeface="Wingdings" panose="05000000000000000000" pitchFamily="2" charset="2"/>
              </a:rPr>
              <a:t>random numbers </a:t>
            </a:r>
          </a:p>
          <a:p>
            <a:r>
              <a:rPr lang="hu-HU" dirty="0">
                <a:sym typeface="Wingdings" panose="05000000000000000000" pitchFamily="2" charset="2"/>
              </a:rPr>
              <a:t>			 ~ this is why one-time-pad (</a:t>
            </a:r>
            <a:r>
              <a:rPr lang="hu-HU" b="1" dirty="0">
                <a:sym typeface="Wingdings" panose="05000000000000000000" pitchFamily="2" charset="2"/>
              </a:rPr>
              <a:t>OTP</a:t>
            </a:r>
            <a:r>
              <a:rPr lang="hu-HU" dirty="0">
                <a:sym typeface="Wingdings" panose="05000000000000000000" pitchFamily="2" charset="2"/>
              </a:rPr>
              <a:t>) came to be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15154197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u="sng" dirty="0"/>
              <a:t>Vigenere Cipher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870184" y="1363947"/>
            <a:ext cx="1098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>
                <a:solidFill>
                  <a:srgbClr val="00B0F0"/>
                </a:solidFill>
              </a:rPr>
              <a:t>EXAMPLE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74356" y="1153297"/>
            <a:ext cx="782618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hu-HU" dirty="0"/>
          </a:p>
          <a:p>
            <a:endParaRPr lang="hu-HU" b="1" dirty="0"/>
          </a:p>
          <a:p>
            <a:endParaRPr lang="hu-HU" b="1" dirty="0"/>
          </a:p>
          <a:p>
            <a:r>
              <a:rPr lang="hu-HU" b="1" dirty="0"/>
              <a:t>     A   B   C   D   E   F   G   H   I   J   K   L   M   N   O   P   Q   R   S   T   U   V   W   X   Y   Z</a:t>
            </a:r>
          </a:p>
          <a:p>
            <a:endParaRPr lang="hu-HU" dirty="0"/>
          </a:p>
          <a:p>
            <a:r>
              <a:rPr lang="hu-HU" dirty="0"/>
              <a:t>		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1186248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035405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0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1487934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337091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1770581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619738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2053227" y="23083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1902384" y="25364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3</a:t>
            </a:r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2335874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2185031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4</a:t>
            </a:r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2593977" y="230915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2443134" y="252077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5</a:t>
            </a:r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2900192" y="230379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749349" y="253189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6</a:t>
            </a:r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3190945" y="230379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3040102" y="251541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7</a:t>
            </a:r>
          </a:p>
        </p:txBody>
      </p:sp>
      <p:cxnSp>
        <p:nvCxnSpPr>
          <p:cNvPr id="41" name="Straight Arrow Connector 40"/>
          <p:cNvCxnSpPr/>
          <p:nvPr/>
        </p:nvCxnSpPr>
        <p:spPr>
          <a:xfrm>
            <a:off x="3439829" y="23101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3288986" y="252181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8</a:t>
            </a:r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3678570" y="2293718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3527727" y="252181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9</a:t>
            </a:r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3927453" y="2301956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3718154" y="251537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10</a:t>
            </a:r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4204340" y="2305175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3995041" y="2518597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11</a:t>
            </a:r>
          </a:p>
        </p:txBody>
      </p:sp>
      <p:cxnSp>
        <p:nvCxnSpPr>
          <p:cNvPr id="49" name="Straight Arrow Connector 48"/>
          <p:cNvCxnSpPr/>
          <p:nvPr/>
        </p:nvCxnSpPr>
        <p:spPr>
          <a:xfrm>
            <a:off x="4509376" y="230839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4300077" y="250533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12</a:t>
            </a:r>
          </a:p>
        </p:txBody>
      </p:sp>
      <p:cxnSp>
        <p:nvCxnSpPr>
          <p:cNvPr id="51" name="Straight Arrow Connector 50"/>
          <p:cNvCxnSpPr/>
          <p:nvPr/>
        </p:nvCxnSpPr>
        <p:spPr>
          <a:xfrm>
            <a:off x="4835946" y="2301956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4626594" y="250533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13</a:t>
            </a:r>
          </a:p>
        </p:txBody>
      </p:sp>
      <p:cxnSp>
        <p:nvCxnSpPr>
          <p:cNvPr id="53" name="Straight Arrow Connector 52"/>
          <p:cNvCxnSpPr/>
          <p:nvPr/>
        </p:nvCxnSpPr>
        <p:spPr>
          <a:xfrm>
            <a:off x="5137432" y="2301956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4928080" y="250533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14</a:t>
            </a:r>
          </a:p>
        </p:txBody>
      </p:sp>
      <p:cxnSp>
        <p:nvCxnSpPr>
          <p:cNvPr id="55" name="Straight Arrow Connector 54"/>
          <p:cNvCxnSpPr/>
          <p:nvPr/>
        </p:nvCxnSpPr>
        <p:spPr>
          <a:xfrm>
            <a:off x="5427311" y="2301622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5217959" y="250500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15</a:t>
            </a:r>
          </a:p>
        </p:txBody>
      </p:sp>
      <p:cxnSp>
        <p:nvCxnSpPr>
          <p:cNvPr id="57" name="Straight Arrow Connector 56"/>
          <p:cNvCxnSpPr/>
          <p:nvPr/>
        </p:nvCxnSpPr>
        <p:spPr>
          <a:xfrm>
            <a:off x="5742376" y="2301789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5533024" y="250517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16</a:t>
            </a:r>
          </a:p>
        </p:txBody>
      </p:sp>
      <p:cxnSp>
        <p:nvCxnSpPr>
          <p:cNvPr id="59" name="Straight Arrow Connector 58"/>
          <p:cNvCxnSpPr/>
          <p:nvPr/>
        </p:nvCxnSpPr>
        <p:spPr>
          <a:xfrm>
            <a:off x="6048209" y="230162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5838857" y="250500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17</a:t>
            </a:r>
          </a:p>
        </p:txBody>
      </p:sp>
      <p:cxnSp>
        <p:nvCxnSpPr>
          <p:cNvPr id="61" name="Straight Arrow Connector 60"/>
          <p:cNvCxnSpPr/>
          <p:nvPr/>
        </p:nvCxnSpPr>
        <p:spPr>
          <a:xfrm>
            <a:off x="6318015" y="230145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6108663" y="250484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18</a:t>
            </a:r>
          </a:p>
        </p:txBody>
      </p:sp>
      <p:cxnSp>
        <p:nvCxnSpPr>
          <p:cNvPr id="63" name="Straight Arrow Connector 62"/>
          <p:cNvCxnSpPr/>
          <p:nvPr/>
        </p:nvCxnSpPr>
        <p:spPr>
          <a:xfrm>
            <a:off x="6598800" y="2301540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6389448" y="2504923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19</a:t>
            </a:r>
          </a:p>
        </p:txBody>
      </p:sp>
      <p:cxnSp>
        <p:nvCxnSpPr>
          <p:cNvPr id="65" name="Straight Arrow Connector 64"/>
          <p:cNvCxnSpPr/>
          <p:nvPr/>
        </p:nvCxnSpPr>
        <p:spPr>
          <a:xfrm>
            <a:off x="6868606" y="2295449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6659254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20</a:t>
            </a:r>
          </a:p>
        </p:txBody>
      </p:sp>
      <p:cxnSp>
        <p:nvCxnSpPr>
          <p:cNvPr id="67" name="Straight Arrow Connector 66"/>
          <p:cNvCxnSpPr/>
          <p:nvPr/>
        </p:nvCxnSpPr>
        <p:spPr>
          <a:xfrm>
            <a:off x="7168738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6959386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21</a:t>
            </a:r>
          </a:p>
        </p:txBody>
      </p:sp>
      <p:cxnSp>
        <p:nvCxnSpPr>
          <p:cNvPr id="69" name="Straight Arrow Connector 68"/>
          <p:cNvCxnSpPr/>
          <p:nvPr/>
        </p:nvCxnSpPr>
        <p:spPr>
          <a:xfrm>
            <a:off x="7496662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7287310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22</a:t>
            </a:r>
          </a:p>
        </p:txBody>
      </p:sp>
      <p:cxnSp>
        <p:nvCxnSpPr>
          <p:cNvPr id="71" name="Straight Arrow Connector 70"/>
          <p:cNvCxnSpPr/>
          <p:nvPr/>
        </p:nvCxnSpPr>
        <p:spPr>
          <a:xfrm>
            <a:off x="7810690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7601338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23</a:t>
            </a:r>
          </a:p>
        </p:txBody>
      </p:sp>
      <p:cxnSp>
        <p:nvCxnSpPr>
          <p:cNvPr id="73" name="Straight Arrow Connector 72"/>
          <p:cNvCxnSpPr/>
          <p:nvPr/>
        </p:nvCxnSpPr>
        <p:spPr>
          <a:xfrm>
            <a:off x="8091811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7882459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24</a:t>
            </a:r>
          </a:p>
        </p:txBody>
      </p:sp>
      <p:cxnSp>
        <p:nvCxnSpPr>
          <p:cNvPr id="75" name="Straight Arrow Connector 74"/>
          <p:cNvCxnSpPr/>
          <p:nvPr/>
        </p:nvCxnSpPr>
        <p:spPr>
          <a:xfrm>
            <a:off x="8371236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8161884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25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9232142" y="2228501"/>
            <a:ext cx="2351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PRIVATE KEY = SECRET 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3476188" y="3564446"/>
            <a:ext cx="491423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u="sng" dirty="0"/>
              <a:t>Ciphertext</a:t>
            </a:r>
            <a:r>
              <a:rPr lang="hu-HU" dirty="0"/>
              <a:t>: </a:t>
            </a:r>
            <a:r>
              <a:rPr lang="hu-HU" sz="2400" b="1" dirty="0">
                <a:solidFill>
                  <a:srgbClr val="00B0F0"/>
                </a:solidFill>
              </a:rPr>
              <a:t>LLKJ ML BYUK EG WBC</a:t>
            </a:r>
            <a:r>
              <a:rPr lang="hu-HU" sz="2400" b="1" dirty="0">
                <a:solidFill>
                  <a:srgbClr val="00B050"/>
                </a:solidFill>
              </a:rPr>
              <a:t>D</a:t>
            </a:r>
            <a:r>
              <a:rPr lang="hu-HU" sz="2400" b="1" dirty="0">
                <a:solidFill>
                  <a:srgbClr val="00B0F0"/>
                </a:solidFill>
              </a:rPr>
              <a:t>TEW</a:t>
            </a:r>
          </a:p>
          <a:p>
            <a:endParaRPr lang="hu-HU" b="1" dirty="0">
              <a:solidFill>
                <a:srgbClr val="00B0F0"/>
              </a:solidFill>
            </a:endParaRPr>
          </a:p>
          <a:p>
            <a:r>
              <a:rPr lang="hu-HU" u="sng" dirty="0"/>
              <a:t>Plaintext</a:t>
            </a:r>
            <a:r>
              <a:rPr lang="hu-HU" dirty="0"/>
              <a:t>: </a:t>
            </a:r>
            <a:r>
              <a:rPr lang="hu-HU" b="1" dirty="0"/>
              <a:t>THIS IS JUST AN EXAM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50160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S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4692885" y="3395169"/>
            <a:ext cx="2840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E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4840848" y="3395169"/>
            <a:ext cx="2936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C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4969155" y="3395169"/>
            <a:ext cx="3000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R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5232384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E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5424537" y="3395169"/>
            <a:ext cx="2856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T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5641308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S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5808748" y="3395169"/>
            <a:ext cx="2840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E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5981425" y="3395169"/>
            <a:ext cx="2936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C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6150165" y="3397364"/>
            <a:ext cx="3000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R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6393011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E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6543974" y="3395169"/>
            <a:ext cx="2856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T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5163677" y="5117628"/>
            <a:ext cx="25731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b="1" dirty="0">
                <a:solidFill>
                  <a:srgbClr val="00B050"/>
                </a:solidFill>
              </a:rPr>
              <a:t>D  (x ) = (x - K ) mod 26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5353148" y="5272320"/>
            <a:ext cx="2295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b="1" dirty="0">
                <a:solidFill>
                  <a:srgbClr val="00B050"/>
                </a:solidFill>
              </a:rPr>
              <a:t>i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6220617" y="5272320"/>
            <a:ext cx="2295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b="1" dirty="0">
                <a:solidFill>
                  <a:srgbClr val="00B050"/>
                </a:solidFill>
              </a:rPr>
              <a:t>i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6543114" y="5272320"/>
            <a:ext cx="2295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b="1" dirty="0">
                <a:solidFill>
                  <a:srgbClr val="00B050"/>
                </a:solidFill>
              </a:rPr>
              <a:t>i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5643274" y="5285356"/>
            <a:ext cx="2295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b="1" dirty="0">
                <a:solidFill>
                  <a:srgbClr val="00B050"/>
                </a:solidFill>
              </a:rPr>
              <a:t>i</a:t>
            </a:r>
          </a:p>
        </p:txBody>
      </p:sp>
      <p:sp>
        <p:nvSpPr>
          <p:cNvPr id="102" name="TextBox 101"/>
          <p:cNvSpPr txBox="1"/>
          <p:nvPr/>
        </p:nvSpPr>
        <p:spPr>
          <a:xfrm>
            <a:off x="6865310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S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7065701" y="3395169"/>
            <a:ext cx="2840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E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7254854" y="3395169"/>
            <a:ext cx="2936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C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7407875" y="3395169"/>
            <a:ext cx="3000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>
                <a:solidFill>
                  <a:srgbClr val="00B050"/>
                </a:solidFill>
              </a:rPr>
              <a:t>R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7588723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E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7739687" y="3395169"/>
            <a:ext cx="2856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T</a:t>
            </a:r>
          </a:p>
        </p:txBody>
      </p:sp>
      <p:sp>
        <p:nvSpPr>
          <p:cNvPr id="108" name="TextBox 107"/>
          <p:cNvSpPr txBox="1"/>
          <p:nvPr/>
        </p:nvSpPr>
        <p:spPr>
          <a:xfrm>
            <a:off x="7959498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268010956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u="sng" dirty="0"/>
              <a:t>Vigenere Cipher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870184" y="1363947"/>
            <a:ext cx="1098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>
                <a:solidFill>
                  <a:srgbClr val="00B0F0"/>
                </a:solidFill>
              </a:rPr>
              <a:t>EXAMPLE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74356" y="1153297"/>
            <a:ext cx="782618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hu-HU" dirty="0"/>
          </a:p>
          <a:p>
            <a:endParaRPr lang="hu-HU" b="1" dirty="0"/>
          </a:p>
          <a:p>
            <a:endParaRPr lang="hu-HU" b="1" dirty="0"/>
          </a:p>
          <a:p>
            <a:r>
              <a:rPr lang="hu-HU" b="1" dirty="0"/>
              <a:t>     A   B   C   D   E   F   G   H   I   J   K   L   M   N   O   P   Q   R   S   T   U   V   W   X   Y   Z</a:t>
            </a:r>
          </a:p>
          <a:p>
            <a:endParaRPr lang="hu-HU" dirty="0"/>
          </a:p>
          <a:p>
            <a:r>
              <a:rPr lang="hu-HU" dirty="0"/>
              <a:t>		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1186248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035405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0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1487934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337091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1770581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619738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2053227" y="23083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1902384" y="25364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3</a:t>
            </a:r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2335874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2185031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4</a:t>
            </a:r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2593977" y="230915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2443134" y="252077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5</a:t>
            </a:r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2900192" y="230379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749349" y="253189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6</a:t>
            </a:r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3190945" y="230379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3040102" y="251541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7</a:t>
            </a:r>
          </a:p>
        </p:txBody>
      </p:sp>
      <p:cxnSp>
        <p:nvCxnSpPr>
          <p:cNvPr id="41" name="Straight Arrow Connector 40"/>
          <p:cNvCxnSpPr/>
          <p:nvPr/>
        </p:nvCxnSpPr>
        <p:spPr>
          <a:xfrm>
            <a:off x="3439829" y="23101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3288986" y="252181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8</a:t>
            </a:r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3678570" y="2293718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3527727" y="252181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9</a:t>
            </a:r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3927453" y="2301956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3718154" y="251537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10</a:t>
            </a:r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4204340" y="2305175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3995041" y="2518597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11</a:t>
            </a:r>
          </a:p>
        </p:txBody>
      </p:sp>
      <p:cxnSp>
        <p:nvCxnSpPr>
          <p:cNvPr id="49" name="Straight Arrow Connector 48"/>
          <p:cNvCxnSpPr/>
          <p:nvPr/>
        </p:nvCxnSpPr>
        <p:spPr>
          <a:xfrm>
            <a:off x="4509376" y="230839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4300077" y="250533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12</a:t>
            </a:r>
          </a:p>
        </p:txBody>
      </p:sp>
      <p:cxnSp>
        <p:nvCxnSpPr>
          <p:cNvPr id="51" name="Straight Arrow Connector 50"/>
          <p:cNvCxnSpPr/>
          <p:nvPr/>
        </p:nvCxnSpPr>
        <p:spPr>
          <a:xfrm>
            <a:off x="4835946" y="2301956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4626594" y="250533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13</a:t>
            </a:r>
          </a:p>
        </p:txBody>
      </p:sp>
      <p:cxnSp>
        <p:nvCxnSpPr>
          <p:cNvPr id="53" name="Straight Arrow Connector 52"/>
          <p:cNvCxnSpPr/>
          <p:nvPr/>
        </p:nvCxnSpPr>
        <p:spPr>
          <a:xfrm>
            <a:off x="5137432" y="2301956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4928080" y="250533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14</a:t>
            </a:r>
          </a:p>
        </p:txBody>
      </p:sp>
      <p:cxnSp>
        <p:nvCxnSpPr>
          <p:cNvPr id="55" name="Straight Arrow Connector 54"/>
          <p:cNvCxnSpPr/>
          <p:nvPr/>
        </p:nvCxnSpPr>
        <p:spPr>
          <a:xfrm>
            <a:off x="5427311" y="2301622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5217959" y="250500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15</a:t>
            </a:r>
          </a:p>
        </p:txBody>
      </p:sp>
      <p:cxnSp>
        <p:nvCxnSpPr>
          <p:cNvPr id="57" name="Straight Arrow Connector 56"/>
          <p:cNvCxnSpPr/>
          <p:nvPr/>
        </p:nvCxnSpPr>
        <p:spPr>
          <a:xfrm>
            <a:off x="5742376" y="2301789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5533024" y="250517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16</a:t>
            </a:r>
          </a:p>
        </p:txBody>
      </p:sp>
      <p:cxnSp>
        <p:nvCxnSpPr>
          <p:cNvPr id="59" name="Straight Arrow Connector 58"/>
          <p:cNvCxnSpPr/>
          <p:nvPr/>
        </p:nvCxnSpPr>
        <p:spPr>
          <a:xfrm>
            <a:off x="6048209" y="230162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5838857" y="250500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17</a:t>
            </a:r>
          </a:p>
        </p:txBody>
      </p:sp>
      <p:cxnSp>
        <p:nvCxnSpPr>
          <p:cNvPr id="61" name="Straight Arrow Connector 60"/>
          <p:cNvCxnSpPr/>
          <p:nvPr/>
        </p:nvCxnSpPr>
        <p:spPr>
          <a:xfrm>
            <a:off x="6318015" y="230145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6108663" y="250484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18</a:t>
            </a:r>
          </a:p>
        </p:txBody>
      </p:sp>
      <p:cxnSp>
        <p:nvCxnSpPr>
          <p:cNvPr id="63" name="Straight Arrow Connector 62"/>
          <p:cNvCxnSpPr/>
          <p:nvPr/>
        </p:nvCxnSpPr>
        <p:spPr>
          <a:xfrm>
            <a:off x="6598800" y="2301540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6389448" y="2504923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19</a:t>
            </a:r>
          </a:p>
        </p:txBody>
      </p:sp>
      <p:cxnSp>
        <p:nvCxnSpPr>
          <p:cNvPr id="65" name="Straight Arrow Connector 64"/>
          <p:cNvCxnSpPr/>
          <p:nvPr/>
        </p:nvCxnSpPr>
        <p:spPr>
          <a:xfrm>
            <a:off x="6868606" y="2295449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6659254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20</a:t>
            </a:r>
          </a:p>
        </p:txBody>
      </p:sp>
      <p:cxnSp>
        <p:nvCxnSpPr>
          <p:cNvPr id="67" name="Straight Arrow Connector 66"/>
          <p:cNvCxnSpPr/>
          <p:nvPr/>
        </p:nvCxnSpPr>
        <p:spPr>
          <a:xfrm>
            <a:off x="7168738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6959386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21</a:t>
            </a:r>
          </a:p>
        </p:txBody>
      </p:sp>
      <p:cxnSp>
        <p:nvCxnSpPr>
          <p:cNvPr id="69" name="Straight Arrow Connector 68"/>
          <p:cNvCxnSpPr/>
          <p:nvPr/>
        </p:nvCxnSpPr>
        <p:spPr>
          <a:xfrm>
            <a:off x="7496662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7287310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22</a:t>
            </a:r>
          </a:p>
        </p:txBody>
      </p:sp>
      <p:cxnSp>
        <p:nvCxnSpPr>
          <p:cNvPr id="71" name="Straight Arrow Connector 70"/>
          <p:cNvCxnSpPr/>
          <p:nvPr/>
        </p:nvCxnSpPr>
        <p:spPr>
          <a:xfrm>
            <a:off x="7810690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7601338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23</a:t>
            </a:r>
          </a:p>
        </p:txBody>
      </p:sp>
      <p:cxnSp>
        <p:nvCxnSpPr>
          <p:cNvPr id="73" name="Straight Arrow Connector 72"/>
          <p:cNvCxnSpPr/>
          <p:nvPr/>
        </p:nvCxnSpPr>
        <p:spPr>
          <a:xfrm>
            <a:off x="8091811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7882459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24</a:t>
            </a:r>
          </a:p>
        </p:txBody>
      </p:sp>
      <p:cxnSp>
        <p:nvCxnSpPr>
          <p:cNvPr id="75" name="Straight Arrow Connector 74"/>
          <p:cNvCxnSpPr/>
          <p:nvPr/>
        </p:nvCxnSpPr>
        <p:spPr>
          <a:xfrm>
            <a:off x="8371236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8161884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25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9232142" y="2228501"/>
            <a:ext cx="2351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PRIVATE KEY = SECRET 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3476188" y="3564446"/>
            <a:ext cx="491423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u="sng" dirty="0"/>
              <a:t>Ciphertext</a:t>
            </a:r>
            <a:r>
              <a:rPr lang="hu-HU" dirty="0"/>
              <a:t>: </a:t>
            </a:r>
            <a:r>
              <a:rPr lang="hu-HU" sz="2400" b="1" dirty="0">
                <a:solidFill>
                  <a:srgbClr val="00B0F0"/>
                </a:solidFill>
              </a:rPr>
              <a:t>LLKJ ML BYUK EG WBCD</a:t>
            </a:r>
            <a:r>
              <a:rPr lang="hu-HU" sz="2400" b="1" dirty="0">
                <a:solidFill>
                  <a:srgbClr val="00B050"/>
                </a:solidFill>
              </a:rPr>
              <a:t>T</a:t>
            </a:r>
            <a:r>
              <a:rPr lang="hu-HU" sz="2400" b="1" dirty="0">
                <a:solidFill>
                  <a:srgbClr val="00B0F0"/>
                </a:solidFill>
              </a:rPr>
              <a:t>EW</a:t>
            </a:r>
          </a:p>
          <a:p>
            <a:endParaRPr lang="hu-HU" b="1" dirty="0">
              <a:solidFill>
                <a:srgbClr val="00B0F0"/>
              </a:solidFill>
            </a:endParaRPr>
          </a:p>
          <a:p>
            <a:r>
              <a:rPr lang="hu-HU" u="sng" dirty="0"/>
              <a:t>Plaintext</a:t>
            </a:r>
            <a:r>
              <a:rPr lang="hu-HU" dirty="0"/>
              <a:t>: </a:t>
            </a:r>
            <a:r>
              <a:rPr lang="hu-HU" b="1" dirty="0"/>
              <a:t>THIS IS JUST AN EXAMP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50160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S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4692885" y="3395169"/>
            <a:ext cx="2840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E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4840848" y="3395169"/>
            <a:ext cx="2936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C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4969155" y="3395169"/>
            <a:ext cx="3000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R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5232384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E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5424537" y="3395169"/>
            <a:ext cx="2856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T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5641308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S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5808748" y="3395169"/>
            <a:ext cx="2840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E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5981425" y="3395169"/>
            <a:ext cx="2936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C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6150165" y="3397364"/>
            <a:ext cx="3000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R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6393011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E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6543974" y="3395169"/>
            <a:ext cx="2856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T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5163677" y="5117628"/>
            <a:ext cx="25731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b="1" dirty="0">
                <a:solidFill>
                  <a:srgbClr val="00B050"/>
                </a:solidFill>
              </a:rPr>
              <a:t>D  (x ) = (x - K ) mod 26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5353148" y="5272320"/>
            <a:ext cx="2295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b="1" dirty="0">
                <a:solidFill>
                  <a:srgbClr val="00B050"/>
                </a:solidFill>
              </a:rPr>
              <a:t>i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6220617" y="5272320"/>
            <a:ext cx="2295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b="1" dirty="0">
                <a:solidFill>
                  <a:srgbClr val="00B050"/>
                </a:solidFill>
              </a:rPr>
              <a:t>i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6543114" y="5272320"/>
            <a:ext cx="2295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b="1" dirty="0">
                <a:solidFill>
                  <a:srgbClr val="00B050"/>
                </a:solidFill>
              </a:rPr>
              <a:t>i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5643274" y="5285356"/>
            <a:ext cx="2295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b="1" dirty="0">
                <a:solidFill>
                  <a:srgbClr val="00B050"/>
                </a:solidFill>
              </a:rPr>
              <a:t>i</a:t>
            </a:r>
          </a:p>
        </p:txBody>
      </p:sp>
      <p:sp>
        <p:nvSpPr>
          <p:cNvPr id="102" name="TextBox 101"/>
          <p:cNvSpPr txBox="1"/>
          <p:nvPr/>
        </p:nvSpPr>
        <p:spPr>
          <a:xfrm>
            <a:off x="6865310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S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7065701" y="3395169"/>
            <a:ext cx="2840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E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7254854" y="3395169"/>
            <a:ext cx="2936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C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7407875" y="3395169"/>
            <a:ext cx="3000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R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7588723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>
                <a:solidFill>
                  <a:srgbClr val="00B050"/>
                </a:solidFill>
              </a:rPr>
              <a:t>E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7739687" y="3395169"/>
            <a:ext cx="2856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T</a:t>
            </a:r>
          </a:p>
        </p:txBody>
      </p:sp>
      <p:sp>
        <p:nvSpPr>
          <p:cNvPr id="108" name="TextBox 107"/>
          <p:cNvSpPr txBox="1"/>
          <p:nvPr/>
        </p:nvSpPr>
        <p:spPr>
          <a:xfrm>
            <a:off x="7959498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70737246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u="sng" dirty="0"/>
              <a:t>Vigenere Cipher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870184" y="1363947"/>
            <a:ext cx="1098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>
                <a:solidFill>
                  <a:srgbClr val="00B0F0"/>
                </a:solidFill>
              </a:rPr>
              <a:t>EXAMPLE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74356" y="1153297"/>
            <a:ext cx="782618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hu-HU" dirty="0"/>
          </a:p>
          <a:p>
            <a:endParaRPr lang="hu-HU" b="1" dirty="0"/>
          </a:p>
          <a:p>
            <a:endParaRPr lang="hu-HU" b="1" dirty="0"/>
          </a:p>
          <a:p>
            <a:r>
              <a:rPr lang="hu-HU" b="1" dirty="0"/>
              <a:t>     A   B   C   D   E   F   G   H   I   J   K   L   M   N   O   P   Q   R   S   T   U   V   W   X   Y   Z</a:t>
            </a:r>
          </a:p>
          <a:p>
            <a:endParaRPr lang="hu-HU" dirty="0"/>
          </a:p>
          <a:p>
            <a:r>
              <a:rPr lang="hu-HU" dirty="0"/>
              <a:t>		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1186248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035405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0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1487934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337091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1770581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619738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2053227" y="23083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1902384" y="25364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3</a:t>
            </a:r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2335874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2185031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4</a:t>
            </a:r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2593977" y="230915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2443134" y="252077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5</a:t>
            </a:r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2900192" y="230379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749349" y="253189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6</a:t>
            </a:r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3190945" y="230379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3040102" y="251541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7</a:t>
            </a:r>
          </a:p>
        </p:txBody>
      </p:sp>
      <p:cxnSp>
        <p:nvCxnSpPr>
          <p:cNvPr id="41" name="Straight Arrow Connector 40"/>
          <p:cNvCxnSpPr/>
          <p:nvPr/>
        </p:nvCxnSpPr>
        <p:spPr>
          <a:xfrm>
            <a:off x="3439829" y="23101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3288986" y="252181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8</a:t>
            </a:r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3678570" y="2293718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3527727" y="252181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9</a:t>
            </a:r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3927453" y="2301956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3718154" y="251537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10</a:t>
            </a:r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4204340" y="2305175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3995041" y="2518597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11</a:t>
            </a:r>
          </a:p>
        </p:txBody>
      </p:sp>
      <p:cxnSp>
        <p:nvCxnSpPr>
          <p:cNvPr id="49" name="Straight Arrow Connector 48"/>
          <p:cNvCxnSpPr/>
          <p:nvPr/>
        </p:nvCxnSpPr>
        <p:spPr>
          <a:xfrm>
            <a:off x="4509376" y="230839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4300077" y="250533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12</a:t>
            </a:r>
          </a:p>
        </p:txBody>
      </p:sp>
      <p:cxnSp>
        <p:nvCxnSpPr>
          <p:cNvPr id="51" name="Straight Arrow Connector 50"/>
          <p:cNvCxnSpPr/>
          <p:nvPr/>
        </p:nvCxnSpPr>
        <p:spPr>
          <a:xfrm>
            <a:off x="4835946" y="2301956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4626594" y="250533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13</a:t>
            </a:r>
          </a:p>
        </p:txBody>
      </p:sp>
      <p:cxnSp>
        <p:nvCxnSpPr>
          <p:cNvPr id="53" name="Straight Arrow Connector 52"/>
          <p:cNvCxnSpPr/>
          <p:nvPr/>
        </p:nvCxnSpPr>
        <p:spPr>
          <a:xfrm>
            <a:off x="5137432" y="2301956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4928080" y="250533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14</a:t>
            </a:r>
          </a:p>
        </p:txBody>
      </p:sp>
      <p:cxnSp>
        <p:nvCxnSpPr>
          <p:cNvPr id="55" name="Straight Arrow Connector 54"/>
          <p:cNvCxnSpPr/>
          <p:nvPr/>
        </p:nvCxnSpPr>
        <p:spPr>
          <a:xfrm>
            <a:off x="5427311" y="2301622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5217959" y="250500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15</a:t>
            </a:r>
          </a:p>
        </p:txBody>
      </p:sp>
      <p:cxnSp>
        <p:nvCxnSpPr>
          <p:cNvPr id="57" name="Straight Arrow Connector 56"/>
          <p:cNvCxnSpPr/>
          <p:nvPr/>
        </p:nvCxnSpPr>
        <p:spPr>
          <a:xfrm>
            <a:off x="5742376" y="2301789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5533024" y="250517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16</a:t>
            </a:r>
          </a:p>
        </p:txBody>
      </p:sp>
      <p:cxnSp>
        <p:nvCxnSpPr>
          <p:cNvPr id="59" name="Straight Arrow Connector 58"/>
          <p:cNvCxnSpPr/>
          <p:nvPr/>
        </p:nvCxnSpPr>
        <p:spPr>
          <a:xfrm>
            <a:off x="6048209" y="230162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5838857" y="250500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17</a:t>
            </a:r>
          </a:p>
        </p:txBody>
      </p:sp>
      <p:cxnSp>
        <p:nvCxnSpPr>
          <p:cNvPr id="61" name="Straight Arrow Connector 60"/>
          <p:cNvCxnSpPr/>
          <p:nvPr/>
        </p:nvCxnSpPr>
        <p:spPr>
          <a:xfrm>
            <a:off x="6318015" y="230145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6108663" y="250484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18</a:t>
            </a:r>
          </a:p>
        </p:txBody>
      </p:sp>
      <p:cxnSp>
        <p:nvCxnSpPr>
          <p:cNvPr id="63" name="Straight Arrow Connector 62"/>
          <p:cNvCxnSpPr/>
          <p:nvPr/>
        </p:nvCxnSpPr>
        <p:spPr>
          <a:xfrm>
            <a:off x="6598800" y="2301540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6389448" y="2504923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19</a:t>
            </a:r>
          </a:p>
        </p:txBody>
      </p:sp>
      <p:cxnSp>
        <p:nvCxnSpPr>
          <p:cNvPr id="65" name="Straight Arrow Connector 64"/>
          <p:cNvCxnSpPr/>
          <p:nvPr/>
        </p:nvCxnSpPr>
        <p:spPr>
          <a:xfrm>
            <a:off x="6868606" y="2295449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6659254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20</a:t>
            </a:r>
          </a:p>
        </p:txBody>
      </p:sp>
      <p:cxnSp>
        <p:nvCxnSpPr>
          <p:cNvPr id="67" name="Straight Arrow Connector 66"/>
          <p:cNvCxnSpPr/>
          <p:nvPr/>
        </p:nvCxnSpPr>
        <p:spPr>
          <a:xfrm>
            <a:off x="7168738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6959386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21</a:t>
            </a:r>
          </a:p>
        </p:txBody>
      </p:sp>
      <p:cxnSp>
        <p:nvCxnSpPr>
          <p:cNvPr id="69" name="Straight Arrow Connector 68"/>
          <p:cNvCxnSpPr/>
          <p:nvPr/>
        </p:nvCxnSpPr>
        <p:spPr>
          <a:xfrm>
            <a:off x="7496662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7287310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22</a:t>
            </a:r>
          </a:p>
        </p:txBody>
      </p:sp>
      <p:cxnSp>
        <p:nvCxnSpPr>
          <p:cNvPr id="71" name="Straight Arrow Connector 70"/>
          <p:cNvCxnSpPr/>
          <p:nvPr/>
        </p:nvCxnSpPr>
        <p:spPr>
          <a:xfrm>
            <a:off x="7810690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7601338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23</a:t>
            </a:r>
          </a:p>
        </p:txBody>
      </p:sp>
      <p:cxnSp>
        <p:nvCxnSpPr>
          <p:cNvPr id="73" name="Straight Arrow Connector 72"/>
          <p:cNvCxnSpPr/>
          <p:nvPr/>
        </p:nvCxnSpPr>
        <p:spPr>
          <a:xfrm>
            <a:off x="8091811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7882459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24</a:t>
            </a:r>
          </a:p>
        </p:txBody>
      </p:sp>
      <p:cxnSp>
        <p:nvCxnSpPr>
          <p:cNvPr id="75" name="Straight Arrow Connector 74"/>
          <p:cNvCxnSpPr/>
          <p:nvPr/>
        </p:nvCxnSpPr>
        <p:spPr>
          <a:xfrm>
            <a:off x="8371236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8161884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25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9232142" y="2228501"/>
            <a:ext cx="2351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PRIVATE KEY = SECRET 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3476188" y="3564446"/>
            <a:ext cx="491423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u="sng" dirty="0"/>
              <a:t>Ciphertext</a:t>
            </a:r>
            <a:r>
              <a:rPr lang="hu-HU" dirty="0"/>
              <a:t>: </a:t>
            </a:r>
            <a:r>
              <a:rPr lang="hu-HU" sz="2400" b="1" dirty="0">
                <a:solidFill>
                  <a:srgbClr val="00B0F0"/>
                </a:solidFill>
              </a:rPr>
              <a:t>LLKJ ML BYUK EG WBCDT</a:t>
            </a:r>
            <a:r>
              <a:rPr lang="hu-HU" sz="2400" b="1" dirty="0">
                <a:solidFill>
                  <a:srgbClr val="00B050"/>
                </a:solidFill>
              </a:rPr>
              <a:t>E</a:t>
            </a:r>
            <a:r>
              <a:rPr lang="hu-HU" sz="2400" b="1" dirty="0">
                <a:solidFill>
                  <a:srgbClr val="00B0F0"/>
                </a:solidFill>
              </a:rPr>
              <a:t>W</a:t>
            </a:r>
          </a:p>
          <a:p>
            <a:endParaRPr lang="hu-HU" b="1" dirty="0">
              <a:solidFill>
                <a:srgbClr val="00B0F0"/>
              </a:solidFill>
            </a:endParaRPr>
          </a:p>
          <a:p>
            <a:r>
              <a:rPr lang="hu-HU" u="sng" dirty="0"/>
              <a:t>Plaintext</a:t>
            </a:r>
            <a:r>
              <a:rPr lang="hu-HU" dirty="0"/>
              <a:t>: </a:t>
            </a:r>
            <a:r>
              <a:rPr lang="hu-HU" b="1" dirty="0"/>
              <a:t>THIS IS JUST AN EXAMPL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50160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S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4692885" y="3395169"/>
            <a:ext cx="2840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E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4840848" y="3395169"/>
            <a:ext cx="2936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C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4969155" y="3395169"/>
            <a:ext cx="3000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R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5232384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E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5424537" y="3395169"/>
            <a:ext cx="2856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T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5641308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S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5808748" y="3395169"/>
            <a:ext cx="2840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E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5981425" y="3395169"/>
            <a:ext cx="2936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C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6150165" y="3397364"/>
            <a:ext cx="3000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R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6393011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E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6543974" y="3395169"/>
            <a:ext cx="2856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T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5163677" y="5117628"/>
            <a:ext cx="25731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b="1" dirty="0">
                <a:solidFill>
                  <a:srgbClr val="00B050"/>
                </a:solidFill>
              </a:rPr>
              <a:t>D  (x ) = (x - K ) mod 26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5353148" y="5272320"/>
            <a:ext cx="2295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b="1" dirty="0">
                <a:solidFill>
                  <a:srgbClr val="00B050"/>
                </a:solidFill>
              </a:rPr>
              <a:t>i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6220617" y="5272320"/>
            <a:ext cx="2295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b="1" dirty="0">
                <a:solidFill>
                  <a:srgbClr val="00B050"/>
                </a:solidFill>
              </a:rPr>
              <a:t>i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6543114" y="5272320"/>
            <a:ext cx="2295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b="1" dirty="0">
                <a:solidFill>
                  <a:srgbClr val="00B050"/>
                </a:solidFill>
              </a:rPr>
              <a:t>i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5643274" y="5285356"/>
            <a:ext cx="2295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b="1" dirty="0">
                <a:solidFill>
                  <a:srgbClr val="00B050"/>
                </a:solidFill>
              </a:rPr>
              <a:t>i</a:t>
            </a:r>
          </a:p>
        </p:txBody>
      </p:sp>
      <p:sp>
        <p:nvSpPr>
          <p:cNvPr id="102" name="TextBox 101"/>
          <p:cNvSpPr txBox="1"/>
          <p:nvPr/>
        </p:nvSpPr>
        <p:spPr>
          <a:xfrm>
            <a:off x="6865310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S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7065701" y="3395169"/>
            <a:ext cx="2840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E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7254854" y="3395169"/>
            <a:ext cx="2936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C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7407875" y="3395169"/>
            <a:ext cx="3000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R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7588723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E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7739687" y="3395169"/>
            <a:ext cx="2856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>
                <a:solidFill>
                  <a:srgbClr val="00B050"/>
                </a:solidFill>
              </a:rPr>
              <a:t>T</a:t>
            </a:r>
          </a:p>
        </p:txBody>
      </p:sp>
      <p:sp>
        <p:nvSpPr>
          <p:cNvPr id="108" name="TextBox 107"/>
          <p:cNvSpPr txBox="1"/>
          <p:nvPr/>
        </p:nvSpPr>
        <p:spPr>
          <a:xfrm>
            <a:off x="7959498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365858051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u="sng" dirty="0"/>
              <a:t>Vigenere Cipher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870184" y="1363947"/>
            <a:ext cx="1098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>
                <a:solidFill>
                  <a:srgbClr val="00B0F0"/>
                </a:solidFill>
              </a:rPr>
              <a:t>EXAMPLE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74356" y="1153297"/>
            <a:ext cx="782618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hu-HU" dirty="0"/>
          </a:p>
          <a:p>
            <a:endParaRPr lang="hu-HU" b="1" dirty="0"/>
          </a:p>
          <a:p>
            <a:endParaRPr lang="hu-HU" b="1" dirty="0"/>
          </a:p>
          <a:p>
            <a:r>
              <a:rPr lang="hu-HU" b="1" dirty="0"/>
              <a:t>     A   B   C   D   E   F   G   H   I   J   K   L   M   N   O   P   Q   R   S   T   U   V   W   X   Y   Z</a:t>
            </a:r>
          </a:p>
          <a:p>
            <a:endParaRPr lang="hu-HU" dirty="0"/>
          </a:p>
          <a:p>
            <a:r>
              <a:rPr lang="hu-HU" dirty="0"/>
              <a:t>		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1186248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035405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0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1487934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337091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1770581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619738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2053227" y="23083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1902384" y="25364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3</a:t>
            </a:r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2335874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2185031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4</a:t>
            </a:r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2593977" y="230915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2443134" y="252077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5</a:t>
            </a:r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2900192" y="230379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749349" y="253189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6</a:t>
            </a:r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3190945" y="230379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3040102" y="251541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7</a:t>
            </a:r>
          </a:p>
        </p:txBody>
      </p:sp>
      <p:cxnSp>
        <p:nvCxnSpPr>
          <p:cNvPr id="41" name="Straight Arrow Connector 40"/>
          <p:cNvCxnSpPr/>
          <p:nvPr/>
        </p:nvCxnSpPr>
        <p:spPr>
          <a:xfrm>
            <a:off x="3439829" y="23101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3288986" y="252181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8</a:t>
            </a:r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3678570" y="2293718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3527727" y="252181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9</a:t>
            </a:r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3927453" y="2301956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3718154" y="251537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10</a:t>
            </a:r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4204340" y="2305175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3995041" y="2518597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11</a:t>
            </a:r>
          </a:p>
        </p:txBody>
      </p:sp>
      <p:cxnSp>
        <p:nvCxnSpPr>
          <p:cNvPr id="49" name="Straight Arrow Connector 48"/>
          <p:cNvCxnSpPr/>
          <p:nvPr/>
        </p:nvCxnSpPr>
        <p:spPr>
          <a:xfrm>
            <a:off x="4509376" y="230839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4300077" y="250533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12</a:t>
            </a:r>
          </a:p>
        </p:txBody>
      </p:sp>
      <p:cxnSp>
        <p:nvCxnSpPr>
          <p:cNvPr id="51" name="Straight Arrow Connector 50"/>
          <p:cNvCxnSpPr/>
          <p:nvPr/>
        </p:nvCxnSpPr>
        <p:spPr>
          <a:xfrm>
            <a:off x="4835946" y="2301956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4626594" y="250533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13</a:t>
            </a:r>
          </a:p>
        </p:txBody>
      </p:sp>
      <p:cxnSp>
        <p:nvCxnSpPr>
          <p:cNvPr id="53" name="Straight Arrow Connector 52"/>
          <p:cNvCxnSpPr/>
          <p:nvPr/>
        </p:nvCxnSpPr>
        <p:spPr>
          <a:xfrm>
            <a:off x="5137432" y="2301956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4928080" y="250533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14</a:t>
            </a:r>
          </a:p>
        </p:txBody>
      </p:sp>
      <p:cxnSp>
        <p:nvCxnSpPr>
          <p:cNvPr id="55" name="Straight Arrow Connector 54"/>
          <p:cNvCxnSpPr/>
          <p:nvPr/>
        </p:nvCxnSpPr>
        <p:spPr>
          <a:xfrm>
            <a:off x="5427311" y="2301622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5217959" y="250500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15</a:t>
            </a:r>
          </a:p>
        </p:txBody>
      </p:sp>
      <p:cxnSp>
        <p:nvCxnSpPr>
          <p:cNvPr id="57" name="Straight Arrow Connector 56"/>
          <p:cNvCxnSpPr/>
          <p:nvPr/>
        </p:nvCxnSpPr>
        <p:spPr>
          <a:xfrm>
            <a:off x="5742376" y="2301789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5533024" y="250517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16</a:t>
            </a:r>
          </a:p>
        </p:txBody>
      </p:sp>
      <p:cxnSp>
        <p:nvCxnSpPr>
          <p:cNvPr id="59" name="Straight Arrow Connector 58"/>
          <p:cNvCxnSpPr/>
          <p:nvPr/>
        </p:nvCxnSpPr>
        <p:spPr>
          <a:xfrm>
            <a:off x="6048209" y="230162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5838857" y="250500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17</a:t>
            </a:r>
          </a:p>
        </p:txBody>
      </p:sp>
      <p:cxnSp>
        <p:nvCxnSpPr>
          <p:cNvPr id="61" name="Straight Arrow Connector 60"/>
          <p:cNvCxnSpPr/>
          <p:nvPr/>
        </p:nvCxnSpPr>
        <p:spPr>
          <a:xfrm>
            <a:off x="6318015" y="230145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6108663" y="250484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18</a:t>
            </a:r>
          </a:p>
        </p:txBody>
      </p:sp>
      <p:cxnSp>
        <p:nvCxnSpPr>
          <p:cNvPr id="63" name="Straight Arrow Connector 62"/>
          <p:cNvCxnSpPr/>
          <p:nvPr/>
        </p:nvCxnSpPr>
        <p:spPr>
          <a:xfrm>
            <a:off x="6598800" y="2301540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6389448" y="2504923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19</a:t>
            </a:r>
          </a:p>
        </p:txBody>
      </p:sp>
      <p:cxnSp>
        <p:nvCxnSpPr>
          <p:cNvPr id="65" name="Straight Arrow Connector 64"/>
          <p:cNvCxnSpPr/>
          <p:nvPr/>
        </p:nvCxnSpPr>
        <p:spPr>
          <a:xfrm>
            <a:off x="6868606" y="2295449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6659254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20</a:t>
            </a:r>
          </a:p>
        </p:txBody>
      </p:sp>
      <p:cxnSp>
        <p:nvCxnSpPr>
          <p:cNvPr id="67" name="Straight Arrow Connector 66"/>
          <p:cNvCxnSpPr/>
          <p:nvPr/>
        </p:nvCxnSpPr>
        <p:spPr>
          <a:xfrm>
            <a:off x="7168738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6959386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21</a:t>
            </a:r>
          </a:p>
        </p:txBody>
      </p:sp>
      <p:cxnSp>
        <p:nvCxnSpPr>
          <p:cNvPr id="69" name="Straight Arrow Connector 68"/>
          <p:cNvCxnSpPr/>
          <p:nvPr/>
        </p:nvCxnSpPr>
        <p:spPr>
          <a:xfrm>
            <a:off x="7496662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7287310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22</a:t>
            </a:r>
          </a:p>
        </p:txBody>
      </p:sp>
      <p:cxnSp>
        <p:nvCxnSpPr>
          <p:cNvPr id="71" name="Straight Arrow Connector 70"/>
          <p:cNvCxnSpPr/>
          <p:nvPr/>
        </p:nvCxnSpPr>
        <p:spPr>
          <a:xfrm>
            <a:off x="7810690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7601338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23</a:t>
            </a:r>
          </a:p>
        </p:txBody>
      </p:sp>
      <p:cxnSp>
        <p:nvCxnSpPr>
          <p:cNvPr id="73" name="Straight Arrow Connector 72"/>
          <p:cNvCxnSpPr/>
          <p:nvPr/>
        </p:nvCxnSpPr>
        <p:spPr>
          <a:xfrm>
            <a:off x="8091811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7882459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24</a:t>
            </a:r>
          </a:p>
        </p:txBody>
      </p:sp>
      <p:cxnSp>
        <p:nvCxnSpPr>
          <p:cNvPr id="75" name="Straight Arrow Connector 74"/>
          <p:cNvCxnSpPr/>
          <p:nvPr/>
        </p:nvCxnSpPr>
        <p:spPr>
          <a:xfrm>
            <a:off x="8371236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8161884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25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9232142" y="2228501"/>
            <a:ext cx="2351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PRIVATE KEY = SECRET 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3476188" y="3564446"/>
            <a:ext cx="491423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u="sng" dirty="0"/>
              <a:t>Ciphertext</a:t>
            </a:r>
            <a:r>
              <a:rPr lang="hu-HU" dirty="0"/>
              <a:t>: </a:t>
            </a:r>
            <a:r>
              <a:rPr lang="hu-HU" sz="2400" b="1" dirty="0">
                <a:solidFill>
                  <a:srgbClr val="00B0F0"/>
                </a:solidFill>
              </a:rPr>
              <a:t>LLKJ ML BYUK EG WBCDTE</a:t>
            </a:r>
            <a:r>
              <a:rPr lang="hu-HU" sz="2400" b="1" dirty="0">
                <a:solidFill>
                  <a:srgbClr val="00B050"/>
                </a:solidFill>
              </a:rPr>
              <a:t>W</a:t>
            </a:r>
          </a:p>
          <a:p>
            <a:endParaRPr lang="hu-HU" b="1" dirty="0">
              <a:solidFill>
                <a:srgbClr val="00B0F0"/>
              </a:solidFill>
            </a:endParaRPr>
          </a:p>
          <a:p>
            <a:r>
              <a:rPr lang="hu-HU" u="sng" dirty="0"/>
              <a:t>Plaintext</a:t>
            </a:r>
            <a:r>
              <a:rPr lang="hu-HU" dirty="0"/>
              <a:t>: </a:t>
            </a:r>
            <a:r>
              <a:rPr lang="hu-HU" b="1" dirty="0"/>
              <a:t>THIS IS JUST AN EXAMPLE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50160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S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4692885" y="3395169"/>
            <a:ext cx="2840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E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4840848" y="3395169"/>
            <a:ext cx="2936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C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4969155" y="3395169"/>
            <a:ext cx="3000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R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5232384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E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5424537" y="3395169"/>
            <a:ext cx="2856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T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5641308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S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5808748" y="3395169"/>
            <a:ext cx="2840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E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5981425" y="3395169"/>
            <a:ext cx="2936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C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6150165" y="3397364"/>
            <a:ext cx="3000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R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6393011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E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6543974" y="3395169"/>
            <a:ext cx="2856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T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5163677" y="5117628"/>
            <a:ext cx="25731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b="1" dirty="0">
                <a:solidFill>
                  <a:srgbClr val="00B050"/>
                </a:solidFill>
              </a:rPr>
              <a:t>D  (x ) = (x - K ) mod 26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5353148" y="5272320"/>
            <a:ext cx="2295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b="1" dirty="0">
                <a:solidFill>
                  <a:srgbClr val="00B050"/>
                </a:solidFill>
              </a:rPr>
              <a:t>i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6220617" y="5272320"/>
            <a:ext cx="2295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b="1" dirty="0">
                <a:solidFill>
                  <a:srgbClr val="00B050"/>
                </a:solidFill>
              </a:rPr>
              <a:t>i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6543114" y="5272320"/>
            <a:ext cx="2295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b="1" dirty="0">
                <a:solidFill>
                  <a:srgbClr val="00B050"/>
                </a:solidFill>
              </a:rPr>
              <a:t>i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5643274" y="5285356"/>
            <a:ext cx="2295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b="1" dirty="0">
                <a:solidFill>
                  <a:srgbClr val="00B050"/>
                </a:solidFill>
              </a:rPr>
              <a:t>i</a:t>
            </a:r>
          </a:p>
        </p:txBody>
      </p:sp>
      <p:sp>
        <p:nvSpPr>
          <p:cNvPr id="102" name="TextBox 101"/>
          <p:cNvSpPr txBox="1"/>
          <p:nvPr/>
        </p:nvSpPr>
        <p:spPr>
          <a:xfrm>
            <a:off x="6865310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S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7065701" y="3395169"/>
            <a:ext cx="2840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E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7254854" y="3395169"/>
            <a:ext cx="2936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C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7407875" y="3395169"/>
            <a:ext cx="3000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R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7588723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E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7739687" y="3395169"/>
            <a:ext cx="2856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T</a:t>
            </a:r>
          </a:p>
        </p:txBody>
      </p:sp>
      <p:sp>
        <p:nvSpPr>
          <p:cNvPr id="108" name="TextBox 107"/>
          <p:cNvSpPr txBox="1"/>
          <p:nvPr/>
        </p:nvSpPr>
        <p:spPr>
          <a:xfrm>
            <a:off x="7959498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>
                <a:solidFill>
                  <a:srgbClr val="00B050"/>
                </a:solidFill>
              </a:rPr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3806673888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u="sng" dirty="0"/>
              <a:t>Vigenere Cipher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870184" y="1363947"/>
            <a:ext cx="1098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>
                <a:solidFill>
                  <a:srgbClr val="00B0F0"/>
                </a:solidFill>
              </a:rPr>
              <a:t>EXAMPLE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74356" y="1153297"/>
            <a:ext cx="782618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hu-HU" dirty="0"/>
          </a:p>
          <a:p>
            <a:endParaRPr lang="hu-HU" b="1" dirty="0"/>
          </a:p>
          <a:p>
            <a:endParaRPr lang="hu-HU" b="1" dirty="0"/>
          </a:p>
          <a:p>
            <a:r>
              <a:rPr lang="hu-HU" b="1" dirty="0"/>
              <a:t>     A   B   C   D   E   F   G   H   I   J   K   L   M   N   O   P   Q   R   S   T   U   V   W   X   Y   Z</a:t>
            </a:r>
          </a:p>
          <a:p>
            <a:endParaRPr lang="hu-HU" dirty="0"/>
          </a:p>
          <a:p>
            <a:r>
              <a:rPr lang="hu-HU" dirty="0"/>
              <a:t>		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1186248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035405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0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1487934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337091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1770581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619738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2053227" y="23083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1902384" y="25364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3</a:t>
            </a:r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2335874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2185031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4</a:t>
            </a:r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2593977" y="230915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2443134" y="252077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5</a:t>
            </a:r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2900192" y="230379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749349" y="253189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6</a:t>
            </a:r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3190945" y="230379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3040102" y="251541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7</a:t>
            </a:r>
          </a:p>
        </p:txBody>
      </p:sp>
      <p:cxnSp>
        <p:nvCxnSpPr>
          <p:cNvPr id="41" name="Straight Arrow Connector 40"/>
          <p:cNvCxnSpPr/>
          <p:nvPr/>
        </p:nvCxnSpPr>
        <p:spPr>
          <a:xfrm>
            <a:off x="3439829" y="23101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3288986" y="252181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8</a:t>
            </a:r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3678570" y="2293718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3527727" y="252181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9</a:t>
            </a:r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3927453" y="2301956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3718154" y="251537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10</a:t>
            </a:r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4204340" y="2305175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3995041" y="2518597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11</a:t>
            </a:r>
          </a:p>
        </p:txBody>
      </p:sp>
      <p:cxnSp>
        <p:nvCxnSpPr>
          <p:cNvPr id="49" name="Straight Arrow Connector 48"/>
          <p:cNvCxnSpPr/>
          <p:nvPr/>
        </p:nvCxnSpPr>
        <p:spPr>
          <a:xfrm>
            <a:off x="4509376" y="230839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4300077" y="250533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12</a:t>
            </a:r>
          </a:p>
        </p:txBody>
      </p:sp>
      <p:cxnSp>
        <p:nvCxnSpPr>
          <p:cNvPr id="51" name="Straight Arrow Connector 50"/>
          <p:cNvCxnSpPr/>
          <p:nvPr/>
        </p:nvCxnSpPr>
        <p:spPr>
          <a:xfrm>
            <a:off x="4835946" y="2301956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4626594" y="250533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13</a:t>
            </a:r>
          </a:p>
        </p:txBody>
      </p:sp>
      <p:cxnSp>
        <p:nvCxnSpPr>
          <p:cNvPr id="53" name="Straight Arrow Connector 52"/>
          <p:cNvCxnSpPr/>
          <p:nvPr/>
        </p:nvCxnSpPr>
        <p:spPr>
          <a:xfrm>
            <a:off x="5137432" y="2301956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4928080" y="250533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14</a:t>
            </a:r>
          </a:p>
        </p:txBody>
      </p:sp>
      <p:cxnSp>
        <p:nvCxnSpPr>
          <p:cNvPr id="55" name="Straight Arrow Connector 54"/>
          <p:cNvCxnSpPr/>
          <p:nvPr/>
        </p:nvCxnSpPr>
        <p:spPr>
          <a:xfrm>
            <a:off x="5427311" y="2301622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5217959" y="250500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15</a:t>
            </a:r>
          </a:p>
        </p:txBody>
      </p:sp>
      <p:cxnSp>
        <p:nvCxnSpPr>
          <p:cNvPr id="57" name="Straight Arrow Connector 56"/>
          <p:cNvCxnSpPr/>
          <p:nvPr/>
        </p:nvCxnSpPr>
        <p:spPr>
          <a:xfrm>
            <a:off x="5742376" y="2301789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5533024" y="250517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16</a:t>
            </a:r>
          </a:p>
        </p:txBody>
      </p:sp>
      <p:cxnSp>
        <p:nvCxnSpPr>
          <p:cNvPr id="59" name="Straight Arrow Connector 58"/>
          <p:cNvCxnSpPr/>
          <p:nvPr/>
        </p:nvCxnSpPr>
        <p:spPr>
          <a:xfrm>
            <a:off x="6048209" y="230162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5838857" y="250500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17</a:t>
            </a:r>
          </a:p>
        </p:txBody>
      </p:sp>
      <p:cxnSp>
        <p:nvCxnSpPr>
          <p:cNvPr id="61" name="Straight Arrow Connector 60"/>
          <p:cNvCxnSpPr/>
          <p:nvPr/>
        </p:nvCxnSpPr>
        <p:spPr>
          <a:xfrm>
            <a:off x="6318015" y="230145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6108663" y="250484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18</a:t>
            </a:r>
          </a:p>
        </p:txBody>
      </p:sp>
      <p:cxnSp>
        <p:nvCxnSpPr>
          <p:cNvPr id="63" name="Straight Arrow Connector 62"/>
          <p:cNvCxnSpPr/>
          <p:nvPr/>
        </p:nvCxnSpPr>
        <p:spPr>
          <a:xfrm>
            <a:off x="6598800" y="2301540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6389448" y="2504923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19</a:t>
            </a:r>
          </a:p>
        </p:txBody>
      </p:sp>
      <p:cxnSp>
        <p:nvCxnSpPr>
          <p:cNvPr id="65" name="Straight Arrow Connector 64"/>
          <p:cNvCxnSpPr/>
          <p:nvPr/>
        </p:nvCxnSpPr>
        <p:spPr>
          <a:xfrm>
            <a:off x="6868606" y="2295449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6659254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20</a:t>
            </a:r>
          </a:p>
        </p:txBody>
      </p:sp>
      <p:cxnSp>
        <p:nvCxnSpPr>
          <p:cNvPr id="67" name="Straight Arrow Connector 66"/>
          <p:cNvCxnSpPr/>
          <p:nvPr/>
        </p:nvCxnSpPr>
        <p:spPr>
          <a:xfrm>
            <a:off x="7168738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6959386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21</a:t>
            </a:r>
          </a:p>
        </p:txBody>
      </p:sp>
      <p:cxnSp>
        <p:nvCxnSpPr>
          <p:cNvPr id="69" name="Straight Arrow Connector 68"/>
          <p:cNvCxnSpPr/>
          <p:nvPr/>
        </p:nvCxnSpPr>
        <p:spPr>
          <a:xfrm>
            <a:off x="7496662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7287310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22</a:t>
            </a:r>
          </a:p>
        </p:txBody>
      </p:sp>
      <p:cxnSp>
        <p:nvCxnSpPr>
          <p:cNvPr id="71" name="Straight Arrow Connector 70"/>
          <p:cNvCxnSpPr/>
          <p:nvPr/>
        </p:nvCxnSpPr>
        <p:spPr>
          <a:xfrm>
            <a:off x="7810690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7601338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23</a:t>
            </a:r>
          </a:p>
        </p:txBody>
      </p:sp>
      <p:cxnSp>
        <p:nvCxnSpPr>
          <p:cNvPr id="73" name="Straight Arrow Connector 72"/>
          <p:cNvCxnSpPr/>
          <p:nvPr/>
        </p:nvCxnSpPr>
        <p:spPr>
          <a:xfrm>
            <a:off x="8091811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7882459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24</a:t>
            </a:r>
          </a:p>
        </p:txBody>
      </p:sp>
      <p:cxnSp>
        <p:nvCxnSpPr>
          <p:cNvPr id="75" name="Straight Arrow Connector 74"/>
          <p:cNvCxnSpPr/>
          <p:nvPr/>
        </p:nvCxnSpPr>
        <p:spPr>
          <a:xfrm>
            <a:off x="8371236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8161884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25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9232142" y="2228501"/>
            <a:ext cx="2351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PRIVATE KEY = SECRET 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3476188" y="3564446"/>
            <a:ext cx="491423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u="sng" dirty="0"/>
              <a:t>Ciphertext</a:t>
            </a:r>
            <a:r>
              <a:rPr lang="hu-HU" dirty="0"/>
              <a:t>: </a:t>
            </a:r>
            <a:r>
              <a:rPr lang="hu-HU" sz="2400" b="1" dirty="0">
                <a:solidFill>
                  <a:srgbClr val="00B0F0"/>
                </a:solidFill>
              </a:rPr>
              <a:t>LLKJ ML BYUK EG WBCDTEW</a:t>
            </a:r>
          </a:p>
          <a:p>
            <a:endParaRPr lang="hu-HU" b="1" dirty="0">
              <a:solidFill>
                <a:srgbClr val="00B0F0"/>
              </a:solidFill>
            </a:endParaRPr>
          </a:p>
          <a:p>
            <a:r>
              <a:rPr lang="hu-HU" u="sng" dirty="0"/>
              <a:t>Plaintext</a:t>
            </a:r>
            <a:r>
              <a:rPr lang="hu-HU" dirty="0"/>
              <a:t>: </a:t>
            </a:r>
            <a:r>
              <a:rPr lang="hu-HU" b="1" dirty="0"/>
              <a:t>THIS IS JUST AN EXAMPLE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50160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S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4692885" y="3395169"/>
            <a:ext cx="2840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E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4840848" y="3395169"/>
            <a:ext cx="2936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C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4969155" y="3395169"/>
            <a:ext cx="3000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R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5232384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E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5424537" y="3395169"/>
            <a:ext cx="2856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T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5641308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S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5808748" y="3395169"/>
            <a:ext cx="2840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E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5981425" y="3395169"/>
            <a:ext cx="2936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C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6150165" y="3397364"/>
            <a:ext cx="3000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R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6393011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E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6543974" y="3395169"/>
            <a:ext cx="2856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T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5163677" y="5117628"/>
            <a:ext cx="25731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b="1" dirty="0">
                <a:solidFill>
                  <a:srgbClr val="00B050"/>
                </a:solidFill>
              </a:rPr>
              <a:t>D  (x ) = (x - K ) mod 26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5353148" y="5272320"/>
            <a:ext cx="2295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b="1" dirty="0">
                <a:solidFill>
                  <a:srgbClr val="00B050"/>
                </a:solidFill>
              </a:rPr>
              <a:t>i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6220617" y="5272320"/>
            <a:ext cx="2295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b="1" dirty="0">
                <a:solidFill>
                  <a:srgbClr val="00B050"/>
                </a:solidFill>
              </a:rPr>
              <a:t>i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6543114" y="5272320"/>
            <a:ext cx="2295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b="1" dirty="0">
                <a:solidFill>
                  <a:srgbClr val="00B050"/>
                </a:solidFill>
              </a:rPr>
              <a:t>i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5643274" y="5285356"/>
            <a:ext cx="2295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b="1" dirty="0">
                <a:solidFill>
                  <a:srgbClr val="00B050"/>
                </a:solidFill>
              </a:rPr>
              <a:t>i</a:t>
            </a:r>
          </a:p>
        </p:txBody>
      </p:sp>
      <p:sp>
        <p:nvSpPr>
          <p:cNvPr id="102" name="TextBox 101"/>
          <p:cNvSpPr txBox="1"/>
          <p:nvPr/>
        </p:nvSpPr>
        <p:spPr>
          <a:xfrm>
            <a:off x="6865310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S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7065701" y="3395169"/>
            <a:ext cx="2840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E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7254854" y="3395169"/>
            <a:ext cx="2936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C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7407875" y="3395169"/>
            <a:ext cx="3000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R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7588723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E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7739687" y="3395169"/>
            <a:ext cx="2856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T</a:t>
            </a:r>
          </a:p>
        </p:txBody>
      </p:sp>
      <p:sp>
        <p:nvSpPr>
          <p:cNvPr id="108" name="TextBox 107"/>
          <p:cNvSpPr txBox="1"/>
          <p:nvPr/>
        </p:nvSpPr>
        <p:spPr>
          <a:xfrm>
            <a:off x="7959498" y="3395169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1830664775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u="sng" dirty="0"/>
              <a:t>Cracking Vigenere Cipher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059459" y="1614616"/>
            <a:ext cx="6830203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Cracking the </a:t>
            </a:r>
            <a:r>
              <a:rPr lang="hu-HU" b="1" dirty="0"/>
              <a:t>Vigenere cipher </a:t>
            </a:r>
            <a:r>
              <a:rPr lang="hu-HU" dirty="0"/>
              <a:t>is way harder than cracking </a:t>
            </a:r>
            <a:r>
              <a:rPr lang="hu-HU" b="1" dirty="0"/>
              <a:t>Caesar cipher</a:t>
            </a:r>
          </a:p>
          <a:p>
            <a:r>
              <a:rPr lang="hu-HU" dirty="0"/>
              <a:t>	~ of course because the complexity of cracking a cipher is</a:t>
            </a:r>
          </a:p>
          <a:p>
            <a:r>
              <a:rPr lang="hu-HU" dirty="0"/>
              <a:t>		proportional to the size of the keyspace</a:t>
            </a:r>
          </a:p>
          <a:p>
            <a:endParaRPr lang="hu-HU" dirty="0"/>
          </a:p>
          <a:p>
            <a:r>
              <a:rPr lang="hu-HU" dirty="0"/>
              <a:t>			Caesar cipher’s keyspace = </a:t>
            </a:r>
            <a:r>
              <a:rPr lang="hu-HU" b="1" dirty="0"/>
              <a:t>26</a:t>
            </a:r>
          </a:p>
          <a:p>
            <a:endParaRPr lang="hu-HU" dirty="0"/>
          </a:p>
          <a:p>
            <a:r>
              <a:rPr lang="hu-HU" dirty="0"/>
              <a:t>			Vigenere cipher’s keyspace = </a:t>
            </a:r>
            <a:r>
              <a:rPr lang="hu-HU" b="1" dirty="0"/>
              <a:t>26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751809" y="3163331"/>
            <a:ext cx="12186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200" b="1" dirty="0"/>
              <a:t>SIZE OF THE KEY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80952" y="4018269"/>
            <a:ext cx="7967566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1.) </a:t>
            </a:r>
            <a:r>
              <a:rPr lang="hu-HU" dirty="0"/>
              <a:t>we can use </a:t>
            </a:r>
            <a:r>
              <a:rPr lang="hu-HU" b="1" dirty="0"/>
              <a:t>dictionary attack</a:t>
            </a:r>
            <a:r>
              <a:rPr lang="hu-HU" dirty="0"/>
              <a:t>: so we have a dictionary (file containing the words)</a:t>
            </a:r>
          </a:p>
          <a:p>
            <a:r>
              <a:rPr lang="hu-HU" dirty="0"/>
              <a:t>	and we use these words as the possible keys</a:t>
            </a:r>
          </a:p>
          <a:p>
            <a:r>
              <a:rPr lang="hu-HU" dirty="0"/>
              <a:t>	</a:t>
            </a:r>
          </a:p>
          <a:p>
            <a:r>
              <a:rPr lang="hu-HU" dirty="0"/>
              <a:t>		~ it is a form of </a:t>
            </a:r>
            <a:r>
              <a:rPr lang="hu-HU" b="1" dirty="0"/>
              <a:t>brute force attack</a:t>
            </a:r>
          </a:p>
          <a:p>
            <a:endParaRPr lang="hu-HU" dirty="0"/>
          </a:p>
          <a:p>
            <a:r>
              <a:rPr lang="hu-HU" b="1" dirty="0"/>
              <a:t>2.) Kasiski-algorithm</a:t>
            </a:r>
            <a:r>
              <a:rPr lang="hu-HU" dirty="0"/>
              <a:t>: a smarter approach to crack Vigenere cipher</a:t>
            </a:r>
          </a:p>
        </p:txBody>
      </p:sp>
    </p:spTree>
    <p:extLst>
      <p:ext uri="{BB962C8B-B14F-4D97-AF65-F5344CB8AC3E}">
        <p14:creationId xmlns:p14="http://schemas.microsoft.com/office/powerpoint/2010/main" val="1039038812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u="sng" dirty="0"/>
              <a:t>Cracking Vigenere Cipher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911178" y="1383957"/>
            <a:ext cx="21759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>
                <a:solidFill>
                  <a:srgbClr val="00B0F0"/>
                </a:solidFill>
              </a:rPr>
              <a:t>KASISKI-ALGORITHM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833816" y="2034746"/>
            <a:ext cx="62903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à"/>
            </a:pPr>
            <a:r>
              <a:rPr lang="hu-HU" dirty="0">
                <a:sym typeface="Wingdings" panose="05000000000000000000" pitchFamily="2" charset="2"/>
              </a:rPr>
              <a:t>it was constructed by </a:t>
            </a:r>
            <a:r>
              <a:rPr lang="hu-HU" b="1" dirty="0">
                <a:sym typeface="Wingdings" panose="05000000000000000000" pitchFamily="2" charset="2"/>
              </a:rPr>
              <a:t>Friedrich Kasiski </a:t>
            </a:r>
            <a:r>
              <a:rPr lang="hu-HU" dirty="0">
                <a:sym typeface="Wingdings" panose="05000000000000000000" pitchFamily="2" charset="2"/>
              </a:rPr>
              <a:t>in </a:t>
            </a:r>
            <a:r>
              <a:rPr lang="hu-HU" b="1" dirty="0">
                <a:sym typeface="Wingdings" panose="05000000000000000000" pitchFamily="2" charset="2"/>
              </a:rPr>
              <a:t>1863</a:t>
            </a:r>
            <a:r>
              <a:rPr lang="hu-HU" dirty="0">
                <a:sym typeface="Wingdings" panose="05000000000000000000" pitchFamily="2" charset="2"/>
              </a:rPr>
              <a:t> although it was</a:t>
            </a:r>
          </a:p>
          <a:p>
            <a:pPr lvl="1"/>
            <a:r>
              <a:rPr lang="hu-HU" dirty="0">
                <a:sym typeface="Wingdings" panose="05000000000000000000" pitchFamily="2" charset="2"/>
              </a:rPr>
              <a:t>independently discovered by </a:t>
            </a:r>
            <a:r>
              <a:rPr lang="hu-HU" b="1" dirty="0">
                <a:sym typeface="Wingdings" panose="05000000000000000000" pitchFamily="2" charset="2"/>
              </a:rPr>
              <a:t>Charles Babbage </a:t>
            </a:r>
            <a:r>
              <a:rPr lang="hu-HU" dirty="0">
                <a:sym typeface="Wingdings" panose="05000000000000000000" pitchFamily="2" charset="2"/>
              </a:rPr>
              <a:t>as well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833816" y="2772121"/>
            <a:ext cx="735316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à"/>
            </a:pPr>
            <a:r>
              <a:rPr lang="hu-HU" dirty="0">
                <a:sym typeface="Wingdings" panose="05000000000000000000" pitchFamily="2" charset="2"/>
              </a:rPr>
              <a:t>if we know the size of the key then we can use </a:t>
            </a:r>
            <a:r>
              <a:rPr lang="hu-HU" b="1" dirty="0">
                <a:sym typeface="Wingdings" panose="05000000000000000000" pitchFamily="2" charset="2"/>
              </a:rPr>
              <a:t>frequency analysis</a:t>
            </a:r>
          </a:p>
          <a:p>
            <a:pPr lvl="1"/>
            <a:r>
              <a:rPr lang="hu-HU" dirty="0">
                <a:sym typeface="Wingdings" panose="05000000000000000000" pitchFamily="2" charset="2"/>
              </a:rPr>
              <a:t>in order to decrypt a given ciphertext</a:t>
            </a:r>
          </a:p>
          <a:p>
            <a:pPr lvl="1"/>
            <a:endParaRPr lang="hu-HU" dirty="0">
              <a:sym typeface="Wingdings" panose="05000000000000000000" pitchFamily="2" charset="2"/>
            </a:endParaRPr>
          </a:p>
          <a:p>
            <a:pPr lvl="1"/>
            <a:r>
              <a:rPr lang="hu-HU" dirty="0">
                <a:sym typeface="Wingdings" panose="05000000000000000000" pitchFamily="2" charset="2"/>
              </a:rPr>
              <a:t>	  </a:t>
            </a:r>
            <a:r>
              <a:rPr lang="hu-HU" b="1" dirty="0">
                <a:solidFill>
                  <a:srgbClr val="00B0F0"/>
                </a:solidFill>
                <a:sym typeface="Wingdings" panose="05000000000000000000" pitchFamily="2" charset="2"/>
              </a:rPr>
              <a:t>AGAIN WE TAKE ADVANTAGE OF THE INFORMATION LEAKING !!!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61159" y="3972450"/>
            <a:ext cx="8690392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u="sng" dirty="0"/>
              <a:t>Algorithm</a:t>
            </a:r>
            <a:r>
              <a:rPr lang="hu-HU" dirty="0"/>
              <a:t>:</a:t>
            </a:r>
          </a:p>
          <a:p>
            <a:endParaRPr lang="hu-HU" dirty="0"/>
          </a:p>
          <a:p>
            <a:r>
              <a:rPr lang="hu-HU" b="1" dirty="0"/>
              <a:t>   1.)</a:t>
            </a:r>
            <a:r>
              <a:rPr lang="hu-HU" dirty="0"/>
              <a:t> we have to find the size of the key: we can analyse repeated substrings</a:t>
            </a:r>
          </a:p>
          <a:p>
            <a:r>
              <a:rPr lang="hu-HU" dirty="0"/>
              <a:t>	and their factors to get a good guess</a:t>
            </a:r>
          </a:p>
          <a:p>
            <a:endParaRPr lang="hu-HU" dirty="0"/>
          </a:p>
          <a:p>
            <a:r>
              <a:rPr lang="hu-HU" b="1" dirty="0"/>
              <a:t>   2.) </a:t>
            </a:r>
            <a:r>
              <a:rPr lang="hu-HU" dirty="0"/>
              <a:t>we can construct substrings from the ciphertext that are encrypted by the same letters</a:t>
            </a:r>
          </a:p>
          <a:p>
            <a:r>
              <a:rPr lang="hu-HU" b="1" dirty="0"/>
              <a:t>   3.) </a:t>
            </a:r>
            <a:r>
              <a:rPr lang="hu-HU" dirty="0"/>
              <a:t>we can use frequency analysis to find the letters of the key</a:t>
            </a:r>
          </a:p>
        </p:txBody>
      </p:sp>
    </p:spTree>
    <p:extLst>
      <p:ext uri="{BB962C8B-B14F-4D97-AF65-F5344CB8AC3E}">
        <p14:creationId xmlns:p14="http://schemas.microsoft.com/office/powerpoint/2010/main" val="466645845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u="sng" dirty="0"/>
              <a:t>Cracking Vigenere Cipher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911178" y="1383957"/>
            <a:ext cx="21759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>
                <a:solidFill>
                  <a:srgbClr val="00B0F0"/>
                </a:solidFill>
              </a:rPr>
              <a:t>KASISKI-ALGORITHM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907957" y="1902941"/>
            <a:ext cx="61491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1.) </a:t>
            </a:r>
            <a:r>
              <a:rPr lang="hu-HU" dirty="0"/>
              <a:t>first we have to find repeated substrings in the ciphertext</a:t>
            </a:r>
          </a:p>
          <a:p>
            <a:r>
              <a:rPr lang="hu-HU" dirty="0"/>
              <a:t>	(the size of these substrings are at least </a:t>
            </a:r>
            <a:r>
              <a:rPr lang="hu-HU" b="1" dirty="0"/>
              <a:t>3</a:t>
            </a:r>
            <a:r>
              <a:rPr lang="hu-HU" dirty="0"/>
              <a:t> letters long)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323070" y="3048000"/>
            <a:ext cx="704436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u="sng" dirty="0"/>
              <a:t>Plaintext</a:t>
            </a:r>
            <a:r>
              <a:rPr lang="hu-HU" dirty="0"/>
              <a:t>: </a:t>
            </a:r>
            <a:r>
              <a:rPr lang="hu-HU" b="1" dirty="0"/>
              <a:t>CRYPTOGRAPHY IS QUITE IMPORTANT IN CRYPTOCURRENCIES</a:t>
            </a:r>
          </a:p>
          <a:p>
            <a:endParaRPr lang="hu-HU" dirty="0"/>
          </a:p>
          <a:p>
            <a:r>
              <a:rPr lang="hu-HU" u="sng" dirty="0"/>
              <a:t>Key</a:t>
            </a:r>
            <a:r>
              <a:rPr lang="hu-HU" dirty="0"/>
              <a:t>: </a:t>
            </a:r>
            <a:r>
              <a:rPr lang="hu-HU" b="1" dirty="0"/>
              <a:t>TABLE</a:t>
            </a:r>
          </a:p>
          <a:p>
            <a:endParaRPr lang="hu-HU" b="1" dirty="0"/>
          </a:p>
          <a:p>
            <a:r>
              <a:rPr lang="hu-HU" u="sng" dirty="0"/>
              <a:t>Ciphertext</a:t>
            </a:r>
            <a:r>
              <a:rPr lang="hu-HU" b="1" dirty="0"/>
              <a:t>: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120243" y="4964892"/>
            <a:ext cx="8085227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b="1" dirty="0"/>
              <a:t>CRYPTOGRAPHY IS QUITE IMPORTANT IN CRYPTOCURRENCIES</a:t>
            </a:r>
          </a:p>
          <a:p>
            <a:endParaRPr lang="hu-HU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3178966" y="4787226"/>
            <a:ext cx="2856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T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321691" y="4787226"/>
            <a:ext cx="3097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A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469654" y="4787226"/>
            <a:ext cx="3000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B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639906" y="4787226"/>
            <a:ext cx="2712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L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785689" y="4787226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977842" y="4787226"/>
            <a:ext cx="2856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T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161057" y="4787226"/>
            <a:ext cx="3097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A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345275" y="4787226"/>
            <a:ext cx="3000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B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526341" y="4787226"/>
            <a:ext cx="2712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L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686692" y="4789421"/>
            <a:ext cx="2840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E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873662" y="4793420"/>
            <a:ext cx="2856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T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5016387" y="4793420"/>
            <a:ext cx="3097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A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147572" y="4793420"/>
            <a:ext cx="3000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B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275879" y="4793420"/>
            <a:ext cx="2712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L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5362939" y="4793420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E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5473619" y="4793420"/>
            <a:ext cx="2856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T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582692" y="4793420"/>
            <a:ext cx="3097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A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807042" y="4793420"/>
            <a:ext cx="3000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B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5938076" y="4793420"/>
            <a:ext cx="2712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L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056935" y="4795615"/>
            <a:ext cx="2840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E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6195647" y="4791128"/>
            <a:ext cx="2856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T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6296275" y="4791128"/>
            <a:ext cx="3097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A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6419524" y="4799517"/>
            <a:ext cx="3000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B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6565820" y="4799517"/>
            <a:ext cx="2712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L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6745005" y="4799517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E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6945548" y="4799517"/>
            <a:ext cx="2856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T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7120071" y="4799517"/>
            <a:ext cx="3097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A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7287059" y="4799517"/>
            <a:ext cx="3000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B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7443713" y="4799517"/>
            <a:ext cx="2712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L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7620691" y="4801712"/>
            <a:ext cx="2840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E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7807812" y="4805711"/>
            <a:ext cx="2856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T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7917132" y="4805711"/>
            <a:ext cx="3097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A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8032295" y="4805711"/>
            <a:ext cx="3000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B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8152365" y="4805711"/>
            <a:ext cx="2712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L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8265197" y="4805711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E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8398929" y="4805711"/>
            <a:ext cx="2856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T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8532264" y="4805711"/>
            <a:ext cx="3097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A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8691464" y="4805711"/>
            <a:ext cx="3000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B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8864296" y="4805711"/>
            <a:ext cx="2712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L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9016860" y="4807906"/>
            <a:ext cx="2840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E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9179656" y="4803516"/>
            <a:ext cx="2856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T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9363872" y="4803516"/>
            <a:ext cx="3097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A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9553477" y="4803516"/>
            <a:ext cx="3000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B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9740507" y="4803516"/>
            <a:ext cx="2712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L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9894681" y="4803516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E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10078743" y="4803516"/>
            <a:ext cx="2856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T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10235886" y="4803516"/>
            <a:ext cx="3097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A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10419047" y="4803516"/>
            <a:ext cx="3000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B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10550081" y="4803516"/>
            <a:ext cx="2712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L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3233383" y="5349792"/>
            <a:ext cx="78589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b="1" dirty="0">
                <a:solidFill>
                  <a:srgbClr val="00B0F0"/>
                </a:solidFill>
              </a:rPr>
              <a:t>WS AYHHTMUAZBUXTRWUYYAKYUHSVMSMAKZEWS AYHDWCWYOEUJL</a:t>
            </a:r>
            <a:endParaRPr lang="hu-HU" sz="2000" dirty="0">
              <a:solidFill>
                <a:srgbClr val="00B0F0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9044700" y="1625941"/>
            <a:ext cx="300845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b="1" dirty="0">
                <a:solidFill>
                  <a:srgbClr val="00B0F0"/>
                </a:solidFill>
              </a:rPr>
              <a:t>BY THE WAY THIS IS</a:t>
            </a:r>
            <a:br>
              <a:rPr lang="hu-HU" b="1" dirty="0">
                <a:solidFill>
                  <a:srgbClr val="00B0F0"/>
                </a:solidFill>
              </a:rPr>
            </a:br>
            <a:r>
              <a:rPr lang="hu-HU" b="1" dirty="0">
                <a:solidFill>
                  <a:srgbClr val="00B0F0"/>
                </a:solidFill>
              </a:rPr>
              <a:t>WHY TO LEARN ALGORITHMS</a:t>
            </a:r>
            <a:br>
              <a:rPr lang="hu-HU" b="1" dirty="0">
                <a:solidFill>
                  <a:srgbClr val="00B0F0"/>
                </a:solidFill>
              </a:rPr>
            </a:br>
            <a:r>
              <a:rPr lang="hu-HU" b="1" dirty="0">
                <a:solidFill>
                  <a:srgbClr val="00B0F0"/>
                </a:solidFill>
              </a:rPr>
              <a:t>AND DATA STRUCTURES</a:t>
            </a:r>
          </a:p>
          <a:p>
            <a:pPr algn="ctr"/>
            <a:r>
              <a:rPr lang="hu-HU" b="1" dirty="0">
                <a:solidFill>
                  <a:srgbClr val="00B0F0"/>
                </a:solidFill>
              </a:rPr>
              <a:t>(SUFFIX TREES)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10673257" y="4795615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E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10807891" y="4795615"/>
            <a:ext cx="2856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T</a:t>
            </a:r>
          </a:p>
        </p:txBody>
      </p:sp>
    </p:spTree>
    <p:extLst>
      <p:ext uri="{BB962C8B-B14F-4D97-AF65-F5344CB8AC3E}">
        <p14:creationId xmlns:p14="http://schemas.microsoft.com/office/powerpoint/2010/main" val="312830451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u="sng" dirty="0"/>
              <a:t>Cracking Vigenere Cipher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911178" y="1383957"/>
            <a:ext cx="21759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>
                <a:solidFill>
                  <a:srgbClr val="00B0F0"/>
                </a:solidFill>
              </a:rPr>
              <a:t>KASISKI-ALGORITHM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907957" y="1902941"/>
            <a:ext cx="61491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1.) </a:t>
            </a:r>
            <a:r>
              <a:rPr lang="hu-HU" dirty="0"/>
              <a:t>first we have to find repeated substrings in the ciphertext</a:t>
            </a:r>
          </a:p>
          <a:p>
            <a:r>
              <a:rPr lang="hu-HU" dirty="0"/>
              <a:t>	(the size of these substrings are at least </a:t>
            </a:r>
            <a:r>
              <a:rPr lang="hu-HU" b="1" dirty="0"/>
              <a:t>3</a:t>
            </a:r>
            <a:r>
              <a:rPr lang="hu-HU" dirty="0"/>
              <a:t> letters long)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1758810" y="2698924"/>
            <a:ext cx="93962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b="1" dirty="0">
                <a:solidFill>
                  <a:srgbClr val="00B050"/>
                </a:solidFill>
              </a:rPr>
              <a:t>WS AY</a:t>
            </a:r>
            <a:r>
              <a:rPr lang="hu-HU" sz="2400" b="1" dirty="0"/>
              <a:t>HHTMUAZBUXTRWUYYAKYUHSVMSMAKZE</a:t>
            </a:r>
            <a:r>
              <a:rPr lang="hu-HU" sz="2400" b="1" dirty="0">
                <a:solidFill>
                  <a:srgbClr val="00B050"/>
                </a:solidFill>
              </a:rPr>
              <a:t>WS</a:t>
            </a:r>
            <a:r>
              <a:rPr lang="hu-HU" sz="2400" b="1" dirty="0"/>
              <a:t> </a:t>
            </a:r>
            <a:r>
              <a:rPr lang="hu-HU" sz="2400" b="1" dirty="0">
                <a:solidFill>
                  <a:srgbClr val="00B050"/>
                </a:solidFill>
              </a:rPr>
              <a:t>AY</a:t>
            </a:r>
            <a:r>
              <a:rPr lang="hu-HU" sz="2400" b="1" dirty="0"/>
              <a:t>HDWCWYOEUJL</a:t>
            </a:r>
            <a:endParaRPr lang="hu-H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2907957" y="3253946"/>
            <a:ext cx="764664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à"/>
            </a:pPr>
            <a:r>
              <a:rPr lang="hu-HU" dirty="0">
                <a:sym typeface="Wingdings" panose="05000000000000000000" pitchFamily="2" charset="2"/>
              </a:rPr>
              <a:t>so here we can find a repeated substring (</a:t>
            </a:r>
            <a:r>
              <a:rPr lang="hu-HU" b="1" dirty="0">
                <a:sym typeface="Wingdings" panose="05000000000000000000" pitchFamily="2" charset="2"/>
              </a:rPr>
              <a:t>WS AY</a:t>
            </a:r>
            <a:r>
              <a:rPr lang="hu-HU" dirty="0">
                <a:sym typeface="Wingdings" panose="05000000000000000000" pitchFamily="2" charset="2"/>
              </a:rPr>
              <a:t>) because both occurrences </a:t>
            </a:r>
          </a:p>
          <a:p>
            <a:pPr lvl="1"/>
            <a:r>
              <a:rPr lang="hu-HU" dirty="0">
                <a:sym typeface="Wingdings" panose="05000000000000000000" pitchFamily="2" charset="2"/>
              </a:rPr>
              <a:t>of „</a:t>
            </a:r>
            <a:r>
              <a:rPr lang="hu-HU" b="1" dirty="0">
                <a:sym typeface="Wingdings" panose="05000000000000000000" pitchFamily="2" charset="2"/>
              </a:rPr>
              <a:t>CRYPT</a:t>
            </a:r>
            <a:r>
              <a:rPr lang="hu-HU" dirty="0">
                <a:sym typeface="Wingdings" panose="05000000000000000000" pitchFamily="2" charset="2"/>
              </a:rPr>
              <a:t>” line up with „</a:t>
            </a:r>
            <a:r>
              <a:rPr lang="hu-HU" b="1" dirty="0">
                <a:sym typeface="Wingdings" panose="05000000000000000000" pitchFamily="2" charset="2"/>
              </a:rPr>
              <a:t>TABLE</a:t>
            </a:r>
            <a:r>
              <a:rPr lang="hu-HU" dirty="0">
                <a:sym typeface="Wingdings" panose="05000000000000000000" pitchFamily="2" charset="2"/>
              </a:rPr>
              <a:t>”</a:t>
            </a:r>
          </a:p>
          <a:p>
            <a:pPr lvl="1"/>
            <a:endParaRPr lang="hu-HU" dirty="0">
              <a:sym typeface="Wingdings" panose="05000000000000000000" pitchFamily="2" charset="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07957" y="4641687"/>
            <a:ext cx="901298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à"/>
            </a:pPr>
            <a:r>
              <a:rPr lang="hu-HU" dirty="0">
                <a:sym typeface="Wingdings" panose="05000000000000000000" pitchFamily="2" charset="2"/>
              </a:rPr>
              <a:t>we can assume that if the repeated string occurs in the plaintext and the distance between</a:t>
            </a:r>
          </a:p>
          <a:p>
            <a:pPr lvl="1"/>
            <a:r>
              <a:rPr lang="hu-HU" dirty="0">
                <a:sym typeface="Wingdings" panose="05000000000000000000" pitchFamily="2" charset="2"/>
              </a:rPr>
              <a:t>corresponding characters is a multiple of the keyword length then the keyword letters</a:t>
            </a:r>
          </a:p>
          <a:p>
            <a:pPr lvl="1"/>
            <a:r>
              <a:rPr lang="hu-HU" dirty="0">
                <a:sym typeface="Wingdings" panose="05000000000000000000" pitchFamily="2" charset="2"/>
              </a:rPr>
              <a:t>   will line up in the same way with both occurrences</a:t>
            </a:r>
          </a:p>
          <a:p>
            <a:pPr lvl="1"/>
            <a:endParaRPr lang="hu-HU" dirty="0">
              <a:sym typeface="Wingdings" panose="05000000000000000000" pitchFamily="2" charset="2"/>
            </a:endParaRPr>
          </a:p>
          <a:p>
            <a:pPr lvl="1"/>
            <a:r>
              <a:rPr lang="hu-HU" dirty="0">
                <a:sym typeface="Wingdings" panose="05000000000000000000" pitchFamily="2" charset="2"/>
              </a:rPr>
              <a:t>		</a:t>
            </a:r>
            <a:r>
              <a:rPr lang="hu-HU" b="1" dirty="0">
                <a:solidFill>
                  <a:srgbClr val="00B0F0"/>
                </a:solidFill>
                <a:sym typeface="Wingdings" panose="05000000000000000000" pitchFamily="2" charset="2"/>
              </a:rPr>
              <a:t>AGAIN IT IS INFORMATION LEAKING !!!</a:t>
            </a:r>
            <a:endParaRPr lang="hu-HU" b="1" dirty="0">
              <a:solidFill>
                <a:srgbClr val="00B0F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07957" y="3947467"/>
            <a:ext cx="87770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à"/>
            </a:pPr>
            <a:r>
              <a:rPr lang="hu-HU" dirty="0">
                <a:sym typeface="Wingdings" panose="05000000000000000000" pitchFamily="2" charset="2"/>
              </a:rPr>
              <a:t>note that we can get the same repeated substrings by accident: because the same index </a:t>
            </a:r>
          </a:p>
          <a:p>
            <a:r>
              <a:rPr lang="hu-HU" dirty="0">
                <a:sym typeface="Wingdings" panose="05000000000000000000" pitchFamily="2" charset="2"/>
              </a:rPr>
              <a:t>	can be obtained several ways !!!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157013852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u="sng" dirty="0"/>
              <a:t>Cracking Vigenere Cipher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911178" y="1383957"/>
            <a:ext cx="21759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>
                <a:solidFill>
                  <a:srgbClr val="00B0F0"/>
                </a:solidFill>
              </a:rPr>
              <a:t>KASISKI-ALGORITHM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907957" y="1902941"/>
            <a:ext cx="755456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2.) </a:t>
            </a:r>
            <a:r>
              <a:rPr lang="hu-HU" dirty="0"/>
              <a:t>second step is to consider the distances between these repeated substrings</a:t>
            </a:r>
          </a:p>
          <a:p>
            <a:r>
              <a:rPr lang="hu-HU" dirty="0"/>
              <a:t>	and find the factors of these values</a:t>
            </a:r>
          </a:p>
          <a:p>
            <a:endParaRPr lang="hu-HU" dirty="0"/>
          </a:p>
          <a:p>
            <a:r>
              <a:rPr lang="hu-HU" dirty="0"/>
              <a:t>	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9514291"/>
              </p:ext>
            </p:extLst>
          </p:nvPr>
        </p:nvGraphicFramePr>
        <p:xfrm>
          <a:off x="2550984" y="2709520"/>
          <a:ext cx="8128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REPEATED</a:t>
                      </a:r>
                      <a:r>
                        <a:rPr lang="hu-HU" baseline="0" dirty="0"/>
                        <a:t> SUBSTRING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DISTANCE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b="1" dirty="0"/>
                        <a:t>WS 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/>
                        <a:t>25 (5x5)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b="1" dirty="0"/>
                        <a:t>HHA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/>
                        <a:t>10 (2x5)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b="1" dirty="0"/>
                        <a:t>KKLA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/>
                        <a:t>20 (2x2x5)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756454" y="4580238"/>
            <a:ext cx="535204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Kasiski-algorithm</a:t>
            </a:r>
            <a:r>
              <a:rPr lang="hu-HU" dirty="0"/>
              <a:t> assumes that length of the key is the</a:t>
            </a:r>
          </a:p>
          <a:p>
            <a:r>
              <a:rPr lang="hu-HU" dirty="0"/>
              <a:t>	factor with the highest count !!!</a:t>
            </a:r>
          </a:p>
          <a:p>
            <a:endParaRPr lang="hu-HU" dirty="0"/>
          </a:p>
          <a:p>
            <a:r>
              <a:rPr lang="hu-HU" dirty="0"/>
              <a:t>	</a:t>
            </a:r>
            <a:r>
              <a:rPr lang="hu-HU" b="1" dirty="0">
                <a:solidFill>
                  <a:srgbClr val="00B0F0"/>
                </a:solidFill>
              </a:rPr>
              <a:t>        THE LENGTH OF THE KEY IS 5</a:t>
            </a:r>
          </a:p>
        </p:txBody>
      </p:sp>
    </p:spTree>
    <p:extLst>
      <p:ext uri="{BB962C8B-B14F-4D97-AF65-F5344CB8AC3E}">
        <p14:creationId xmlns:p14="http://schemas.microsoft.com/office/powerpoint/2010/main" val="32998184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u="sng" dirty="0"/>
              <a:t>Detecting Languages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35892" y="1779373"/>
            <a:ext cx="8765285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When cracking a given cipher it may be useful to detect whether the decrypted</a:t>
            </a:r>
          </a:p>
          <a:p>
            <a:r>
              <a:rPr lang="hu-HU" dirty="0"/>
              <a:t>	language is english or not</a:t>
            </a:r>
          </a:p>
          <a:p>
            <a:endParaRPr lang="hu-HU" dirty="0"/>
          </a:p>
          <a:p>
            <a:r>
              <a:rPr lang="hu-HU" dirty="0"/>
              <a:t>		</a:t>
            </a:r>
            <a:r>
              <a:rPr lang="hu-HU" b="1" dirty="0"/>
              <a:t>1.) </a:t>
            </a:r>
            <a:r>
              <a:rPr lang="hu-HU" dirty="0"/>
              <a:t>we can use a </a:t>
            </a:r>
            <a:r>
              <a:rPr lang="hu-HU" b="1" dirty="0"/>
              <a:t>dictionary</a:t>
            </a:r>
            <a:r>
              <a:rPr lang="hu-HU" dirty="0"/>
              <a:t> and check whether the given</a:t>
            </a:r>
          </a:p>
          <a:p>
            <a:r>
              <a:rPr lang="hu-HU" dirty="0"/>
              <a:t>			words are present in a dictionary or not</a:t>
            </a:r>
          </a:p>
          <a:p>
            <a:r>
              <a:rPr lang="hu-HU" dirty="0"/>
              <a:t>		</a:t>
            </a:r>
          </a:p>
          <a:p>
            <a:r>
              <a:rPr lang="hu-HU" dirty="0"/>
              <a:t>			    </a:t>
            </a:r>
            <a:r>
              <a:rPr lang="hu-HU" dirty="0">
                <a:sym typeface="Wingdings" panose="05000000000000000000" pitchFamily="2" charset="2"/>
              </a:rPr>
              <a:t> these dictionaries (containing most of the english words)</a:t>
            </a:r>
          </a:p>
          <a:p>
            <a:r>
              <a:rPr lang="hu-HU" dirty="0">
                <a:sym typeface="Wingdings" panose="05000000000000000000" pitchFamily="2" charset="2"/>
              </a:rPr>
              <a:t>				are available on the web</a:t>
            </a:r>
          </a:p>
          <a:p>
            <a:endParaRPr lang="hu-HU" dirty="0">
              <a:sym typeface="Wingdings" panose="05000000000000000000" pitchFamily="2" charset="2"/>
            </a:endParaRPr>
          </a:p>
          <a:p>
            <a:r>
              <a:rPr lang="hu-HU" dirty="0">
                <a:sym typeface="Wingdings" panose="05000000000000000000" pitchFamily="2" charset="2"/>
              </a:rPr>
              <a:t>		</a:t>
            </a:r>
            <a:r>
              <a:rPr lang="hu-HU" b="1" dirty="0">
                <a:sym typeface="Wingdings" panose="05000000000000000000" pitchFamily="2" charset="2"/>
              </a:rPr>
              <a:t>2.) </a:t>
            </a:r>
            <a:r>
              <a:rPr lang="hu-HU" dirty="0">
                <a:sym typeface="Wingdings" panose="05000000000000000000" pitchFamily="2" charset="2"/>
              </a:rPr>
              <a:t>we can use </a:t>
            </a:r>
            <a:r>
              <a:rPr lang="hu-HU" b="1" dirty="0">
                <a:sym typeface="Wingdings" panose="05000000000000000000" pitchFamily="2" charset="2"/>
              </a:rPr>
              <a:t>machine learning </a:t>
            </a:r>
            <a:r>
              <a:rPr lang="hu-HU" dirty="0">
                <a:sym typeface="Wingdings" panose="05000000000000000000" pitchFamily="2" charset="2"/>
              </a:rPr>
              <a:t>techniques to detect languages</a:t>
            </a:r>
          </a:p>
          <a:p>
            <a:r>
              <a:rPr lang="hu-HU" dirty="0">
                <a:sym typeface="Wingdings" panose="05000000000000000000" pitchFamily="2" charset="2"/>
              </a:rPr>
              <a:t>				</a:t>
            </a:r>
          </a:p>
          <a:p>
            <a:r>
              <a:rPr lang="hu-HU" dirty="0">
                <a:sym typeface="Wingdings" panose="05000000000000000000" pitchFamily="2" charset="2"/>
              </a:rPr>
              <a:t>			     working fine but we need a huge training dataset with</a:t>
            </a:r>
          </a:p>
          <a:p>
            <a:r>
              <a:rPr lang="hu-HU" dirty="0">
                <a:sym typeface="Wingdings" panose="05000000000000000000" pitchFamily="2" charset="2"/>
              </a:rPr>
              <a:t>				english sentences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34412887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u="sng" dirty="0"/>
              <a:t>Cracking Vigenere Cipher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911178" y="1383957"/>
            <a:ext cx="21759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>
                <a:solidFill>
                  <a:srgbClr val="00B0F0"/>
                </a:solidFill>
              </a:rPr>
              <a:t>KASISKI-ALGORITHM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907957" y="1902941"/>
            <a:ext cx="661540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3.) </a:t>
            </a:r>
            <a:r>
              <a:rPr lang="hu-HU" dirty="0"/>
              <a:t>if we know the size of the key then we can use </a:t>
            </a:r>
            <a:r>
              <a:rPr lang="hu-HU" b="1" dirty="0"/>
              <a:t>frequency analysis</a:t>
            </a:r>
          </a:p>
          <a:p>
            <a:r>
              <a:rPr lang="hu-HU" dirty="0"/>
              <a:t>	because </a:t>
            </a:r>
            <a:r>
              <a:rPr lang="hu-HU" b="1" dirty="0"/>
              <a:t>Vigenere cipher </a:t>
            </a:r>
            <a:r>
              <a:rPr lang="hu-HU" dirty="0"/>
              <a:t>is the same as </a:t>
            </a:r>
            <a:r>
              <a:rPr lang="hu-HU" b="1" dirty="0"/>
              <a:t>Caesar cipher</a:t>
            </a:r>
          </a:p>
          <a:p>
            <a:r>
              <a:rPr lang="hu-HU" dirty="0"/>
              <a:t>		~ of course it uses multiple subkeys</a:t>
            </a:r>
          </a:p>
          <a:p>
            <a:endParaRPr lang="hu-HU" dirty="0"/>
          </a:p>
          <a:p>
            <a:r>
              <a:rPr lang="hu-HU" dirty="0"/>
              <a:t>	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641299" y="3206755"/>
            <a:ext cx="58820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à"/>
            </a:pPr>
            <a:r>
              <a:rPr lang="hu-HU" dirty="0">
                <a:sym typeface="Wingdings" panose="05000000000000000000" pitchFamily="2" charset="2"/>
              </a:rPr>
              <a:t>if the length of the key is </a:t>
            </a:r>
            <a:r>
              <a:rPr lang="hu-HU" b="1" dirty="0">
                <a:sym typeface="Wingdings" panose="05000000000000000000" pitchFamily="2" charset="2"/>
              </a:rPr>
              <a:t>N</a:t>
            </a:r>
            <a:r>
              <a:rPr lang="hu-HU" dirty="0">
                <a:sym typeface="Wingdings" panose="05000000000000000000" pitchFamily="2" charset="2"/>
              </a:rPr>
              <a:t> then we know that every </a:t>
            </a:r>
            <a:r>
              <a:rPr lang="hu-HU" b="1" dirty="0">
                <a:sym typeface="Wingdings" panose="05000000000000000000" pitchFamily="2" charset="2"/>
              </a:rPr>
              <a:t>N-th</a:t>
            </a:r>
          </a:p>
          <a:p>
            <a:pPr lvl="1"/>
            <a:r>
              <a:rPr lang="hu-HU" dirty="0">
                <a:sym typeface="Wingdings" panose="05000000000000000000" pitchFamily="2" charset="2"/>
              </a:rPr>
              <a:t>letter must have been encrypted using the same subkey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641298" y="4037752"/>
            <a:ext cx="53152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à"/>
            </a:pPr>
            <a:r>
              <a:rPr lang="hu-HU" dirty="0">
                <a:sym typeface="Wingdings" panose="05000000000000000000" pitchFamily="2" charset="2"/>
              </a:rPr>
              <a:t>so we create substrings containing every </a:t>
            </a:r>
            <a:r>
              <a:rPr lang="hu-HU" b="1" dirty="0">
                <a:sym typeface="Wingdings" panose="05000000000000000000" pitchFamily="2" charset="2"/>
              </a:rPr>
              <a:t>N-th</a:t>
            </a:r>
            <a:r>
              <a:rPr lang="hu-HU" dirty="0">
                <a:sym typeface="Wingdings" panose="05000000000000000000" pitchFamily="2" charset="2"/>
              </a:rPr>
              <a:t> letter</a:t>
            </a:r>
          </a:p>
          <a:p>
            <a:pPr lvl="1"/>
            <a:r>
              <a:rPr lang="hu-HU" dirty="0">
                <a:sym typeface="Wingdings" panose="05000000000000000000" pitchFamily="2" charset="2"/>
              </a:rPr>
              <a:t>   ~ there will be </a:t>
            </a:r>
            <a:r>
              <a:rPr lang="hu-HU" b="1" dirty="0">
                <a:sym typeface="Wingdings" panose="05000000000000000000" pitchFamily="2" charset="2"/>
              </a:rPr>
              <a:t>N</a:t>
            </a:r>
            <a:r>
              <a:rPr lang="hu-HU" dirty="0">
                <a:sym typeface="Wingdings" panose="05000000000000000000" pitchFamily="2" charset="2"/>
              </a:rPr>
              <a:t> substrings after this operation</a:t>
            </a:r>
          </a:p>
        </p:txBody>
      </p:sp>
    </p:spTree>
    <p:extLst>
      <p:ext uri="{BB962C8B-B14F-4D97-AF65-F5344CB8AC3E}">
        <p14:creationId xmlns:p14="http://schemas.microsoft.com/office/powerpoint/2010/main" val="3891011223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u="sng" dirty="0"/>
              <a:t>Cracking Vigenere Cipher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911178" y="1383957"/>
            <a:ext cx="21759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>
                <a:solidFill>
                  <a:srgbClr val="00B0F0"/>
                </a:solidFill>
              </a:rPr>
              <a:t>KASISKI-ALGORITHM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907957" y="1902941"/>
            <a:ext cx="661540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3.) </a:t>
            </a:r>
            <a:r>
              <a:rPr lang="hu-HU" dirty="0"/>
              <a:t>if we know the size of the key then we can use </a:t>
            </a:r>
            <a:r>
              <a:rPr lang="hu-HU" b="1" dirty="0"/>
              <a:t>frequency analysis</a:t>
            </a:r>
          </a:p>
          <a:p>
            <a:r>
              <a:rPr lang="hu-HU" dirty="0"/>
              <a:t>	because </a:t>
            </a:r>
            <a:r>
              <a:rPr lang="hu-HU" b="1" dirty="0"/>
              <a:t>Vigenere cipher </a:t>
            </a:r>
            <a:r>
              <a:rPr lang="hu-HU" dirty="0"/>
              <a:t>is the same as </a:t>
            </a:r>
            <a:r>
              <a:rPr lang="hu-HU" b="1" dirty="0"/>
              <a:t>Caesar cipher</a:t>
            </a:r>
          </a:p>
          <a:p>
            <a:r>
              <a:rPr lang="hu-HU" dirty="0"/>
              <a:t>		~ of course it uses multiple subkeys</a:t>
            </a:r>
          </a:p>
          <a:p>
            <a:endParaRPr lang="hu-HU" dirty="0"/>
          </a:p>
          <a:p>
            <a:r>
              <a:rPr lang="hu-HU" dirty="0"/>
              <a:t>	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467264" y="2911392"/>
            <a:ext cx="78589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b="1" dirty="0"/>
              <a:t>WS AYHHTMUAZBUXTRWUYYAKYUHSVMSMAKZEWS AYHDWCWYOEUJL</a:t>
            </a: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547033298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u="sng" dirty="0"/>
              <a:t>Cracking Vigenere Cipher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911178" y="1383957"/>
            <a:ext cx="21759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>
                <a:solidFill>
                  <a:srgbClr val="00B0F0"/>
                </a:solidFill>
              </a:rPr>
              <a:t>KASISKI-ALGORITHM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907957" y="1902941"/>
            <a:ext cx="661540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3.) </a:t>
            </a:r>
            <a:r>
              <a:rPr lang="hu-HU" dirty="0"/>
              <a:t>if we know the size of the key then we can use </a:t>
            </a:r>
            <a:r>
              <a:rPr lang="hu-HU" b="1" dirty="0"/>
              <a:t>frequency analysis</a:t>
            </a:r>
          </a:p>
          <a:p>
            <a:r>
              <a:rPr lang="hu-HU" dirty="0"/>
              <a:t>	because </a:t>
            </a:r>
            <a:r>
              <a:rPr lang="hu-HU" b="1" dirty="0"/>
              <a:t>Vigenere cipher </a:t>
            </a:r>
            <a:r>
              <a:rPr lang="hu-HU" dirty="0"/>
              <a:t>is the same as </a:t>
            </a:r>
            <a:r>
              <a:rPr lang="hu-HU" b="1" dirty="0"/>
              <a:t>Caesar cipher</a:t>
            </a:r>
          </a:p>
          <a:p>
            <a:r>
              <a:rPr lang="hu-HU" dirty="0"/>
              <a:t>		~ of course it uses multiple subkeys</a:t>
            </a:r>
          </a:p>
          <a:p>
            <a:endParaRPr lang="hu-HU" dirty="0"/>
          </a:p>
          <a:p>
            <a:r>
              <a:rPr lang="hu-HU" dirty="0"/>
              <a:t>	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467264" y="2911392"/>
            <a:ext cx="78589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b="1" dirty="0">
                <a:solidFill>
                  <a:srgbClr val="00B0F0"/>
                </a:solidFill>
              </a:rPr>
              <a:t>W</a:t>
            </a:r>
            <a:r>
              <a:rPr lang="hu-HU" sz="2000" b="1" dirty="0"/>
              <a:t>S AY</a:t>
            </a:r>
            <a:r>
              <a:rPr lang="hu-HU" sz="2000" b="1" dirty="0">
                <a:solidFill>
                  <a:srgbClr val="00B0F0"/>
                </a:solidFill>
              </a:rPr>
              <a:t>H</a:t>
            </a:r>
            <a:r>
              <a:rPr lang="hu-HU" sz="2000" b="1" dirty="0"/>
              <a:t>HTMU</a:t>
            </a:r>
            <a:r>
              <a:rPr lang="hu-HU" sz="2000" b="1" dirty="0">
                <a:solidFill>
                  <a:srgbClr val="00B0F0"/>
                </a:solidFill>
              </a:rPr>
              <a:t>A</a:t>
            </a:r>
            <a:r>
              <a:rPr lang="hu-HU" sz="2000" b="1" dirty="0"/>
              <a:t>ZBUX</a:t>
            </a:r>
            <a:r>
              <a:rPr lang="hu-HU" sz="2000" b="1" dirty="0">
                <a:solidFill>
                  <a:srgbClr val="00B0F0"/>
                </a:solidFill>
              </a:rPr>
              <a:t>T</a:t>
            </a:r>
            <a:r>
              <a:rPr lang="hu-HU" sz="2000" b="1" dirty="0"/>
              <a:t>RWUY</a:t>
            </a:r>
            <a:r>
              <a:rPr lang="hu-HU" sz="2000" b="1" dirty="0">
                <a:solidFill>
                  <a:srgbClr val="00B0F0"/>
                </a:solidFill>
              </a:rPr>
              <a:t>Y</a:t>
            </a:r>
            <a:r>
              <a:rPr lang="hu-HU" sz="2000" b="1" dirty="0"/>
              <a:t>AKYU</a:t>
            </a:r>
            <a:r>
              <a:rPr lang="hu-HU" sz="2000" b="1" dirty="0">
                <a:solidFill>
                  <a:srgbClr val="00B0F0"/>
                </a:solidFill>
              </a:rPr>
              <a:t>H</a:t>
            </a:r>
            <a:r>
              <a:rPr lang="hu-HU" sz="2000" b="1" dirty="0"/>
              <a:t>SVMS</a:t>
            </a:r>
            <a:r>
              <a:rPr lang="hu-HU" sz="2000" b="1" dirty="0">
                <a:solidFill>
                  <a:srgbClr val="00B0F0"/>
                </a:solidFill>
              </a:rPr>
              <a:t>M</a:t>
            </a:r>
            <a:r>
              <a:rPr lang="hu-HU" sz="2000" b="1" dirty="0"/>
              <a:t>AKZE</a:t>
            </a:r>
            <a:r>
              <a:rPr lang="hu-HU" sz="2000" b="1" dirty="0">
                <a:solidFill>
                  <a:srgbClr val="00B0F0"/>
                </a:solidFill>
              </a:rPr>
              <a:t>W</a:t>
            </a:r>
            <a:r>
              <a:rPr lang="hu-HU" sz="2000" b="1" dirty="0"/>
              <a:t>S AY</a:t>
            </a:r>
            <a:r>
              <a:rPr lang="hu-HU" sz="2000" b="1" dirty="0">
                <a:solidFill>
                  <a:srgbClr val="00B0F0"/>
                </a:solidFill>
              </a:rPr>
              <a:t>H</a:t>
            </a:r>
            <a:r>
              <a:rPr lang="hu-HU" sz="2000" b="1" dirty="0"/>
              <a:t>DWCW</a:t>
            </a:r>
            <a:r>
              <a:rPr lang="hu-HU" sz="2000" b="1" dirty="0">
                <a:solidFill>
                  <a:srgbClr val="00B0F0"/>
                </a:solidFill>
              </a:rPr>
              <a:t>Y</a:t>
            </a:r>
            <a:r>
              <a:rPr lang="hu-HU" sz="2000" b="1" dirty="0"/>
              <a:t>OEUJ</a:t>
            </a:r>
            <a:r>
              <a:rPr lang="hu-HU" sz="2000" b="1" dirty="0">
                <a:solidFill>
                  <a:srgbClr val="00B0F0"/>
                </a:solidFill>
              </a:rPr>
              <a:t>L</a:t>
            </a:r>
            <a:endParaRPr lang="hu-HU" sz="2000" dirty="0">
              <a:solidFill>
                <a:srgbClr val="00B0F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64692" y="3529921"/>
            <a:ext cx="307879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#1</a:t>
            </a:r>
            <a:r>
              <a:rPr lang="hu-HU" dirty="0"/>
              <a:t> substring: </a:t>
            </a:r>
            <a:r>
              <a:rPr lang="hu-HU" b="1" dirty="0"/>
              <a:t>WHATYHMWHYL</a:t>
            </a:r>
          </a:p>
          <a:p>
            <a:endParaRPr lang="hu-HU" b="1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946575586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u="sng" dirty="0"/>
              <a:t>Cracking Vigenere Cipher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911178" y="1383957"/>
            <a:ext cx="21759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>
                <a:solidFill>
                  <a:srgbClr val="00B0F0"/>
                </a:solidFill>
              </a:rPr>
              <a:t>KASISKI-ALGORITHM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907957" y="1902941"/>
            <a:ext cx="661540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3.) </a:t>
            </a:r>
            <a:r>
              <a:rPr lang="hu-HU" dirty="0"/>
              <a:t>if we know the size of the key then we can use </a:t>
            </a:r>
            <a:r>
              <a:rPr lang="hu-HU" b="1" dirty="0"/>
              <a:t>frequency analysis</a:t>
            </a:r>
          </a:p>
          <a:p>
            <a:r>
              <a:rPr lang="hu-HU" dirty="0"/>
              <a:t>	because </a:t>
            </a:r>
            <a:r>
              <a:rPr lang="hu-HU" b="1" dirty="0"/>
              <a:t>Vigenere cipher </a:t>
            </a:r>
            <a:r>
              <a:rPr lang="hu-HU" dirty="0"/>
              <a:t>is the same as </a:t>
            </a:r>
            <a:r>
              <a:rPr lang="hu-HU" b="1" dirty="0"/>
              <a:t>Caesar cipher</a:t>
            </a:r>
          </a:p>
          <a:p>
            <a:r>
              <a:rPr lang="hu-HU" dirty="0"/>
              <a:t>		~ of course it uses multiple subkeys</a:t>
            </a:r>
          </a:p>
          <a:p>
            <a:endParaRPr lang="hu-HU" dirty="0"/>
          </a:p>
          <a:p>
            <a:r>
              <a:rPr lang="hu-HU" dirty="0"/>
              <a:t>	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467264" y="2911392"/>
            <a:ext cx="78589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b="1" dirty="0"/>
              <a:t>W</a:t>
            </a:r>
            <a:r>
              <a:rPr lang="hu-HU" sz="2000" b="1" dirty="0">
                <a:solidFill>
                  <a:srgbClr val="00B0F0"/>
                </a:solidFill>
              </a:rPr>
              <a:t>S</a:t>
            </a:r>
            <a:r>
              <a:rPr lang="hu-HU" sz="2000" b="1" dirty="0"/>
              <a:t> AYH</a:t>
            </a:r>
            <a:r>
              <a:rPr lang="hu-HU" sz="2000" b="1" dirty="0">
                <a:solidFill>
                  <a:srgbClr val="00B0F0"/>
                </a:solidFill>
              </a:rPr>
              <a:t>H</a:t>
            </a:r>
            <a:r>
              <a:rPr lang="hu-HU" sz="2000" b="1" dirty="0"/>
              <a:t>TMUA</a:t>
            </a:r>
            <a:r>
              <a:rPr lang="hu-HU" sz="2000" b="1" dirty="0">
                <a:solidFill>
                  <a:srgbClr val="00B0F0"/>
                </a:solidFill>
              </a:rPr>
              <a:t>Z</a:t>
            </a:r>
            <a:r>
              <a:rPr lang="hu-HU" sz="2000" b="1" dirty="0"/>
              <a:t>BUXT</a:t>
            </a:r>
            <a:r>
              <a:rPr lang="hu-HU" sz="2000" b="1" dirty="0">
                <a:solidFill>
                  <a:srgbClr val="00B0F0"/>
                </a:solidFill>
              </a:rPr>
              <a:t>R</a:t>
            </a:r>
            <a:r>
              <a:rPr lang="hu-HU" sz="2000" b="1" dirty="0"/>
              <a:t>WUYY</a:t>
            </a:r>
            <a:r>
              <a:rPr lang="hu-HU" sz="2000" b="1" dirty="0">
                <a:solidFill>
                  <a:srgbClr val="00B0F0"/>
                </a:solidFill>
              </a:rPr>
              <a:t>A</a:t>
            </a:r>
            <a:r>
              <a:rPr lang="hu-HU" sz="2000" b="1" dirty="0"/>
              <a:t>KYUH</a:t>
            </a:r>
            <a:r>
              <a:rPr lang="hu-HU" sz="2000" b="1" dirty="0">
                <a:solidFill>
                  <a:srgbClr val="00B0F0"/>
                </a:solidFill>
              </a:rPr>
              <a:t>S</a:t>
            </a:r>
            <a:r>
              <a:rPr lang="hu-HU" sz="2000" b="1" dirty="0"/>
              <a:t>VMSM</a:t>
            </a:r>
            <a:r>
              <a:rPr lang="hu-HU" sz="2000" b="1" dirty="0">
                <a:solidFill>
                  <a:srgbClr val="00B0F0"/>
                </a:solidFill>
              </a:rPr>
              <a:t>A</a:t>
            </a:r>
            <a:r>
              <a:rPr lang="hu-HU" sz="2000" b="1" dirty="0"/>
              <a:t>KZEW</a:t>
            </a:r>
            <a:r>
              <a:rPr lang="hu-HU" sz="2000" b="1" dirty="0">
                <a:solidFill>
                  <a:srgbClr val="00B0F0"/>
                </a:solidFill>
              </a:rPr>
              <a:t>S</a:t>
            </a:r>
            <a:r>
              <a:rPr lang="hu-HU" sz="2000" b="1" dirty="0"/>
              <a:t> AYH</a:t>
            </a:r>
            <a:r>
              <a:rPr lang="hu-HU" sz="2000" b="1" dirty="0">
                <a:solidFill>
                  <a:srgbClr val="00B0F0"/>
                </a:solidFill>
              </a:rPr>
              <a:t>D</a:t>
            </a:r>
            <a:r>
              <a:rPr lang="hu-HU" sz="2000" b="1" dirty="0"/>
              <a:t>WCWY</a:t>
            </a:r>
            <a:r>
              <a:rPr lang="hu-HU" sz="2000" b="1" dirty="0">
                <a:solidFill>
                  <a:srgbClr val="00B0F0"/>
                </a:solidFill>
              </a:rPr>
              <a:t>O</a:t>
            </a:r>
            <a:r>
              <a:rPr lang="hu-HU" sz="2000" b="1" dirty="0"/>
              <a:t>EUJL</a:t>
            </a:r>
            <a:endParaRPr lang="hu-HU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3764692" y="3529921"/>
            <a:ext cx="307879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#1</a:t>
            </a:r>
            <a:r>
              <a:rPr lang="hu-HU" dirty="0"/>
              <a:t> substring: </a:t>
            </a:r>
            <a:r>
              <a:rPr lang="hu-HU" b="1" dirty="0"/>
              <a:t>WHATYHMWHYL</a:t>
            </a:r>
          </a:p>
          <a:p>
            <a:endParaRPr lang="hu-HU" b="1" dirty="0"/>
          </a:p>
          <a:p>
            <a:r>
              <a:rPr lang="hu-HU" b="1" dirty="0"/>
              <a:t>#2 </a:t>
            </a:r>
            <a:r>
              <a:rPr lang="hu-HU" dirty="0"/>
              <a:t>substring: </a:t>
            </a:r>
            <a:r>
              <a:rPr lang="hu-HU" b="1" dirty="0"/>
              <a:t>SHZRASASDO</a:t>
            </a:r>
          </a:p>
          <a:p>
            <a:endParaRPr lang="hu-HU" b="1" dirty="0"/>
          </a:p>
        </p:txBody>
      </p:sp>
    </p:spTree>
    <p:extLst>
      <p:ext uri="{BB962C8B-B14F-4D97-AF65-F5344CB8AC3E}">
        <p14:creationId xmlns:p14="http://schemas.microsoft.com/office/powerpoint/2010/main" val="479157435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u="sng" dirty="0"/>
              <a:t>Cracking Vigenere Cipher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911178" y="1383957"/>
            <a:ext cx="21759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>
                <a:solidFill>
                  <a:srgbClr val="00B0F0"/>
                </a:solidFill>
              </a:rPr>
              <a:t>KASISKI-ALGORITHM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907957" y="1902941"/>
            <a:ext cx="661540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3.) </a:t>
            </a:r>
            <a:r>
              <a:rPr lang="hu-HU" dirty="0"/>
              <a:t>if we know the size of the key then we can use </a:t>
            </a:r>
            <a:r>
              <a:rPr lang="hu-HU" b="1" dirty="0"/>
              <a:t>frequency analysis</a:t>
            </a:r>
          </a:p>
          <a:p>
            <a:r>
              <a:rPr lang="hu-HU" dirty="0"/>
              <a:t>	because </a:t>
            </a:r>
            <a:r>
              <a:rPr lang="hu-HU" b="1" dirty="0"/>
              <a:t>Vigenere cipher </a:t>
            </a:r>
            <a:r>
              <a:rPr lang="hu-HU" dirty="0"/>
              <a:t>is the same as </a:t>
            </a:r>
            <a:r>
              <a:rPr lang="hu-HU" b="1" dirty="0"/>
              <a:t>Caesar cipher</a:t>
            </a:r>
          </a:p>
          <a:p>
            <a:r>
              <a:rPr lang="hu-HU" dirty="0"/>
              <a:t>		~ of course it uses multiple subkeys</a:t>
            </a:r>
          </a:p>
          <a:p>
            <a:endParaRPr lang="hu-HU" dirty="0"/>
          </a:p>
          <a:p>
            <a:r>
              <a:rPr lang="hu-HU" dirty="0"/>
              <a:t>	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467264" y="2911392"/>
            <a:ext cx="78589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b="1" dirty="0"/>
              <a:t>WS AYHH</a:t>
            </a:r>
            <a:r>
              <a:rPr lang="hu-HU" sz="2000" b="1" dirty="0">
                <a:solidFill>
                  <a:srgbClr val="00B0F0"/>
                </a:solidFill>
              </a:rPr>
              <a:t>T</a:t>
            </a:r>
            <a:r>
              <a:rPr lang="hu-HU" sz="2000" b="1" dirty="0"/>
              <a:t>MUAZ</a:t>
            </a:r>
            <a:r>
              <a:rPr lang="hu-HU" sz="2000" b="1" dirty="0">
                <a:solidFill>
                  <a:srgbClr val="00B0F0"/>
                </a:solidFill>
              </a:rPr>
              <a:t>B</a:t>
            </a:r>
            <a:r>
              <a:rPr lang="hu-HU" sz="2000" b="1" dirty="0"/>
              <a:t>UXTR</a:t>
            </a:r>
            <a:r>
              <a:rPr lang="hu-HU" sz="2000" b="1" dirty="0">
                <a:solidFill>
                  <a:srgbClr val="00B0F0"/>
                </a:solidFill>
              </a:rPr>
              <a:t>W</a:t>
            </a:r>
            <a:r>
              <a:rPr lang="hu-HU" sz="2000" b="1" dirty="0"/>
              <a:t>UYYA</a:t>
            </a:r>
            <a:r>
              <a:rPr lang="hu-HU" sz="2000" b="1" dirty="0">
                <a:solidFill>
                  <a:srgbClr val="00B0F0"/>
                </a:solidFill>
              </a:rPr>
              <a:t>K</a:t>
            </a:r>
            <a:r>
              <a:rPr lang="hu-HU" sz="2000" b="1" dirty="0"/>
              <a:t>YUHS</a:t>
            </a:r>
            <a:r>
              <a:rPr lang="hu-HU" sz="2000" b="1" dirty="0">
                <a:solidFill>
                  <a:srgbClr val="00B0F0"/>
                </a:solidFill>
              </a:rPr>
              <a:t>V</a:t>
            </a:r>
            <a:r>
              <a:rPr lang="hu-HU" sz="2000" b="1" dirty="0"/>
              <a:t>MSMA</a:t>
            </a:r>
            <a:r>
              <a:rPr lang="hu-HU" sz="2000" b="1" dirty="0">
                <a:solidFill>
                  <a:srgbClr val="00B0F0"/>
                </a:solidFill>
              </a:rPr>
              <a:t>K</a:t>
            </a:r>
            <a:r>
              <a:rPr lang="hu-HU" sz="2000" b="1" dirty="0"/>
              <a:t>ZEWS AYHD</a:t>
            </a:r>
            <a:r>
              <a:rPr lang="hu-HU" sz="2000" b="1" dirty="0">
                <a:solidFill>
                  <a:srgbClr val="00B0F0"/>
                </a:solidFill>
              </a:rPr>
              <a:t>W</a:t>
            </a:r>
            <a:r>
              <a:rPr lang="hu-HU" sz="2000" b="1" dirty="0"/>
              <a:t>CWYO</a:t>
            </a:r>
            <a:r>
              <a:rPr lang="hu-HU" sz="2000" b="1" dirty="0">
                <a:solidFill>
                  <a:srgbClr val="00B0F0"/>
                </a:solidFill>
              </a:rPr>
              <a:t>E</a:t>
            </a:r>
            <a:r>
              <a:rPr lang="hu-HU" sz="2000" b="1" dirty="0"/>
              <a:t>UJL</a:t>
            </a:r>
            <a:endParaRPr lang="hu-HU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3764692" y="3529921"/>
            <a:ext cx="3078792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#1</a:t>
            </a:r>
            <a:r>
              <a:rPr lang="hu-HU" dirty="0"/>
              <a:t> substring: </a:t>
            </a:r>
            <a:r>
              <a:rPr lang="hu-HU" b="1" dirty="0"/>
              <a:t>WHATYHMWHYL</a:t>
            </a:r>
          </a:p>
          <a:p>
            <a:endParaRPr lang="hu-HU" b="1" dirty="0"/>
          </a:p>
          <a:p>
            <a:r>
              <a:rPr lang="hu-HU" b="1" dirty="0"/>
              <a:t>#2 </a:t>
            </a:r>
            <a:r>
              <a:rPr lang="hu-HU" dirty="0"/>
              <a:t>substring:</a:t>
            </a:r>
            <a:r>
              <a:rPr lang="hu-HU" b="1" dirty="0"/>
              <a:t> SHZRASASDO</a:t>
            </a:r>
            <a:endParaRPr lang="hu-HU" dirty="0"/>
          </a:p>
          <a:p>
            <a:endParaRPr lang="hu-HU" b="1" dirty="0"/>
          </a:p>
          <a:p>
            <a:r>
              <a:rPr lang="hu-HU" b="1" dirty="0"/>
              <a:t>#3 </a:t>
            </a:r>
            <a:r>
              <a:rPr lang="hu-HU" dirty="0"/>
              <a:t>substring: </a:t>
            </a:r>
            <a:r>
              <a:rPr lang="hu-HU" b="1" dirty="0"/>
              <a:t>TBWKVK WE</a:t>
            </a:r>
          </a:p>
          <a:p>
            <a:endParaRPr lang="hu-HU" b="1" dirty="0"/>
          </a:p>
        </p:txBody>
      </p:sp>
    </p:spTree>
    <p:extLst>
      <p:ext uri="{BB962C8B-B14F-4D97-AF65-F5344CB8AC3E}">
        <p14:creationId xmlns:p14="http://schemas.microsoft.com/office/powerpoint/2010/main" val="1378857841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u="sng" dirty="0"/>
              <a:t>Cracking Vigenere Cipher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911178" y="1383957"/>
            <a:ext cx="21759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>
                <a:solidFill>
                  <a:srgbClr val="00B0F0"/>
                </a:solidFill>
              </a:rPr>
              <a:t>KASISKI-ALGORITHM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907957" y="1902941"/>
            <a:ext cx="661540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3.) </a:t>
            </a:r>
            <a:r>
              <a:rPr lang="hu-HU" dirty="0"/>
              <a:t>if we know the size of the key then we can use </a:t>
            </a:r>
            <a:r>
              <a:rPr lang="hu-HU" b="1" dirty="0"/>
              <a:t>frequency analysis</a:t>
            </a:r>
          </a:p>
          <a:p>
            <a:r>
              <a:rPr lang="hu-HU" dirty="0"/>
              <a:t>	because </a:t>
            </a:r>
            <a:r>
              <a:rPr lang="hu-HU" b="1" dirty="0"/>
              <a:t>Vigenere cipher </a:t>
            </a:r>
            <a:r>
              <a:rPr lang="hu-HU" dirty="0"/>
              <a:t>is the same as </a:t>
            </a:r>
            <a:r>
              <a:rPr lang="hu-HU" b="1" dirty="0"/>
              <a:t>Caesar cipher</a:t>
            </a:r>
          </a:p>
          <a:p>
            <a:r>
              <a:rPr lang="hu-HU" dirty="0"/>
              <a:t>		~ of course it uses multiple subkeys</a:t>
            </a:r>
          </a:p>
          <a:p>
            <a:endParaRPr lang="hu-HU" dirty="0"/>
          </a:p>
          <a:p>
            <a:r>
              <a:rPr lang="hu-HU" dirty="0"/>
              <a:t>	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467264" y="2911392"/>
            <a:ext cx="78589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b="1" dirty="0"/>
              <a:t>WS </a:t>
            </a:r>
            <a:r>
              <a:rPr lang="hu-HU" sz="2000" b="1" dirty="0">
                <a:solidFill>
                  <a:srgbClr val="00B0F0"/>
                </a:solidFill>
              </a:rPr>
              <a:t>A</a:t>
            </a:r>
            <a:r>
              <a:rPr lang="hu-HU" sz="2000" b="1" dirty="0"/>
              <a:t>YHHT</a:t>
            </a:r>
            <a:r>
              <a:rPr lang="hu-HU" sz="2000" b="1" dirty="0">
                <a:solidFill>
                  <a:srgbClr val="00B0F0"/>
                </a:solidFill>
              </a:rPr>
              <a:t>M</a:t>
            </a:r>
            <a:r>
              <a:rPr lang="hu-HU" sz="2000" b="1" dirty="0"/>
              <a:t>UAZB</a:t>
            </a:r>
            <a:r>
              <a:rPr lang="hu-HU" sz="2000" b="1" dirty="0">
                <a:solidFill>
                  <a:srgbClr val="00B0F0"/>
                </a:solidFill>
              </a:rPr>
              <a:t>U</a:t>
            </a:r>
            <a:r>
              <a:rPr lang="hu-HU" sz="2000" b="1" dirty="0"/>
              <a:t>XTRW</a:t>
            </a:r>
            <a:r>
              <a:rPr lang="hu-HU" sz="2000" b="1" dirty="0">
                <a:solidFill>
                  <a:srgbClr val="00B0F0"/>
                </a:solidFill>
              </a:rPr>
              <a:t>U</a:t>
            </a:r>
            <a:r>
              <a:rPr lang="hu-HU" sz="2000" b="1" dirty="0"/>
              <a:t>YYAK</a:t>
            </a:r>
            <a:r>
              <a:rPr lang="hu-HU" sz="2000" b="1" dirty="0">
                <a:solidFill>
                  <a:srgbClr val="00B0F0"/>
                </a:solidFill>
              </a:rPr>
              <a:t>Y</a:t>
            </a:r>
            <a:r>
              <a:rPr lang="hu-HU" sz="2000" b="1" dirty="0"/>
              <a:t>UHSV</a:t>
            </a:r>
            <a:r>
              <a:rPr lang="hu-HU" sz="2000" b="1" dirty="0">
                <a:solidFill>
                  <a:srgbClr val="00B0F0"/>
                </a:solidFill>
              </a:rPr>
              <a:t>M</a:t>
            </a:r>
            <a:r>
              <a:rPr lang="hu-HU" sz="2000" b="1" dirty="0"/>
              <a:t>SMAK</a:t>
            </a:r>
            <a:r>
              <a:rPr lang="hu-HU" sz="2000" b="1" dirty="0">
                <a:solidFill>
                  <a:srgbClr val="00B0F0"/>
                </a:solidFill>
              </a:rPr>
              <a:t>Z</a:t>
            </a:r>
            <a:r>
              <a:rPr lang="hu-HU" sz="2000" b="1" dirty="0"/>
              <a:t>EWS </a:t>
            </a:r>
            <a:r>
              <a:rPr lang="hu-HU" sz="2000" b="1" dirty="0">
                <a:solidFill>
                  <a:srgbClr val="00B0F0"/>
                </a:solidFill>
              </a:rPr>
              <a:t>A</a:t>
            </a:r>
            <a:r>
              <a:rPr lang="hu-HU" sz="2000" b="1" dirty="0"/>
              <a:t>YHDW</a:t>
            </a:r>
            <a:r>
              <a:rPr lang="hu-HU" sz="2000" b="1" dirty="0">
                <a:solidFill>
                  <a:srgbClr val="00B0F0"/>
                </a:solidFill>
              </a:rPr>
              <a:t>C</a:t>
            </a:r>
            <a:r>
              <a:rPr lang="hu-HU" sz="2000" b="1" dirty="0"/>
              <a:t>WYOE</a:t>
            </a:r>
            <a:r>
              <a:rPr lang="hu-HU" sz="2000" b="1" dirty="0">
                <a:solidFill>
                  <a:srgbClr val="00B0F0"/>
                </a:solidFill>
              </a:rPr>
              <a:t>U</a:t>
            </a:r>
            <a:r>
              <a:rPr lang="hu-HU" sz="2000" b="1" dirty="0"/>
              <a:t>JL</a:t>
            </a:r>
            <a:endParaRPr lang="hu-HU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3764692" y="3529921"/>
            <a:ext cx="3078792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#1</a:t>
            </a:r>
            <a:r>
              <a:rPr lang="hu-HU" dirty="0"/>
              <a:t> substring: </a:t>
            </a:r>
            <a:r>
              <a:rPr lang="hu-HU" b="1" dirty="0"/>
              <a:t>WHATYHMWHYL</a:t>
            </a:r>
          </a:p>
          <a:p>
            <a:endParaRPr lang="hu-HU" b="1" dirty="0"/>
          </a:p>
          <a:p>
            <a:r>
              <a:rPr lang="hu-HU" b="1" dirty="0"/>
              <a:t>#2 </a:t>
            </a:r>
            <a:r>
              <a:rPr lang="hu-HU" dirty="0"/>
              <a:t>substring: </a:t>
            </a:r>
            <a:r>
              <a:rPr lang="hu-HU" b="1" dirty="0"/>
              <a:t>SHZRASASDO</a:t>
            </a:r>
            <a:endParaRPr lang="hu-HU" dirty="0"/>
          </a:p>
          <a:p>
            <a:endParaRPr lang="hu-HU" b="1" dirty="0"/>
          </a:p>
          <a:p>
            <a:r>
              <a:rPr lang="hu-HU" b="1" dirty="0"/>
              <a:t>#3 </a:t>
            </a:r>
            <a:r>
              <a:rPr lang="hu-HU" dirty="0"/>
              <a:t>substring: </a:t>
            </a:r>
            <a:r>
              <a:rPr lang="hu-HU" b="1" dirty="0"/>
              <a:t>TBWKVK WE</a:t>
            </a:r>
            <a:endParaRPr lang="hu-HU" dirty="0"/>
          </a:p>
          <a:p>
            <a:endParaRPr lang="hu-HU" b="1" dirty="0"/>
          </a:p>
          <a:p>
            <a:r>
              <a:rPr lang="hu-HU" b="1" dirty="0"/>
              <a:t>#4 </a:t>
            </a:r>
            <a:r>
              <a:rPr lang="hu-HU" dirty="0"/>
              <a:t>substring: </a:t>
            </a:r>
            <a:r>
              <a:rPr lang="hu-HU" b="1" dirty="0"/>
              <a:t>AMUUYMZACU</a:t>
            </a:r>
          </a:p>
          <a:p>
            <a:endParaRPr lang="hu-HU" b="1" dirty="0"/>
          </a:p>
        </p:txBody>
      </p:sp>
    </p:spTree>
    <p:extLst>
      <p:ext uri="{BB962C8B-B14F-4D97-AF65-F5344CB8AC3E}">
        <p14:creationId xmlns:p14="http://schemas.microsoft.com/office/powerpoint/2010/main" val="1350045369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u="sng" dirty="0"/>
              <a:t>Cracking Vigenere Cipher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911178" y="1383957"/>
            <a:ext cx="21759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>
                <a:solidFill>
                  <a:srgbClr val="00B0F0"/>
                </a:solidFill>
              </a:rPr>
              <a:t>KASISKI-ALGORITHM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907957" y="1902941"/>
            <a:ext cx="661540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3.) </a:t>
            </a:r>
            <a:r>
              <a:rPr lang="hu-HU" dirty="0"/>
              <a:t>if we know the size of the key then we can use </a:t>
            </a:r>
            <a:r>
              <a:rPr lang="hu-HU" b="1" dirty="0"/>
              <a:t>frequency analysis</a:t>
            </a:r>
          </a:p>
          <a:p>
            <a:r>
              <a:rPr lang="hu-HU" dirty="0"/>
              <a:t>	because </a:t>
            </a:r>
            <a:r>
              <a:rPr lang="hu-HU" b="1" dirty="0"/>
              <a:t>Vigenere cipher </a:t>
            </a:r>
            <a:r>
              <a:rPr lang="hu-HU" dirty="0"/>
              <a:t>is the same as </a:t>
            </a:r>
            <a:r>
              <a:rPr lang="hu-HU" b="1" dirty="0"/>
              <a:t>Caesar cipher</a:t>
            </a:r>
          </a:p>
          <a:p>
            <a:r>
              <a:rPr lang="hu-HU" dirty="0"/>
              <a:t>		~ of course it uses multiple subkeys</a:t>
            </a:r>
          </a:p>
          <a:p>
            <a:endParaRPr lang="hu-HU" dirty="0"/>
          </a:p>
          <a:p>
            <a:r>
              <a:rPr lang="hu-HU" dirty="0"/>
              <a:t>	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467264" y="2911392"/>
            <a:ext cx="78589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b="1" dirty="0"/>
              <a:t>WS A</a:t>
            </a:r>
            <a:r>
              <a:rPr lang="hu-HU" sz="2000" b="1" dirty="0">
                <a:solidFill>
                  <a:srgbClr val="00B0F0"/>
                </a:solidFill>
              </a:rPr>
              <a:t>Y</a:t>
            </a:r>
            <a:r>
              <a:rPr lang="hu-HU" sz="2000" b="1" dirty="0"/>
              <a:t>HHTM</a:t>
            </a:r>
            <a:r>
              <a:rPr lang="hu-HU" sz="2000" b="1" dirty="0">
                <a:solidFill>
                  <a:srgbClr val="00B0F0"/>
                </a:solidFill>
              </a:rPr>
              <a:t>U</a:t>
            </a:r>
            <a:r>
              <a:rPr lang="hu-HU" sz="2000" b="1" dirty="0"/>
              <a:t>AZBU</a:t>
            </a:r>
            <a:r>
              <a:rPr lang="hu-HU" sz="2000" b="1" dirty="0">
                <a:solidFill>
                  <a:srgbClr val="00B0F0"/>
                </a:solidFill>
              </a:rPr>
              <a:t>X</a:t>
            </a:r>
            <a:r>
              <a:rPr lang="hu-HU" sz="2000" b="1" dirty="0"/>
              <a:t>TRWU</a:t>
            </a:r>
            <a:r>
              <a:rPr lang="hu-HU" sz="2000" b="1" dirty="0">
                <a:solidFill>
                  <a:srgbClr val="00B0F0"/>
                </a:solidFill>
              </a:rPr>
              <a:t>Y</a:t>
            </a:r>
            <a:r>
              <a:rPr lang="hu-HU" sz="2000" b="1" dirty="0"/>
              <a:t>YAKY</a:t>
            </a:r>
            <a:r>
              <a:rPr lang="hu-HU" sz="2000" b="1" dirty="0">
                <a:solidFill>
                  <a:srgbClr val="00B0F0"/>
                </a:solidFill>
              </a:rPr>
              <a:t>U</a:t>
            </a:r>
            <a:r>
              <a:rPr lang="hu-HU" sz="2000" b="1" dirty="0"/>
              <a:t>HSVM</a:t>
            </a:r>
            <a:r>
              <a:rPr lang="hu-HU" sz="2000" b="1" dirty="0">
                <a:solidFill>
                  <a:srgbClr val="00B0F0"/>
                </a:solidFill>
              </a:rPr>
              <a:t>S</a:t>
            </a:r>
            <a:r>
              <a:rPr lang="hu-HU" sz="2000" b="1" dirty="0"/>
              <a:t>MAKZ</a:t>
            </a:r>
            <a:r>
              <a:rPr lang="hu-HU" sz="2000" b="1" dirty="0">
                <a:solidFill>
                  <a:srgbClr val="00B0F0"/>
                </a:solidFill>
              </a:rPr>
              <a:t>E</a:t>
            </a:r>
            <a:r>
              <a:rPr lang="hu-HU" sz="2000" b="1" dirty="0"/>
              <a:t>WS A</a:t>
            </a:r>
            <a:r>
              <a:rPr lang="hu-HU" sz="2000" b="1" dirty="0">
                <a:solidFill>
                  <a:srgbClr val="00B0F0"/>
                </a:solidFill>
              </a:rPr>
              <a:t>Y</a:t>
            </a:r>
            <a:r>
              <a:rPr lang="hu-HU" sz="2000" b="1" dirty="0"/>
              <a:t>HDWC</a:t>
            </a:r>
            <a:r>
              <a:rPr lang="hu-HU" sz="2000" b="1" dirty="0">
                <a:solidFill>
                  <a:srgbClr val="00B0F0"/>
                </a:solidFill>
              </a:rPr>
              <a:t>W</a:t>
            </a:r>
            <a:r>
              <a:rPr lang="hu-HU" sz="2000" b="1" dirty="0"/>
              <a:t>YOEU</a:t>
            </a:r>
            <a:r>
              <a:rPr lang="hu-HU" sz="2000" b="1" dirty="0">
                <a:solidFill>
                  <a:srgbClr val="00B0F0"/>
                </a:solidFill>
              </a:rPr>
              <a:t>J</a:t>
            </a:r>
            <a:r>
              <a:rPr lang="hu-HU" sz="2000" b="1" dirty="0"/>
              <a:t>L</a:t>
            </a:r>
            <a:endParaRPr lang="hu-HU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3764692" y="3529921"/>
            <a:ext cx="3078792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#1</a:t>
            </a:r>
            <a:r>
              <a:rPr lang="hu-HU" dirty="0"/>
              <a:t> substring: </a:t>
            </a:r>
            <a:r>
              <a:rPr lang="hu-HU" b="1" dirty="0"/>
              <a:t>WHATYHMWHYL</a:t>
            </a:r>
          </a:p>
          <a:p>
            <a:endParaRPr lang="hu-HU" b="1" dirty="0"/>
          </a:p>
          <a:p>
            <a:r>
              <a:rPr lang="hu-HU" b="1" dirty="0"/>
              <a:t>#2 </a:t>
            </a:r>
            <a:r>
              <a:rPr lang="hu-HU" dirty="0"/>
              <a:t>substring: </a:t>
            </a:r>
            <a:r>
              <a:rPr lang="hu-HU" b="1" dirty="0"/>
              <a:t>SHZRASASDO</a:t>
            </a:r>
            <a:endParaRPr lang="hu-HU" dirty="0"/>
          </a:p>
          <a:p>
            <a:endParaRPr lang="hu-HU" b="1" dirty="0"/>
          </a:p>
          <a:p>
            <a:r>
              <a:rPr lang="hu-HU" b="1" dirty="0"/>
              <a:t>#3 </a:t>
            </a:r>
            <a:r>
              <a:rPr lang="hu-HU" dirty="0"/>
              <a:t>substring: </a:t>
            </a:r>
            <a:r>
              <a:rPr lang="hu-HU" b="1" dirty="0"/>
              <a:t>TBWKVK WE</a:t>
            </a:r>
            <a:endParaRPr lang="hu-HU" dirty="0"/>
          </a:p>
          <a:p>
            <a:endParaRPr lang="hu-HU" b="1" dirty="0"/>
          </a:p>
          <a:p>
            <a:r>
              <a:rPr lang="hu-HU" b="1" dirty="0"/>
              <a:t>#4 </a:t>
            </a:r>
            <a:r>
              <a:rPr lang="hu-HU" dirty="0"/>
              <a:t>substring: </a:t>
            </a:r>
            <a:r>
              <a:rPr lang="hu-HU" b="1" dirty="0"/>
              <a:t>AMUUYMZACU</a:t>
            </a:r>
          </a:p>
          <a:p>
            <a:endParaRPr lang="hu-HU" b="1" dirty="0"/>
          </a:p>
          <a:p>
            <a:r>
              <a:rPr lang="hu-HU" b="1" dirty="0"/>
              <a:t>#5 </a:t>
            </a:r>
            <a:r>
              <a:rPr lang="hu-HU" dirty="0"/>
              <a:t>substring: </a:t>
            </a:r>
            <a:r>
              <a:rPr lang="hu-HU" b="1" dirty="0"/>
              <a:t>YUXYUSEYWJ</a:t>
            </a:r>
          </a:p>
          <a:p>
            <a:endParaRPr lang="hu-HU" b="1" dirty="0"/>
          </a:p>
        </p:txBody>
      </p:sp>
    </p:spTree>
    <p:extLst>
      <p:ext uri="{BB962C8B-B14F-4D97-AF65-F5344CB8AC3E}">
        <p14:creationId xmlns:p14="http://schemas.microsoft.com/office/powerpoint/2010/main" val="1247400245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u="sng" dirty="0"/>
              <a:t>Cracking Vigenere Cipher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911178" y="1383957"/>
            <a:ext cx="21759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>
                <a:solidFill>
                  <a:srgbClr val="00B0F0"/>
                </a:solidFill>
              </a:rPr>
              <a:t>KASISKI-ALGORITHM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907957" y="1902941"/>
            <a:ext cx="661540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3.) </a:t>
            </a:r>
            <a:r>
              <a:rPr lang="hu-HU" dirty="0"/>
              <a:t>if we know the size of the key then we can use </a:t>
            </a:r>
            <a:r>
              <a:rPr lang="hu-HU" b="1" dirty="0"/>
              <a:t>frequency analysis</a:t>
            </a:r>
          </a:p>
          <a:p>
            <a:r>
              <a:rPr lang="hu-HU" dirty="0"/>
              <a:t>	because </a:t>
            </a:r>
            <a:r>
              <a:rPr lang="hu-HU" b="1" dirty="0"/>
              <a:t>Vigenere cipher </a:t>
            </a:r>
            <a:r>
              <a:rPr lang="hu-HU" dirty="0"/>
              <a:t>is the same as </a:t>
            </a:r>
            <a:r>
              <a:rPr lang="hu-HU" b="1" dirty="0"/>
              <a:t>Caesar cipher</a:t>
            </a:r>
          </a:p>
          <a:p>
            <a:r>
              <a:rPr lang="hu-HU" dirty="0"/>
              <a:t>		~ of course it uses multiple subkeys</a:t>
            </a:r>
          </a:p>
          <a:p>
            <a:endParaRPr lang="hu-HU" dirty="0"/>
          </a:p>
          <a:p>
            <a:r>
              <a:rPr lang="hu-HU" dirty="0"/>
              <a:t>	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467264" y="2911392"/>
            <a:ext cx="78589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b="1" dirty="0"/>
              <a:t>WS AYHHTMUAZBUXTRWUYYAKYUHSVMSMAKZEWS AYHDWCWYOEUJL</a:t>
            </a:r>
            <a:endParaRPr lang="hu-HU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3764692" y="3529921"/>
            <a:ext cx="3078792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#1</a:t>
            </a:r>
            <a:r>
              <a:rPr lang="hu-HU" dirty="0"/>
              <a:t> substring: </a:t>
            </a:r>
            <a:r>
              <a:rPr lang="hu-HU" b="1" dirty="0"/>
              <a:t>WHATYHMWHYL</a:t>
            </a:r>
          </a:p>
          <a:p>
            <a:endParaRPr lang="hu-HU" b="1" dirty="0"/>
          </a:p>
          <a:p>
            <a:r>
              <a:rPr lang="hu-HU" b="1" dirty="0"/>
              <a:t>#2 </a:t>
            </a:r>
            <a:r>
              <a:rPr lang="hu-HU" dirty="0"/>
              <a:t>substring: </a:t>
            </a:r>
            <a:r>
              <a:rPr lang="hu-HU" b="1" dirty="0"/>
              <a:t>SHZRASASDO</a:t>
            </a:r>
            <a:endParaRPr lang="hu-HU" dirty="0"/>
          </a:p>
          <a:p>
            <a:endParaRPr lang="hu-HU" b="1" dirty="0"/>
          </a:p>
          <a:p>
            <a:r>
              <a:rPr lang="hu-HU" b="1" dirty="0"/>
              <a:t>#3 </a:t>
            </a:r>
            <a:r>
              <a:rPr lang="hu-HU" dirty="0"/>
              <a:t>substring: </a:t>
            </a:r>
            <a:r>
              <a:rPr lang="hu-HU" b="1" dirty="0"/>
              <a:t>TBWKVK WE</a:t>
            </a:r>
            <a:endParaRPr lang="hu-HU" dirty="0"/>
          </a:p>
          <a:p>
            <a:endParaRPr lang="hu-HU" b="1" dirty="0"/>
          </a:p>
          <a:p>
            <a:r>
              <a:rPr lang="hu-HU" b="1" dirty="0"/>
              <a:t>#4 </a:t>
            </a:r>
            <a:r>
              <a:rPr lang="hu-HU" dirty="0"/>
              <a:t>substring: </a:t>
            </a:r>
            <a:r>
              <a:rPr lang="hu-HU" b="1" dirty="0"/>
              <a:t>AMUUYMZACU</a:t>
            </a:r>
          </a:p>
          <a:p>
            <a:endParaRPr lang="hu-HU" b="1" dirty="0"/>
          </a:p>
          <a:p>
            <a:r>
              <a:rPr lang="hu-HU" b="1" dirty="0"/>
              <a:t>#5 </a:t>
            </a:r>
            <a:r>
              <a:rPr lang="hu-HU" dirty="0"/>
              <a:t>substring: </a:t>
            </a:r>
            <a:r>
              <a:rPr lang="hu-HU" b="1" dirty="0"/>
              <a:t>YUXYUSEYWJ</a:t>
            </a:r>
          </a:p>
          <a:p>
            <a:endParaRPr lang="hu-HU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843484" y="3529921"/>
            <a:ext cx="46846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>
                <a:sym typeface="Wingdings" panose="05000000000000000000" pitchFamily="2" charset="2"/>
              </a:rPr>
              <a:t> first letter of the key encrypted this substring</a:t>
            </a:r>
            <a:endParaRPr lang="hu-HU" dirty="0"/>
          </a:p>
        </p:txBody>
      </p:sp>
      <p:sp>
        <p:nvSpPr>
          <p:cNvPr id="8" name="TextBox 7"/>
          <p:cNvSpPr txBox="1"/>
          <p:nvPr/>
        </p:nvSpPr>
        <p:spPr>
          <a:xfrm>
            <a:off x="6843484" y="4048905"/>
            <a:ext cx="4987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>
                <a:sym typeface="Wingdings" panose="05000000000000000000" pitchFamily="2" charset="2"/>
              </a:rPr>
              <a:t> second letter of the key encrypted this substring</a:t>
            </a:r>
            <a:endParaRPr lang="hu-HU" dirty="0"/>
          </a:p>
        </p:txBody>
      </p:sp>
      <p:sp>
        <p:nvSpPr>
          <p:cNvPr id="9" name="TextBox 8"/>
          <p:cNvSpPr txBox="1"/>
          <p:nvPr/>
        </p:nvSpPr>
        <p:spPr>
          <a:xfrm>
            <a:off x="6843484" y="4600973"/>
            <a:ext cx="47713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>
                <a:sym typeface="Wingdings" panose="05000000000000000000" pitchFamily="2" charset="2"/>
              </a:rPr>
              <a:t> third letter of the key encrypted this substring</a:t>
            </a:r>
            <a:endParaRPr lang="hu-HU" dirty="0"/>
          </a:p>
        </p:txBody>
      </p:sp>
      <p:sp>
        <p:nvSpPr>
          <p:cNvPr id="10" name="TextBox 9"/>
          <p:cNvSpPr txBox="1"/>
          <p:nvPr/>
        </p:nvSpPr>
        <p:spPr>
          <a:xfrm>
            <a:off x="6843483" y="5150735"/>
            <a:ext cx="49091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>
                <a:sym typeface="Wingdings" panose="05000000000000000000" pitchFamily="2" charset="2"/>
              </a:rPr>
              <a:t> fourth letter of the key encrypted this substring</a:t>
            </a:r>
            <a:endParaRPr lang="hu-HU" dirty="0"/>
          </a:p>
        </p:txBody>
      </p:sp>
      <p:sp>
        <p:nvSpPr>
          <p:cNvPr id="11" name="TextBox 10"/>
          <p:cNvSpPr txBox="1"/>
          <p:nvPr/>
        </p:nvSpPr>
        <p:spPr>
          <a:xfrm>
            <a:off x="6843483" y="5724097"/>
            <a:ext cx="47135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>
                <a:sym typeface="Wingdings" panose="05000000000000000000" pitchFamily="2" charset="2"/>
              </a:rPr>
              <a:t> fifth letter of the key encrypted this substring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351099918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u="sng" dirty="0"/>
              <a:t>Cracking Vigenere Cipher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911178" y="1383957"/>
            <a:ext cx="21759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>
                <a:solidFill>
                  <a:srgbClr val="00B0F0"/>
                </a:solidFill>
              </a:rPr>
              <a:t>KASISKI-ALGORITHM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907957" y="1902941"/>
            <a:ext cx="661540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3.) </a:t>
            </a:r>
            <a:r>
              <a:rPr lang="hu-HU" dirty="0"/>
              <a:t>if we know the size of the key then we can use </a:t>
            </a:r>
            <a:r>
              <a:rPr lang="hu-HU" b="1" dirty="0"/>
              <a:t>frequency analysis</a:t>
            </a:r>
          </a:p>
          <a:p>
            <a:r>
              <a:rPr lang="hu-HU" dirty="0"/>
              <a:t>	because </a:t>
            </a:r>
            <a:r>
              <a:rPr lang="hu-HU" b="1" dirty="0"/>
              <a:t>Vigenere cipher </a:t>
            </a:r>
            <a:r>
              <a:rPr lang="hu-HU" dirty="0"/>
              <a:t>is the same as </a:t>
            </a:r>
            <a:r>
              <a:rPr lang="hu-HU" b="1" dirty="0"/>
              <a:t>Caesar cipher</a:t>
            </a:r>
          </a:p>
          <a:p>
            <a:r>
              <a:rPr lang="hu-HU" dirty="0"/>
              <a:t>		~ of course it uses multiple subkeys</a:t>
            </a:r>
          </a:p>
          <a:p>
            <a:endParaRPr lang="hu-HU" dirty="0"/>
          </a:p>
          <a:p>
            <a:r>
              <a:rPr lang="hu-HU" dirty="0"/>
              <a:t>	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171567" y="3031524"/>
            <a:ext cx="7741799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>
                <a:sym typeface="Wingdings" panose="05000000000000000000" pitchFamily="2" charset="2"/>
              </a:rPr>
              <a:t> we apply all possible </a:t>
            </a:r>
            <a:r>
              <a:rPr lang="hu-HU" b="1" dirty="0">
                <a:sym typeface="Wingdings" panose="05000000000000000000" pitchFamily="2" charset="2"/>
              </a:rPr>
              <a:t>26</a:t>
            </a:r>
            <a:r>
              <a:rPr lang="hu-HU" dirty="0">
                <a:sym typeface="Wingdings" panose="05000000000000000000" pitchFamily="2" charset="2"/>
              </a:rPr>
              <a:t> subkeys on the ciphertext</a:t>
            </a:r>
          </a:p>
          <a:p>
            <a:endParaRPr lang="hu-HU" dirty="0"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à"/>
            </a:pPr>
            <a:r>
              <a:rPr lang="hu-HU" dirty="0">
                <a:sym typeface="Wingdings" panose="05000000000000000000" pitchFamily="2" charset="2"/>
              </a:rPr>
              <a:t>we know the frequency distribution of the letters in the english alphabet</a:t>
            </a:r>
          </a:p>
          <a:p>
            <a:pPr marL="285750" indent="-285750">
              <a:buFont typeface="Wingdings" panose="05000000000000000000" pitchFamily="2" charset="2"/>
              <a:buChar char="à"/>
            </a:pPr>
            <a:endParaRPr lang="hu-HU" dirty="0"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à"/>
            </a:pPr>
            <a:r>
              <a:rPr lang="hu-HU" dirty="0">
                <a:sym typeface="Wingdings" panose="05000000000000000000" pitchFamily="2" charset="2"/>
              </a:rPr>
              <a:t>compare the two frequency distributions so we count the </a:t>
            </a:r>
          </a:p>
          <a:p>
            <a:pPr lvl="1"/>
            <a:r>
              <a:rPr lang="hu-HU" dirty="0">
                <a:sym typeface="Wingdings" panose="05000000000000000000" pitchFamily="2" charset="2"/>
              </a:rPr>
              <a:t> letter frequency matches (decrypted text + english alphabet)</a:t>
            </a:r>
          </a:p>
          <a:p>
            <a:pPr lvl="1"/>
            <a:endParaRPr lang="hu-HU" dirty="0">
              <a:sym typeface="Wingdings" panose="05000000000000000000" pitchFamily="2" charset="2"/>
            </a:endParaRPr>
          </a:p>
          <a:p>
            <a:pPr lvl="1"/>
            <a:r>
              <a:rPr lang="hu-HU" dirty="0">
                <a:sym typeface="Wingdings" panose="05000000000000000000" pitchFamily="2" charset="2"/>
              </a:rPr>
              <a:t>	</a:t>
            </a:r>
            <a:r>
              <a:rPr lang="hu-HU" u="sng" dirty="0">
                <a:sym typeface="Wingdings" panose="05000000000000000000" pitchFamily="2" charset="2"/>
              </a:rPr>
              <a:t>For example</a:t>
            </a:r>
            <a:r>
              <a:rPr lang="hu-HU" dirty="0">
                <a:sym typeface="Wingdings" panose="05000000000000000000" pitchFamily="2" charset="2"/>
              </a:rPr>
              <a:t>: if the most frequent letter in the decrypted text is </a:t>
            </a:r>
            <a:r>
              <a:rPr lang="hu-HU" b="1" dirty="0">
                <a:sym typeface="Wingdings" panose="05000000000000000000" pitchFamily="2" charset="2"/>
              </a:rPr>
              <a:t>E</a:t>
            </a:r>
            <a:r>
              <a:rPr lang="hu-HU" dirty="0">
                <a:sym typeface="Wingdings" panose="05000000000000000000" pitchFamily="2" charset="2"/>
              </a:rPr>
              <a:t> then </a:t>
            </a:r>
          </a:p>
          <a:p>
            <a:pPr lvl="1"/>
            <a:r>
              <a:rPr lang="hu-HU" dirty="0">
                <a:sym typeface="Wingdings" panose="05000000000000000000" pitchFamily="2" charset="2"/>
              </a:rPr>
              <a:t>		</a:t>
            </a:r>
            <a:r>
              <a:rPr lang="hu-HU" b="1" dirty="0">
                <a:sym typeface="Wingdings" panose="05000000000000000000" pitchFamily="2" charset="2"/>
              </a:rPr>
              <a:t>counter+1</a:t>
            </a:r>
            <a:r>
              <a:rPr lang="hu-HU" dirty="0">
                <a:sym typeface="Wingdings" panose="05000000000000000000" pitchFamily="2" charset="2"/>
              </a:rPr>
              <a:t> because</a:t>
            </a:r>
            <a:r>
              <a:rPr lang="hu-HU" b="1" dirty="0">
                <a:sym typeface="Wingdings" panose="05000000000000000000" pitchFamily="2" charset="2"/>
              </a:rPr>
              <a:t> E </a:t>
            </a:r>
            <a:r>
              <a:rPr lang="hu-HU" dirty="0">
                <a:sym typeface="Wingdings" panose="05000000000000000000" pitchFamily="2" charset="2"/>
              </a:rPr>
              <a:t>is the most frequent letter in the </a:t>
            </a:r>
          </a:p>
          <a:p>
            <a:pPr lvl="1"/>
            <a:r>
              <a:rPr lang="hu-HU" dirty="0">
                <a:sym typeface="Wingdings" panose="05000000000000000000" pitchFamily="2" charset="2"/>
              </a:rPr>
              <a:t>			english alphabet is well</a:t>
            </a:r>
          </a:p>
          <a:p>
            <a:pPr lvl="1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19053296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u="sng" dirty="0"/>
              <a:t>Cracking Vigenere Cipher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911178" y="1383957"/>
            <a:ext cx="21759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>
                <a:solidFill>
                  <a:srgbClr val="00B0F0"/>
                </a:solidFill>
              </a:rPr>
              <a:t>KASISKI-ALGORITHM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907957" y="1902941"/>
            <a:ext cx="661540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3.) </a:t>
            </a:r>
            <a:r>
              <a:rPr lang="hu-HU" dirty="0"/>
              <a:t>if we know the size of the key then we can use </a:t>
            </a:r>
            <a:r>
              <a:rPr lang="hu-HU" b="1" dirty="0"/>
              <a:t>frequency analysis</a:t>
            </a:r>
          </a:p>
          <a:p>
            <a:r>
              <a:rPr lang="hu-HU" dirty="0"/>
              <a:t>	because </a:t>
            </a:r>
            <a:r>
              <a:rPr lang="hu-HU" b="1" dirty="0"/>
              <a:t>Vigenere cipher </a:t>
            </a:r>
            <a:r>
              <a:rPr lang="hu-HU" dirty="0"/>
              <a:t>is the same as </a:t>
            </a:r>
            <a:r>
              <a:rPr lang="hu-HU" b="1" dirty="0"/>
              <a:t>Caesar cipher</a:t>
            </a:r>
          </a:p>
          <a:p>
            <a:r>
              <a:rPr lang="hu-HU" dirty="0"/>
              <a:t>		~ of course it uses multiple subkeys</a:t>
            </a:r>
          </a:p>
          <a:p>
            <a:endParaRPr lang="hu-HU" dirty="0"/>
          </a:p>
          <a:p>
            <a:r>
              <a:rPr lang="hu-HU" dirty="0"/>
              <a:t>	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10746" y="2549700"/>
            <a:ext cx="18177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>
                <a:solidFill>
                  <a:srgbClr val="00B0F0"/>
                </a:solidFill>
              </a:rPr>
              <a:t>WHATYHMWHYL</a:t>
            </a:r>
            <a:endParaRPr lang="hu-HU" dirty="0">
              <a:solidFill>
                <a:srgbClr val="00B0F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42055" y="2242969"/>
            <a:ext cx="13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#1 substring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6608895"/>
              </p:ext>
            </p:extLst>
          </p:nvPr>
        </p:nvGraphicFramePr>
        <p:xfrm>
          <a:off x="1749375" y="3164582"/>
          <a:ext cx="8932563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75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775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775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SUBKEY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DECRYPTED #1 SUBSTRING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MATCH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b="1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/>
                        <a:t>VG SXGLVGXK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b="1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i="0" dirty="0"/>
                        <a:t>UFZRWFKUFWJ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b="1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/>
                        <a:t>TEYQVEJTEVI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b="1" dirty="0"/>
                        <a:t>...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/>
                        <a:t>...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/>
                        <a:t>...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603157" y="5188910"/>
            <a:ext cx="848597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So we have to try with all possible letter (</a:t>
            </a:r>
            <a:r>
              <a:rPr lang="hu-HU" b="1" dirty="0"/>
              <a:t>26</a:t>
            </a:r>
            <a:r>
              <a:rPr lang="hu-HU" dirty="0"/>
              <a:t> letters so </a:t>
            </a:r>
            <a:r>
              <a:rPr lang="hu-HU" b="1" dirty="0"/>
              <a:t>A-Z</a:t>
            </a:r>
            <a:r>
              <a:rPr lang="hu-HU" dirty="0"/>
              <a:t>) and consider </a:t>
            </a:r>
          </a:p>
          <a:p>
            <a:r>
              <a:rPr lang="hu-HU" dirty="0"/>
              <a:t>	the matches with highest values</a:t>
            </a:r>
          </a:p>
          <a:p>
            <a:endParaRPr lang="hu-HU" dirty="0"/>
          </a:p>
          <a:p>
            <a:r>
              <a:rPr lang="hu-HU" dirty="0"/>
              <a:t>		+ we have to do the same operation for the other substrings as well</a:t>
            </a:r>
          </a:p>
        </p:txBody>
      </p:sp>
    </p:spTree>
    <p:extLst>
      <p:ext uri="{BB962C8B-B14F-4D97-AF65-F5344CB8AC3E}">
        <p14:creationId xmlns:p14="http://schemas.microsoft.com/office/powerpoint/2010/main" val="34850274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u="sng" dirty="0"/>
              <a:t>Vigenere Cipher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721708" y="1506022"/>
            <a:ext cx="8683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It is very similar to </a:t>
            </a:r>
            <a:r>
              <a:rPr lang="hu-HU" b="1" dirty="0"/>
              <a:t>Caesar cryptosystem </a:t>
            </a:r>
            <a:r>
              <a:rPr lang="hu-HU" dirty="0"/>
              <a:t>BUT we use several keys instead of just a single key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864634" y="2059459"/>
            <a:ext cx="81806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i="1" dirty="0"/>
              <a:t>„Vigenere cryptosystem is a </a:t>
            </a:r>
            <a:r>
              <a:rPr lang="en-US" i="1" dirty="0"/>
              <a:t>method of encrypting alphabetic text by using a series of </a:t>
            </a:r>
            <a:endParaRPr lang="hu-HU" i="1" dirty="0"/>
          </a:p>
          <a:p>
            <a:pPr algn="ctr"/>
            <a:r>
              <a:rPr lang="en-US" i="1" dirty="0"/>
              <a:t>interwoven Caesar ciphers based on the letters of a keyword</a:t>
            </a:r>
            <a:r>
              <a:rPr lang="hu-HU" i="1" dirty="0"/>
              <a:t>”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624648" y="2968026"/>
            <a:ext cx="7610994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à"/>
            </a:pPr>
            <a:r>
              <a:rPr lang="hu-HU" dirty="0">
                <a:sym typeface="Wingdings" panose="05000000000000000000" pitchFamily="2" charset="2"/>
              </a:rPr>
              <a:t>it is a form of </a:t>
            </a:r>
            <a:r>
              <a:rPr lang="hu-HU" b="1" dirty="0">
                <a:sym typeface="Wingdings" panose="05000000000000000000" pitchFamily="2" charset="2"/>
              </a:rPr>
              <a:t>polyalphabetic substitution </a:t>
            </a:r>
            <a:r>
              <a:rPr lang="hu-HU" dirty="0">
                <a:sym typeface="Wingdings" panose="05000000000000000000" pitchFamily="2" charset="2"/>
              </a:rPr>
              <a:t>method</a:t>
            </a:r>
          </a:p>
          <a:p>
            <a:pPr marL="285750" indent="-285750">
              <a:buFont typeface="Wingdings" panose="05000000000000000000" pitchFamily="2" charset="2"/>
              <a:buChar char="à"/>
            </a:pPr>
            <a:endParaRPr lang="hu-HU" dirty="0"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à"/>
            </a:pPr>
            <a:r>
              <a:rPr lang="hu-HU" dirty="0">
                <a:sym typeface="Wingdings" panose="05000000000000000000" pitchFamily="2" charset="2"/>
              </a:rPr>
              <a:t>very easy to understand and to implement</a:t>
            </a:r>
          </a:p>
          <a:p>
            <a:pPr marL="285750" indent="-285750">
              <a:buFont typeface="Wingdings" panose="05000000000000000000" pitchFamily="2" charset="2"/>
              <a:buChar char="à"/>
            </a:pPr>
            <a:endParaRPr lang="hu-HU" dirty="0"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à"/>
            </a:pPr>
            <a:r>
              <a:rPr lang="hu-HU" dirty="0">
                <a:sym typeface="Wingdings" panose="05000000000000000000" pitchFamily="2" charset="2"/>
              </a:rPr>
              <a:t>it was constructed in the </a:t>
            </a:r>
            <a:r>
              <a:rPr lang="hu-HU" b="1" dirty="0">
                <a:sym typeface="Wingdings" panose="05000000000000000000" pitchFamily="2" charset="2"/>
              </a:rPr>
              <a:t>16th</a:t>
            </a:r>
            <a:r>
              <a:rPr lang="hu-HU" dirty="0">
                <a:sym typeface="Wingdings" panose="05000000000000000000" pitchFamily="2" charset="2"/>
              </a:rPr>
              <a:t> century and it was thought to be unbreakable</a:t>
            </a:r>
          </a:p>
          <a:p>
            <a:r>
              <a:rPr lang="hu-HU" dirty="0">
                <a:sym typeface="Wingdings" panose="05000000000000000000" pitchFamily="2" charset="2"/>
              </a:rPr>
              <a:t>		„the indecipherable cipher”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745720285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u="sng" dirty="0"/>
              <a:t>Cracking Vigenere Cipher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911178" y="1383957"/>
            <a:ext cx="21759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>
                <a:solidFill>
                  <a:srgbClr val="00B0F0"/>
                </a:solidFill>
              </a:rPr>
              <a:t>KASISKI-ALGORITHM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907957" y="1902941"/>
            <a:ext cx="661540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3.) </a:t>
            </a:r>
            <a:r>
              <a:rPr lang="hu-HU" dirty="0"/>
              <a:t>if we know the size of the key then we can use </a:t>
            </a:r>
            <a:r>
              <a:rPr lang="hu-HU" b="1" dirty="0"/>
              <a:t>frequency analysis</a:t>
            </a:r>
          </a:p>
          <a:p>
            <a:r>
              <a:rPr lang="hu-HU" dirty="0"/>
              <a:t>	because </a:t>
            </a:r>
            <a:r>
              <a:rPr lang="hu-HU" b="1" dirty="0"/>
              <a:t>Vigenere cipher </a:t>
            </a:r>
            <a:r>
              <a:rPr lang="hu-HU" dirty="0"/>
              <a:t>is the same as </a:t>
            </a:r>
            <a:r>
              <a:rPr lang="hu-HU" b="1" dirty="0"/>
              <a:t>Caesar cipher</a:t>
            </a:r>
          </a:p>
          <a:p>
            <a:r>
              <a:rPr lang="hu-HU" dirty="0"/>
              <a:t>		~ of course it uses multiple subkeys</a:t>
            </a:r>
          </a:p>
          <a:p>
            <a:endParaRPr lang="hu-HU" dirty="0"/>
          </a:p>
          <a:p>
            <a:r>
              <a:rPr lang="hu-HU" dirty="0"/>
              <a:t>	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690552" y="3010937"/>
            <a:ext cx="3971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#1 </a:t>
            </a:r>
            <a:r>
              <a:rPr lang="hu-HU" dirty="0"/>
              <a:t>substring possible subkeys: </a:t>
            </a:r>
            <a:r>
              <a:rPr lang="hu-HU" b="1" dirty="0"/>
              <a:t>C</a:t>
            </a:r>
            <a:r>
              <a:rPr lang="hu-HU" dirty="0"/>
              <a:t>, </a:t>
            </a:r>
            <a:r>
              <a:rPr lang="hu-HU" b="1" dirty="0"/>
              <a:t>T</a:t>
            </a:r>
            <a:r>
              <a:rPr lang="hu-HU" dirty="0"/>
              <a:t> and </a:t>
            </a:r>
            <a:r>
              <a:rPr lang="hu-HU" b="1" dirty="0"/>
              <a:t>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690552" y="3392633"/>
            <a:ext cx="37991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#2 </a:t>
            </a:r>
            <a:r>
              <a:rPr lang="hu-HU" dirty="0"/>
              <a:t>substring possible subkeys: </a:t>
            </a:r>
            <a:r>
              <a:rPr lang="hu-HU" b="1" dirty="0"/>
              <a:t>A</a:t>
            </a:r>
            <a:r>
              <a:rPr lang="hu-HU" dirty="0"/>
              <a:t> and </a:t>
            </a:r>
            <a:r>
              <a:rPr lang="hu-HU" b="1" dirty="0"/>
              <a:t>H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690552" y="3737237"/>
            <a:ext cx="32957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#3 </a:t>
            </a:r>
            <a:r>
              <a:rPr lang="hu-HU" dirty="0"/>
              <a:t>substring possible subkeys: </a:t>
            </a:r>
            <a:r>
              <a:rPr lang="hu-HU" b="1" dirty="0"/>
              <a:t>B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690552" y="4118933"/>
            <a:ext cx="37446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#4 </a:t>
            </a:r>
            <a:r>
              <a:rPr lang="hu-HU" dirty="0"/>
              <a:t>substring possible subkeys: </a:t>
            </a:r>
            <a:r>
              <a:rPr lang="hu-HU" b="1" dirty="0"/>
              <a:t>K </a:t>
            </a:r>
            <a:r>
              <a:rPr lang="hu-HU" dirty="0"/>
              <a:t>and</a:t>
            </a:r>
            <a:r>
              <a:rPr lang="hu-HU" b="1" dirty="0"/>
              <a:t> L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690551" y="4463537"/>
            <a:ext cx="39478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#5 </a:t>
            </a:r>
            <a:r>
              <a:rPr lang="hu-HU" dirty="0"/>
              <a:t>substring possible subkeys: </a:t>
            </a:r>
            <a:r>
              <a:rPr lang="hu-HU" b="1" dirty="0"/>
              <a:t>A, E </a:t>
            </a:r>
            <a:r>
              <a:rPr lang="hu-HU" dirty="0"/>
              <a:t>and</a:t>
            </a:r>
            <a:r>
              <a:rPr lang="hu-HU" b="1" dirty="0"/>
              <a:t> I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718418" y="4845233"/>
            <a:ext cx="8542788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Now we have to use </a:t>
            </a:r>
            <a:r>
              <a:rPr lang="hu-HU" b="1" dirty="0"/>
              <a:t>brute-force method </a:t>
            </a:r>
            <a:r>
              <a:rPr lang="hu-HU" dirty="0"/>
              <a:t>to get all possible key values </a:t>
            </a:r>
          </a:p>
          <a:p>
            <a:r>
              <a:rPr lang="hu-HU" dirty="0"/>
              <a:t>	~ there are </a:t>
            </a:r>
            <a:r>
              <a:rPr lang="hu-HU" b="1" dirty="0"/>
              <a:t>3x2x1x2x3=36</a:t>
            </a:r>
            <a:r>
              <a:rPr lang="hu-HU" dirty="0"/>
              <a:t> possible values which can be done</a:t>
            </a:r>
          </a:p>
          <a:p>
            <a:r>
              <a:rPr lang="hu-HU" dirty="0"/>
              <a:t>		with brute-force without any issues</a:t>
            </a:r>
          </a:p>
          <a:p>
            <a:endParaRPr lang="hu-HU" dirty="0"/>
          </a:p>
          <a:p>
            <a:r>
              <a:rPr lang="hu-HU" dirty="0"/>
              <a:t>      </a:t>
            </a:r>
            <a:r>
              <a:rPr lang="hu-HU" b="1" dirty="0">
                <a:solidFill>
                  <a:srgbClr val="00B0F0"/>
                </a:solidFill>
              </a:rPr>
              <a:t>WE CONSIDER ALL THESE 36 POSSIBLE KEYS AND CHECK WHETHER THE DECRYPTED</a:t>
            </a:r>
          </a:p>
          <a:p>
            <a:r>
              <a:rPr lang="hu-HU" b="1" dirty="0">
                <a:solidFill>
                  <a:srgbClr val="00B0F0"/>
                </a:solidFill>
              </a:rPr>
              <a:t>		   TEXT IS VALID (SO ENGLISH) OR NOT !!!</a:t>
            </a:r>
          </a:p>
        </p:txBody>
      </p:sp>
    </p:spTree>
    <p:extLst>
      <p:ext uri="{BB962C8B-B14F-4D97-AF65-F5344CB8AC3E}">
        <p14:creationId xmlns:p14="http://schemas.microsoft.com/office/powerpoint/2010/main" val="974928529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u="sng" dirty="0"/>
              <a:t>Cracking Vigenere Cipher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911178" y="1383957"/>
            <a:ext cx="21759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>
                <a:solidFill>
                  <a:srgbClr val="00B0F0"/>
                </a:solidFill>
              </a:rPr>
              <a:t>KASISKI-ALGORITHM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866768" y="1985319"/>
            <a:ext cx="7317965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So eventually </a:t>
            </a:r>
            <a:r>
              <a:rPr lang="hu-HU" b="1" dirty="0"/>
              <a:t>Kasiski-algorithm</a:t>
            </a:r>
            <a:r>
              <a:rPr lang="hu-HU" dirty="0"/>
              <a:t> is able to reduce the </a:t>
            </a:r>
          </a:p>
          <a:p>
            <a:r>
              <a:rPr lang="hu-HU" dirty="0"/>
              <a:t>     size of the effective keyspace !!!</a:t>
            </a:r>
          </a:p>
          <a:p>
            <a:endParaRPr lang="hu-HU" dirty="0"/>
          </a:p>
          <a:p>
            <a:r>
              <a:rPr lang="hu-HU" dirty="0"/>
              <a:t>	</a:t>
            </a:r>
            <a:r>
              <a:rPr lang="hu-HU" dirty="0">
                <a:sym typeface="Wingdings" panose="05000000000000000000" pitchFamily="2" charset="2"/>
              </a:rPr>
              <a:t> instead of considering all the </a:t>
            </a:r>
            <a:r>
              <a:rPr lang="hu-HU" b="1" dirty="0">
                <a:sym typeface="Wingdings" panose="05000000000000000000" pitchFamily="2" charset="2"/>
              </a:rPr>
              <a:t>26                      </a:t>
            </a:r>
            <a:r>
              <a:rPr lang="hu-HU" dirty="0">
                <a:sym typeface="Wingdings" panose="05000000000000000000" pitchFamily="2" charset="2"/>
              </a:rPr>
              <a:t>possible key values</a:t>
            </a:r>
          </a:p>
          <a:p>
            <a:r>
              <a:rPr lang="hu-HU" dirty="0">
                <a:sym typeface="Wingdings" panose="05000000000000000000" pitchFamily="2" charset="2"/>
              </a:rPr>
              <a:t>		we just have to consider a few hundred of them</a:t>
            </a:r>
          </a:p>
          <a:p>
            <a:endParaRPr lang="hu-HU" dirty="0">
              <a:sym typeface="Wingdings" panose="05000000000000000000" pitchFamily="2" charset="2"/>
            </a:endParaRPr>
          </a:p>
          <a:p>
            <a:r>
              <a:rPr lang="hu-HU" dirty="0">
                <a:sym typeface="Wingdings" panose="05000000000000000000" pitchFamily="2" charset="2"/>
              </a:rPr>
              <a:t>	 </a:t>
            </a:r>
            <a:r>
              <a:rPr lang="hu-HU" b="1" dirty="0">
                <a:sym typeface="Wingdings" panose="05000000000000000000" pitchFamily="2" charset="2"/>
              </a:rPr>
              <a:t>Kasiski-algorithm</a:t>
            </a:r>
            <a:r>
              <a:rPr lang="hu-HU" dirty="0">
                <a:sym typeface="Wingdings" panose="05000000000000000000" pitchFamily="2" charset="2"/>
              </a:rPr>
              <a:t> is the reason why more secure </a:t>
            </a:r>
          </a:p>
          <a:p>
            <a:r>
              <a:rPr lang="hu-HU" dirty="0">
                <a:sym typeface="Wingdings" panose="05000000000000000000" pitchFamily="2" charset="2"/>
              </a:rPr>
              <a:t>		approaches are needed such as </a:t>
            </a:r>
            <a:r>
              <a:rPr lang="hu-HU" b="1" dirty="0">
                <a:sym typeface="Wingdings" panose="05000000000000000000" pitchFamily="2" charset="2"/>
              </a:rPr>
              <a:t>DES</a:t>
            </a:r>
            <a:r>
              <a:rPr lang="hu-HU" dirty="0">
                <a:sym typeface="Wingdings" panose="05000000000000000000" pitchFamily="2" charset="2"/>
              </a:rPr>
              <a:t> or </a:t>
            </a:r>
            <a:r>
              <a:rPr lang="hu-HU" b="1" dirty="0">
                <a:sym typeface="Wingdings" panose="05000000000000000000" pitchFamily="2" charset="2"/>
              </a:rPr>
              <a:t>AES</a:t>
            </a:r>
            <a:endParaRPr lang="hu-HU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7010404" y="2702012"/>
            <a:ext cx="12186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200" b="1" dirty="0"/>
              <a:t>SIZE OF THE KEY</a:t>
            </a:r>
          </a:p>
        </p:txBody>
      </p:sp>
    </p:spTree>
    <p:extLst>
      <p:ext uri="{BB962C8B-B14F-4D97-AF65-F5344CB8AC3E}">
        <p14:creationId xmlns:p14="http://schemas.microsoft.com/office/powerpoint/2010/main" val="25194273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u="sng" dirty="0"/>
              <a:t>Vigenere Cipher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721708" y="1506022"/>
            <a:ext cx="9796528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What is the problem with </a:t>
            </a:r>
            <a:r>
              <a:rPr lang="hu-HU" b="1" dirty="0"/>
              <a:t>Caesar cipher</a:t>
            </a:r>
            <a:r>
              <a:rPr lang="hu-HU" dirty="0"/>
              <a:t>? That there are so few possible key values (</a:t>
            </a:r>
            <a:r>
              <a:rPr lang="hu-HU" b="1" dirty="0"/>
              <a:t>26</a:t>
            </a:r>
            <a:r>
              <a:rPr lang="hu-HU" dirty="0"/>
              <a:t> possible values)</a:t>
            </a:r>
          </a:p>
          <a:p>
            <a:r>
              <a:rPr lang="hu-HU" dirty="0"/>
              <a:t>		~ so the keyspace is rather small </a:t>
            </a:r>
          </a:p>
          <a:p>
            <a:endParaRPr lang="hu-HU" dirty="0"/>
          </a:p>
          <a:p>
            <a:r>
              <a:rPr lang="hu-HU" dirty="0"/>
              <a:t>	</a:t>
            </a:r>
            <a:r>
              <a:rPr lang="hu-HU" dirty="0">
                <a:sym typeface="Wingdings" panose="05000000000000000000" pitchFamily="2" charset="2"/>
              </a:rPr>
              <a:t> Vigenere cipher uses a given word as the private key</a:t>
            </a:r>
          </a:p>
          <a:p>
            <a:endParaRPr lang="hu-HU" dirty="0">
              <a:sym typeface="Wingdings" panose="05000000000000000000" pitchFamily="2" charset="2"/>
            </a:endParaRPr>
          </a:p>
          <a:p>
            <a:r>
              <a:rPr lang="hu-HU" dirty="0">
                <a:sym typeface="Wingdings" panose="05000000000000000000" pitchFamily="2" charset="2"/>
              </a:rPr>
              <a:t>	 the numerical representations of the letters in the key define </a:t>
            </a:r>
          </a:p>
          <a:p>
            <a:r>
              <a:rPr lang="hu-HU" dirty="0">
                <a:sym typeface="Wingdings" panose="05000000000000000000" pitchFamily="2" charset="2"/>
              </a:rPr>
              <a:t>		how many characters to shift the actual letter in the plaintext</a:t>
            </a:r>
            <a:endParaRPr lang="hu-HU" dirty="0"/>
          </a:p>
          <a:p>
            <a:endParaRPr lang="hu-HU" dirty="0"/>
          </a:p>
          <a:p>
            <a:r>
              <a:rPr lang="hu-HU" dirty="0"/>
              <a:t>		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629665" y="3624648"/>
            <a:ext cx="2160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u="sng" dirty="0"/>
              <a:t>key</a:t>
            </a:r>
            <a:r>
              <a:rPr lang="hu-HU" dirty="0"/>
              <a:t>:  </a:t>
            </a:r>
            <a:r>
              <a:rPr lang="hu-HU" b="1" dirty="0">
                <a:solidFill>
                  <a:srgbClr val="00B0F0"/>
                </a:solidFill>
              </a:rPr>
              <a:t>S   E   C   R   E   T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5231028" y="3978875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006043" y="420697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18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5516238" y="3978875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365395" y="420697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4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5790647" y="3978875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639804" y="420697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6073293" y="3980675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856546" y="420877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17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6347702" y="3978875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205097" y="420697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4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6622562" y="397750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421839" y="419992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19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708050" y="4677839"/>
            <a:ext cx="626498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Instead of using a single value as the key (</a:t>
            </a:r>
            <a:r>
              <a:rPr lang="hu-HU" b="1" dirty="0"/>
              <a:t>Caesar cipher</a:t>
            </a:r>
            <a:r>
              <a:rPr lang="hu-HU" dirty="0"/>
              <a:t>) we have</a:t>
            </a:r>
          </a:p>
          <a:p>
            <a:r>
              <a:rPr lang="hu-HU" dirty="0"/>
              <a:t>    as many values as the number of letters in the private key</a:t>
            </a:r>
          </a:p>
          <a:p>
            <a:endParaRPr lang="hu-HU" dirty="0"/>
          </a:p>
          <a:p>
            <a:r>
              <a:rPr lang="hu-HU" b="1" dirty="0">
                <a:solidFill>
                  <a:srgbClr val="00B0F0"/>
                </a:solidFill>
              </a:rPr>
              <a:t>	SIZE OF THE KEYSPACE = 26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166918" y="5346357"/>
            <a:ext cx="13853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b="1" dirty="0">
                <a:solidFill>
                  <a:srgbClr val="00B0F0"/>
                </a:solidFill>
              </a:rPr>
              <a:t>SIZE OF THE KEY</a:t>
            </a:r>
          </a:p>
        </p:txBody>
      </p:sp>
    </p:spTree>
    <p:extLst>
      <p:ext uri="{BB962C8B-B14F-4D97-AF65-F5344CB8AC3E}">
        <p14:creationId xmlns:p14="http://schemas.microsoft.com/office/powerpoint/2010/main" val="1802733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u="sng" dirty="0"/>
              <a:t>Vigenere Cipher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993557" y="1337832"/>
            <a:ext cx="14219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>
                <a:solidFill>
                  <a:srgbClr val="00B0F0"/>
                </a:solidFill>
              </a:rPr>
              <a:t>ENCRYPTION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875414" y="1707164"/>
            <a:ext cx="25282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b="1" dirty="0">
                <a:solidFill>
                  <a:srgbClr val="00B050"/>
                </a:solidFill>
              </a:rPr>
              <a:t>E  (x ) = (x +K ) mod 26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031933" y="1861856"/>
            <a:ext cx="2295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b="1" dirty="0">
                <a:solidFill>
                  <a:srgbClr val="00B050"/>
                </a:solidFill>
              </a:rPr>
              <a:t>i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899402" y="1861856"/>
            <a:ext cx="2295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b="1" dirty="0">
                <a:solidFill>
                  <a:srgbClr val="00B050"/>
                </a:solidFill>
              </a:rPr>
              <a:t>i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221899" y="1861856"/>
            <a:ext cx="2295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b="1" dirty="0">
                <a:solidFill>
                  <a:srgbClr val="00B050"/>
                </a:solidFill>
              </a:rPr>
              <a:t>i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322059" y="1874892"/>
            <a:ext cx="2295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b="1" dirty="0">
                <a:solidFill>
                  <a:srgbClr val="00B050"/>
                </a:solidFill>
              </a:rPr>
              <a:t>i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06812" y="2350397"/>
            <a:ext cx="7369582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à"/>
            </a:pPr>
            <a:r>
              <a:rPr lang="hu-HU" dirty="0">
                <a:sym typeface="Wingdings" panose="05000000000000000000" pitchFamily="2" charset="2"/>
              </a:rPr>
              <a:t>we have to approximately the same formula as we used for </a:t>
            </a:r>
            <a:r>
              <a:rPr lang="hu-HU" b="1" dirty="0">
                <a:sym typeface="Wingdings" panose="05000000000000000000" pitchFamily="2" charset="2"/>
              </a:rPr>
              <a:t>Caesar cipher</a:t>
            </a:r>
          </a:p>
          <a:p>
            <a:pPr marL="285750" indent="-285750">
              <a:buFont typeface="Wingdings" panose="05000000000000000000" pitchFamily="2" charset="2"/>
              <a:buChar char="à"/>
            </a:pPr>
            <a:endParaRPr lang="hu-HU" dirty="0"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à"/>
            </a:pPr>
            <a:r>
              <a:rPr lang="hu-HU" b="1" dirty="0">
                <a:sym typeface="Wingdings" panose="05000000000000000000" pitchFamily="2" charset="2"/>
              </a:rPr>
              <a:t>x</a:t>
            </a:r>
            <a:r>
              <a:rPr lang="hu-HU" dirty="0">
                <a:sym typeface="Wingdings" panose="05000000000000000000" pitchFamily="2" charset="2"/>
              </a:rPr>
              <a:t>  is the actual letter in the plaintext</a:t>
            </a:r>
          </a:p>
          <a:p>
            <a:pPr marL="285750" indent="-285750">
              <a:buFont typeface="Wingdings" panose="05000000000000000000" pitchFamily="2" charset="2"/>
              <a:buChar char="à"/>
            </a:pPr>
            <a:endParaRPr lang="hu-HU" dirty="0"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à"/>
            </a:pPr>
            <a:r>
              <a:rPr lang="hu-HU" b="1" dirty="0">
                <a:sym typeface="Wingdings" panose="05000000000000000000" pitchFamily="2" charset="2"/>
              </a:rPr>
              <a:t>E (x ) </a:t>
            </a:r>
            <a:r>
              <a:rPr lang="hu-HU" dirty="0">
                <a:sym typeface="Wingdings" panose="05000000000000000000" pitchFamily="2" charset="2"/>
              </a:rPr>
              <a:t>is the encrypted letter in the ciphertext</a:t>
            </a:r>
          </a:p>
          <a:p>
            <a:pPr marL="285750" indent="-285750">
              <a:buFont typeface="Wingdings" panose="05000000000000000000" pitchFamily="2" charset="2"/>
              <a:buChar char="à"/>
            </a:pPr>
            <a:endParaRPr lang="hu-HU" dirty="0"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à"/>
            </a:pPr>
            <a:r>
              <a:rPr lang="hu-HU" dirty="0">
                <a:sym typeface="Wingdings" panose="05000000000000000000" pitchFamily="2" charset="2"/>
              </a:rPr>
              <a:t>in </a:t>
            </a:r>
            <a:r>
              <a:rPr lang="hu-HU" b="1" dirty="0">
                <a:sym typeface="Wingdings" panose="05000000000000000000" pitchFamily="2" charset="2"/>
              </a:rPr>
              <a:t>Vigenere cipher </a:t>
            </a:r>
            <a:r>
              <a:rPr lang="hu-HU" dirty="0">
                <a:sym typeface="Wingdings" panose="05000000000000000000" pitchFamily="2" charset="2"/>
              </a:rPr>
              <a:t>we have to use the </a:t>
            </a:r>
            <a:r>
              <a:rPr lang="hu-HU" b="1" dirty="0">
                <a:sym typeface="Wingdings" panose="05000000000000000000" pitchFamily="2" charset="2"/>
              </a:rPr>
              <a:t>i-th</a:t>
            </a:r>
            <a:r>
              <a:rPr lang="hu-HU" dirty="0">
                <a:sym typeface="Wingdings" panose="05000000000000000000" pitchFamily="2" charset="2"/>
              </a:rPr>
              <a:t> letter of the key for </a:t>
            </a:r>
          </a:p>
          <a:p>
            <a:pPr lvl="1"/>
            <a:r>
              <a:rPr lang="hu-HU" dirty="0">
                <a:sym typeface="Wingdings" panose="05000000000000000000" pitchFamily="2" charset="2"/>
              </a:rPr>
              <a:t>  encrypting the </a:t>
            </a:r>
            <a:r>
              <a:rPr lang="hu-HU" b="1" dirty="0">
                <a:sym typeface="Wingdings" panose="05000000000000000000" pitchFamily="2" charset="2"/>
              </a:rPr>
              <a:t>i-th</a:t>
            </a:r>
            <a:r>
              <a:rPr lang="hu-HU" dirty="0">
                <a:sym typeface="Wingdings" panose="05000000000000000000" pitchFamily="2" charset="2"/>
              </a:rPr>
              <a:t> letter</a:t>
            </a:r>
            <a:endParaRPr lang="hu-HU" dirty="0"/>
          </a:p>
        </p:txBody>
      </p:sp>
      <p:sp>
        <p:nvSpPr>
          <p:cNvPr id="26" name="TextBox 25"/>
          <p:cNvSpPr txBox="1"/>
          <p:nvPr/>
        </p:nvSpPr>
        <p:spPr>
          <a:xfrm>
            <a:off x="3410881" y="3021886"/>
            <a:ext cx="2295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b="1" dirty="0"/>
              <a:t>i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410881" y="3586648"/>
            <a:ext cx="2295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b="1" dirty="0"/>
              <a:t>i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640431" y="3594060"/>
            <a:ext cx="2295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b="1" dirty="0"/>
              <a:t>i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377954" y="4736757"/>
            <a:ext cx="862729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Why to use </a:t>
            </a:r>
            <a:r>
              <a:rPr lang="hu-HU" b="1" dirty="0"/>
              <a:t>mod 26</a:t>
            </a:r>
            <a:r>
              <a:rPr lang="hu-HU" dirty="0"/>
              <a:t>? The size of the english alphabet is </a:t>
            </a:r>
            <a:r>
              <a:rPr lang="hu-HU" b="1" dirty="0"/>
              <a:t>26</a:t>
            </a:r>
            <a:r>
              <a:rPr lang="hu-HU" dirty="0"/>
              <a:t> which means </a:t>
            </a:r>
          </a:p>
          <a:p>
            <a:r>
              <a:rPr lang="hu-HU" dirty="0"/>
              <a:t>	there are </a:t>
            </a:r>
            <a:r>
              <a:rPr lang="hu-HU" b="1" dirty="0"/>
              <a:t>26</a:t>
            </a:r>
            <a:r>
              <a:rPr lang="hu-HU" dirty="0"/>
              <a:t> letters in the english alphabet</a:t>
            </a:r>
          </a:p>
          <a:p>
            <a:endParaRPr lang="hu-HU" dirty="0"/>
          </a:p>
          <a:p>
            <a:r>
              <a:rPr lang="hu-HU" dirty="0"/>
              <a:t>		~ we want to make sure the encrypted letter is within </a:t>
            </a:r>
          </a:p>
          <a:p>
            <a:r>
              <a:rPr lang="hu-HU" dirty="0"/>
              <a:t>			the range </a:t>
            </a:r>
            <a:r>
              <a:rPr lang="hu-HU" b="1" dirty="0"/>
              <a:t>[0,SIZE_ALPHABET-1] </a:t>
            </a:r>
            <a:r>
              <a:rPr lang="hu-HU" dirty="0"/>
              <a:t>so this is why to use </a:t>
            </a:r>
            <a:r>
              <a:rPr lang="hu-HU" b="1" dirty="0"/>
              <a:t>mod 26</a:t>
            </a:r>
          </a:p>
        </p:txBody>
      </p:sp>
    </p:spTree>
    <p:extLst>
      <p:ext uri="{BB962C8B-B14F-4D97-AF65-F5344CB8AC3E}">
        <p14:creationId xmlns:p14="http://schemas.microsoft.com/office/powerpoint/2010/main" val="6150562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122506</TotalTime>
  <Words>7342</Words>
  <Application>Microsoft Macintosh PowerPoint</Application>
  <PresentationFormat>Widescreen</PresentationFormat>
  <Paragraphs>3173</Paragraphs>
  <Slides>71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71</vt:i4>
      </vt:variant>
    </vt:vector>
  </HeadingPairs>
  <TitlesOfParts>
    <vt:vector size="76" baseType="lpstr">
      <vt:lpstr>Arial</vt:lpstr>
      <vt:lpstr>Calibri</vt:lpstr>
      <vt:lpstr>Calibri Light</vt:lpstr>
      <vt:lpstr>Wingdings</vt:lpstr>
      <vt:lpstr>Office Theme</vt:lpstr>
      <vt:lpstr>CRYPTOGRAPHY</vt:lpstr>
      <vt:lpstr>Cracking Caesar-cipher</vt:lpstr>
      <vt:lpstr>Cracking Caesar-cipher</vt:lpstr>
      <vt:lpstr>Cracking Caesar-cipher</vt:lpstr>
      <vt:lpstr>Cracking Caesar-cipher</vt:lpstr>
      <vt:lpstr>Detecting Languages</vt:lpstr>
      <vt:lpstr>Vigenere Cipher</vt:lpstr>
      <vt:lpstr>Vigenere Cipher</vt:lpstr>
      <vt:lpstr>Vigenere Cipher</vt:lpstr>
      <vt:lpstr>Vigenere Cipher</vt:lpstr>
      <vt:lpstr>Vigenere Cipher</vt:lpstr>
      <vt:lpstr>Vigenere Cipher</vt:lpstr>
      <vt:lpstr>Vigenere Cipher</vt:lpstr>
      <vt:lpstr>Vigenere Cipher</vt:lpstr>
      <vt:lpstr>Vigenere Cipher</vt:lpstr>
      <vt:lpstr>Vigenere Cipher</vt:lpstr>
      <vt:lpstr>Vigenere Cipher</vt:lpstr>
      <vt:lpstr>Vigenere Cipher</vt:lpstr>
      <vt:lpstr>Vigenere Cipher</vt:lpstr>
      <vt:lpstr>Vigenere Cipher</vt:lpstr>
      <vt:lpstr>Vigenere Cipher</vt:lpstr>
      <vt:lpstr>Vigenere Cipher</vt:lpstr>
      <vt:lpstr>Vigenere Cipher</vt:lpstr>
      <vt:lpstr>Vigenere Cipher</vt:lpstr>
      <vt:lpstr>Vigenere Cipher</vt:lpstr>
      <vt:lpstr>Vigenere Cipher</vt:lpstr>
      <vt:lpstr>Vigenere Cipher</vt:lpstr>
      <vt:lpstr>Vigenere Cipher</vt:lpstr>
      <vt:lpstr>Vigenere Cipher</vt:lpstr>
      <vt:lpstr>Vigenere Cipher</vt:lpstr>
      <vt:lpstr>Vigenere Cipher</vt:lpstr>
      <vt:lpstr>Vigenere Cipher</vt:lpstr>
      <vt:lpstr>Vigenere Cipher</vt:lpstr>
      <vt:lpstr>Vigenere Cipher</vt:lpstr>
      <vt:lpstr>Vigenere Cipher</vt:lpstr>
      <vt:lpstr>Vigenere Cipher</vt:lpstr>
      <vt:lpstr>Vigenere Cipher</vt:lpstr>
      <vt:lpstr>Vigenere Cipher</vt:lpstr>
      <vt:lpstr>Vigenere Cipher</vt:lpstr>
      <vt:lpstr>Vigenere Cipher</vt:lpstr>
      <vt:lpstr>Vigenere Cipher</vt:lpstr>
      <vt:lpstr>Vigenere Cipher</vt:lpstr>
      <vt:lpstr>Vigenere Cipher</vt:lpstr>
      <vt:lpstr>Vigenere Cipher</vt:lpstr>
      <vt:lpstr>Vigenere Cipher</vt:lpstr>
      <vt:lpstr>Vigenere Cipher</vt:lpstr>
      <vt:lpstr>Vigenere Cipher</vt:lpstr>
      <vt:lpstr>Vigenere Cipher</vt:lpstr>
      <vt:lpstr>Vigenere Cipher</vt:lpstr>
      <vt:lpstr>Vigenere Cipher</vt:lpstr>
      <vt:lpstr>Vigenere Cipher</vt:lpstr>
      <vt:lpstr>Vigenere Cipher</vt:lpstr>
      <vt:lpstr>Vigenere Cipher</vt:lpstr>
      <vt:lpstr>Vigenere Cipher</vt:lpstr>
      <vt:lpstr>Cracking Vigenere Cipher</vt:lpstr>
      <vt:lpstr>Cracking Vigenere Cipher</vt:lpstr>
      <vt:lpstr>Cracking Vigenere Cipher</vt:lpstr>
      <vt:lpstr>Cracking Vigenere Cipher</vt:lpstr>
      <vt:lpstr>Cracking Vigenere Cipher</vt:lpstr>
      <vt:lpstr>Cracking Vigenere Cipher</vt:lpstr>
      <vt:lpstr>Cracking Vigenere Cipher</vt:lpstr>
      <vt:lpstr>Cracking Vigenere Cipher</vt:lpstr>
      <vt:lpstr>Cracking Vigenere Cipher</vt:lpstr>
      <vt:lpstr>Cracking Vigenere Cipher</vt:lpstr>
      <vt:lpstr>Cracking Vigenere Cipher</vt:lpstr>
      <vt:lpstr>Cracking Vigenere Cipher</vt:lpstr>
      <vt:lpstr>Cracking Vigenere Cipher</vt:lpstr>
      <vt:lpstr>Cracking Vigenere Cipher</vt:lpstr>
      <vt:lpstr>Cracking Vigenere Cipher</vt:lpstr>
      <vt:lpstr>Cracking Vigenere Cipher</vt:lpstr>
      <vt:lpstr>Cracking Vigenere Cipher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ALSUWAT, EMAD</cp:lastModifiedBy>
  <cp:revision>874</cp:revision>
  <dcterms:created xsi:type="dcterms:W3CDTF">2017-12-07T15:29:51Z</dcterms:created>
  <dcterms:modified xsi:type="dcterms:W3CDTF">2020-09-14T13:21:29Z</dcterms:modified>
</cp:coreProperties>
</file>