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42" r:id="rId2"/>
    <p:sldId id="390" r:id="rId3"/>
    <p:sldId id="392" r:id="rId4"/>
    <p:sldId id="391" r:id="rId5"/>
    <p:sldId id="394" r:id="rId6"/>
    <p:sldId id="412" r:id="rId7"/>
    <p:sldId id="413" r:id="rId8"/>
    <p:sldId id="414" r:id="rId9"/>
    <p:sldId id="415" r:id="rId10"/>
    <p:sldId id="395" r:id="rId11"/>
    <p:sldId id="409" r:id="rId12"/>
    <p:sldId id="393" r:id="rId13"/>
    <p:sldId id="396" r:id="rId14"/>
    <p:sldId id="397" r:id="rId15"/>
    <p:sldId id="400" r:id="rId16"/>
    <p:sldId id="401" r:id="rId17"/>
    <p:sldId id="402" r:id="rId18"/>
    <p:sldId id="403" r:id="rId19"/>
    <p:sldId id="404" r:id="rId20"/>
    <p:sldId id="405" r:id="rId21"/>
    <p:sldId id="406" r:id="rId22"/>
    <p:sldId id="407" r:id="rId23"/>
    <p:sldId id="398" r:id="rId24"/>
    <p:sldId id="399" r:id="rId25"/>
    <p:sldId id="408" r:id="rId26"/>
    <p:sldId id="410" r:id="rId27"/>
    <p:sldId id="416" r:id="rId2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Mehedi Masud" userId="853ccfa114417652" providerId="LiveId" clId="{297A681C-92AE-439A-BD32-078B2B422A36}"/>
    <pc:docChg chg="delSld modSld">
      <pc:chgData name="Dr. Mehedi Masud" userId="853ccfa114417652" providerId="LiveId" clId="{297A681C-92AE-439A-BD32-078B2B422A36}" dt="2020-08-23T12:34:55.714" v="2" actId="2696"/>
      <pc:docMkLst>
        <pc:docMk/>
      </pc:docMkLst>
      <pc:sldChg chg="modSp">
        <pc:chgData name="Dr. Mehedi Masud" userId="853ccfa114417652" providerId="LiveId" clId="{297A681C-92AE-439A-BD32-078B2B422A36}" dt="2020-08-23T12:34:43.367" v="0" actId="6549"/>
        <pc:sldMkLst>
          <pc:docMk/>
          <pc:sldMk cId="2490397412" sldId="270"/>
        </pc:sldMkLst>
        <pc:spChg chg="mod">
          <ac:chgData name="Dr. Mehedi Masud" userId="853ccfa114417652" providerId="LiveId" clId="{297A681C-92AE-439A-BD32-078B2B422A36}" dt="2020-08-23T12:34:43.367" v="0" actId="6549"/>
          <ac:spMkLst>
            <pc:docMk/>
            <pc:sldMk cId="2490397412" sldId="270"/>
            <ac:spMk id="2" creationId="{00000000-0000-0000-0000-000000000000}"/>
          </ac:spMkLst>
        </pc:spChg>
      </pc:sldChg>
      <pc:sldChg chg="del">
        <pc:chgData name="Dr. Mehedi Masud" userId="853ccfa114417652" providerId="LiveId" clId="{297A681C-92AE-439A-BD32-078B2B422A36}" dt="2020-08-23T12:34:48.405" v="1" actId="2696"/>
        <pc:sldMkLst>
          <pc:docMk/>
          <pc:sldMk cId="3459806698" sldId="271"/>
        </pc:sldMkLst>
      </pc:sldChg>
      <pc:sldChg chg="del">
        <pc:chgData name="Dr. Mehedi Masud" userId="853ccfa114417652" providerId="LiveId" clId="{297A681C-92AE-439A-BD32-078B2B422A36}" dt="2020-08-23T12:34:55.714" v="2" actId="2696"/>
        <pc:sldMkLst>
          <pc:docMk/>
          <pc:sldMk cId="1323046611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405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656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07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58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74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868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031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88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949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5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80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975C-879E-4ADC-97CB-23B39C64B811}" type="datetimeFigureOut">
              <a:rPr lang="hu-HU" smtClean="0"/>
              <a:t>2020. 09. 21.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80ED-7046-462F-B3FA-67A777CB2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897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428142"/>
            <a:ext cx="9144000" cy="2387600"/>
          </a:xfrm>
        </p:spPr>
        <p:txBody>
          <a:bodyPr/>
          <a:lstStyle/>
          <a:p>
            <a:r>
              <a:rPr lang="hu-HU" b="1" u="sng" dirty="0"/>
              <a:t>CRYPTOGRAPHY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64292"/>
            <a:ext cx="9144000" cy="3246023"/>
          </a:xfrm>
        </p:spPr>
        <p:txBody>
          <a:bodyPr>
            <a:normAutofit/>
          </a:bodyPr>
          <a:lstStyle/>
          <a:p>
            <a:r>
              <a:rPr lang="hu-HU" sz="3200" b="1" dirty="0"/>
              <a:t>One Time Pad (OTP)</a:t>
            </a:r>
            <a:endParaRPr lang="ar-SA" sz="3200" b="1" dirty="0"/>
          </a:p>
          <a:p>
            <a:endParaRPr lang="ar-SA" sz="3200" b="1" dirty="0"/>
          </a:p>
          <a:p>
            <a:endParaRPr lang="hu-HU" sz="3200" b="1" dirty="0"/>
          </a:p>
          <a:p>
            <a:r>
              <a:rPr lang="hu-HU" sz="3200" b="1" dirty="0"/>
              <a:t>Dr. </a:t>
            </a:r>
            <a:r>
              <a:rPr lang="hu-HU" sz="3200" b="1" dirty="0" err="1"/>
              <a:t>Emad</a:t>
            </a:r>
            <a:r>
              <a:rPr lang="hu-HU" sz="3200" b="1" dirty="0"/>
              <a:t> </a:t>
            </a:r>
            <a:r>
              <a:rPr lang="hu-HU" sz="3200" b="1" dirty="0" err="1"/>
              <a:t>Alsuwat</a:t>
            </a:r>
            <a:r>
              <a:rPr lang="hu-HU" sz="3200" b="1" dirty="0"/>
              <a:t> </a:t>
            </a:r>
          </a:p>
          <a:p>
            <a:endParaRPr lang="hu-HU" sz="3200" b="1" dirty="0"/>
          </a:p>
        </p:txBody>
      </p:sp>
    </p:spTree>
    <p:extLst>
      <p:ext uri="{BB962C8B-B14F-4D97-AF65-F5344CB8AC3E}">
        <p14:creationId xmlns:p14="http://schemas.microsoft.com/office/powerpoint/2010/main" val="3360262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48930" y="136752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EXAMPLE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9911" y="3063101"/>
            <a:ext cx="4729180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u="sng" dirty="0"/>
              <a:t>Plaintext</a:t>
            </a:r>
            <a:r>
              <a:rPr lang="hu-HU" dirty="0"/>
              <a:t>: </a:t>
            </a:r>
            <a:r>
              <a:rPr lang="hu-HU" b="1" dirty="0"/>
              <a:t>THIS IS JUST AN EXAMPLE</a:t>
            </a:r>
          </a:p>
          <a:p>
            <a:endParaRPr lang="hu-HU" b="1" dirty="0"/>
          </a:p>
          <a:p>
            <a:r>
              <a:rPr lang="hu-HU" u="sng" dirty="0"/>
              <a:t>Random sequence:</a:t>
            </a:r>
            <a:r>
              <a:rPr lang="hu-HU" dirty="0"/>
              <a:t> </a:t>
            </a:r>
            <a:r>
              <a:rPr lang="hu-HU" b="1" dirty="0"/>
              <a:t>49163259164381642843561</a:t>
            </a:r>
          </a:p>
          <a:p>
            <a:endParaRPr lang="hu-HU" b="1" dirty="0"/>
          </a:p>
          <a:p>
            <a:endParaRPr lang="hu-HU" b="1" dirty="0"/>
          </a:p>
          <a:p>
            <a:endParaRPr lang="hu-HU" u="sng" dirty="0"/>
          </a:p>
          <a:p>
            <a:endParaRPr lang="hu-HU" u="sng" dirty="0"/>
          </a:p>
          <a:p>
            <a:r>
              <a:rPr lang="hu-HU" u="sng" dirty="0"/>
              <a:t>Ciphertext: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74356" y="1153297"/>
            <a:ext cx="782618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dirty="0"/>
          </a:p>
          <a:p>
            <a:endParaRPr lang="hu-HU" b="1" dirty="0"/>
          </a:p>
          <a:p>
            <a:endParaRPr lang="hu-HU" b="1" dirty="0"/>
          </a:p>
          <a:p>
            <a:r>
              <a:rPr lang="hu-HU" b="1" dirty="0"/>
              <a:t>     A   B   C   D   E   F   G   H   I   J   K   L   M   N   O   P   Q   R   S   T   U   V   W   X   Y   Z</a:t>
            </a:r>
          </a:p>
          <a:p>
            <a:endParaRPr lang="hu-HU" dirty="0"/>
          </a:p>
          <a:p>
            <a:r>
              <a:rPr lang="hu-HU" dirty="0"/>
              <a:t>		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1186248" y="23065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035405" y="2534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0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1487934" y="23065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337091" y="2534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1770581" y="23065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619738" y="2534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2053227" y="23083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902384" y="25364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3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335874" y="23065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185031" y="2534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4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2593977" y="230915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443134" y="25207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5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2900192" y="2303793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749349" y="25318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6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3190945" y="2303793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040102" y="25154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7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3439829" y="23101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288986" y="25218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8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3678570" y="2293718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3527727" y="25218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9</a:t>
            </a:r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3927453" y="2301956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718154" y="25153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10</a:t>
            </a:r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4204340" y="2305175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995041" y="251859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11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4509376" y="2308393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4300077" y="25053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12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4835946" y="2301956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4626594" y="25053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13</a:t>
            </a: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5137432" y="2301956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4928080" y="25053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14</a:t>
            </a: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5427311" y="2301622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217959" y="25050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15</a:t>
            </a: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5742376" y="2301789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533024" y="25051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16</a:t>
            </a: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6048209" y="2301623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838857" y="250500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17</a:t>
            </a:r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6318015" y="230145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108663" y="25048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18</a:t>
            </a:r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6598800" y="2301540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6389448" y="250492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19</a:t>
            </a:r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6868606" y="2295449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659254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20</a:t>
            </a:r>
          </a:p>
        </p:txBody>
      </p:sp>
      <p:cxnSp>
        <p:nvCxnSpPr>
          <p:cNvPr id="104" name="Straight Arrow Connector 103"/>
          <p:cNvCxnSpPr/>
          <p:nvPr/>
        </p:nvCxnSpPr>
        <p:spPr>
          <a:xfrm>
            <a:off x="7168738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6959386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21</a:t>
            </a:r>
          </a:p>
        </p:txBody>
      </p:sp>
      <p:cxnSp>
        <p:nvCxnSpPr>
          <p:cNvPr id="106" name="Straight Arrow Connector 105"/>
          <p:cNvCxnSpPr/>
          <p:nvPr/>
        </p:nvCxnSpPr>
        <p:spPr>
          <a:xfrm>
            <a:off x="7496662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7287310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22</a:t>
            </a:r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7810690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7601338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23</a:t>
            </a:r>
          </a:p>
        </p:txBody>
      </p:sp>
      <p:cxnSp>
        <p:nvCxnSpPr>
          <p:cNvPr id="110" name="Straight Arrow Connector 109"/>
          <p:cNvCxnSpPr/>
          <p:nvPr/>
        </p:nvCxnSpPr>
        <p:spPr>
          <a:xfrm>
            <a:off x="8091811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7882459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24</a:t>
            </a:r>
          </a:p>
        </p:txBody>
      </p:sp>
      <p:cxnSp>
        <p:nvCxnSpPr>
          <p:cNvPr id="112" name="Straight Arrow Connector 111"/>
          <p:cNvCxnSpPr/>
          <p:nvPr/>
        </p:nvCxnSpPr>
        <p:spPr>
          <a:xfrm>
            <a:off x="8371236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8161884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24002" y="4390768"/>
            <a:ext cx="471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solidFill>
                  <a:srgbClr val="00B0F0"/>
                </a:solidFill>
              </a:rPr>
              <a:t>T H I S  I S  J U S T  A N  E X A M P L 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47456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4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4886781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9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5086914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1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276811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6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7977692" y="4253984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4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5535745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2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5700927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5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986115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176015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6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416981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4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6631946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3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6937887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1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196627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6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7735361" y="4253984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8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8980252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1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8757010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6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8272981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3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7517313" y="426349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2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8554315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5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4647456" y="4904777"/>
            <a:ext cx="3821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solidFill>
                  <a:srgbClr val="00B0F0"/>
                </a:solidFill>
              </a:rPr>
              <a:t>XQJY KX KAWW BT GFEPURF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5375776" y="5520094"/>
            <a:ext cx="2875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solidFill>
                  <a:srgbClr val="00B050"/>
                </a:solidFill>
              </a:rPr>
              <a:t>E  (x ) = (x + OTP ) mod 26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5532295" y="56747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solidFill>
                  <a:srgbClr val="00B050"/>
                </a:solidFill>
              </a:rPr>
              <a:t>i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399764" y="56747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solidFill>
                  <a:srgbClr val="00B050"/>
                </a:solidFill>
              </a:rPr>
              <a:t>i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043538" y="56747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solidFill>
                  <a:srgbClr val="00B050"/>
                </a:solidFill>
              </a:rPr>
              <a:t>i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822421" y="5687822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solidFill>
                  <a:srgbClr val="00B050"/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82617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48930" y="136752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EXAMPLE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9911" y="3063101"/>
            <a:ext cx="4771178" cy="23391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u="sng" dirty="0"/>
              <a:t>Ciphertext</a:t>
            </a:r>
            <a:r>
              <a:rPr lang="hu-HU" dirty="0"/>
              <a:t>: </a:t>
            </a:r>
            <a:r>
              <a:rPr lang="hu-HU" b="1" dirty="0"/>
              <a:t>XQJY KX KAWW BT GFEPURF</a:t>
            </a:r>
          </a:p>
          <a:p>
            <a:endParaRPr lang="hu-HU" b="1" dirty="0"/>
          </a:p>
          <a:p>
            <a:r>
              <a:rPr lang="hu-HU" u="sng" dirty="0"/>
              <a:t>Random sequence:</a:t>
            </a:r>
            <a:r>
              <a:rPr lang="hu-HU" dirty="0"/>
              <a:t> </a:t>
            </a:r>
            <a:r>
              <a:rPr lang="hu-HU" b="1" dirty="0"/>
              <a:t>49163259164381642843561</a:t>
            </a:r>
          </a:p>
          <a:p>
            <a:endParaRPr lang="hu-HU" b="1" dirty="0"/>
          </a:p>
          <a:p>
            <a:endParaRPr lang="hu-HU" b="1" dirty="0"/>
          </a:p>
          <a:p>
            <a:endParaRPr lang="hu-HU" u="sng" dirty="0"/>
          </a:p>
          <a:p>
            <a:endParaRPr lang="hu-HU" u="sng" dirty="0"/>
          </a:p>
          <a:p>
            <a:r>
              <a:rPr lang="hu-HU" u="sng" dirty="0"/>
              <a:t>Plaintext:</a:t>
            </a:r>
            <a:r>
              <a:rPr lang="hu-HU" dirty="0"/>
              <a:t>	                 </a:t>
            </a:r>
            <a:r>
              <a:rPr lang="hu-HU" sz="2000" b="1" dirty="0">
                <a:solidFill>
                  <a:srgbClr val="00B0F0"/>
                </a:solidFill>
              </a:rPr>
              <a:t>THIS IS JUTS AN EXAMPLE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74356" y="1153297"/>
            <a:ext cx="782618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dirty="0"/>
          </a:p>
          <a:p>
            <a:endParaRPr lang="hu-HU" b="1" dirty="0"/>
          </a:p>
          <a:p>
            <a:endParaRPr lang="hu-HU" b="1" dirty="0"/>
          </a:p>
          <a:p>
            <a:r>
              <a:rPr lang="hu-HU" b="1" dirty="0"/>
              <a:t>     A   B   C   D   E   F   G   H   I   J   K   L   M   N   O   P   Q   R   S   T   U   V   W   X   Y   Z</a:t>
            </a:r>
          </a:p>
          <a:p>
            <a:endParaRPr lang="hu-HU" dirty="0"/>
          </a:p>
          <a:p>
            <a:r>
              <a:rPr lang="hu-HU" dirty="0"/>
              <a:t>		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1186248" y="23065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035405" y="2534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0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1487934" y="23065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337091" y="2534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1770581" y="23065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619738" y="2534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2053227" y="23083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902384" y="25364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3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335874" y="23065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185031" y="2534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4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2593977" y="230915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443134" y="25207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5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2900192" y="2303793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749349" y="25318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6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3190945" y="2303793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040102" y="25154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7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3439829" y="2310194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288986" y="25218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8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3678570" y="2293718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3527727" y="25218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9</a:t>
            </a:r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3927453" y="2301956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718154" y="25153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10</a:t>
            </a:r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4204340" y="2305175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995041" y="251859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11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4509376" y="2308393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4300077" y="25053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12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4835946" y="2301956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4626594" y="25053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13</a:t>
            </a: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5137432" y="2301956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4928080" y="25053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14</a:t>
            </a: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5427311" y="2301622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217959" y="25050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15</a:t>
            </a: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5742376" y="2301789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533024" y="25051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16</a:t>
            </a: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6048209" y="2301623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838857" y="250500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17</a:t>
            </a:r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6318015" y="230145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108663" y="25048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18</a:t>
            </a:r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6598800" y="2301540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6389448" y="250492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19</a:t>
            </a:r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6868606" y="2295449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6659254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20</a:t>
            </a:r>
          </a:p>
        </p:txBody>
      </p:sp>
      <p:cxnSp>
        <p:nvCxnSpPr>
          <p:cNvPr id="104" name="Straight Arrow Connector 103"/>
          <p:cNvCxnSpPr/>
          <p:nvPr/>
        </p:nvCxnSpPr>
        <p:spPr>
          <a:xfrm>
            <a:off x="7168738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6959386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21</a:t>
            </a:r>
          </a:p>
        </p:txBody>
      </p:sp>
      <p:cxnSp>
        <p:nvCxnSpPr>
          <p:cNvPr id="106" name="Straight Arrow Connector 105"/>
          <p:cNvCxnSpPr/>
          <p:nvPr/>
        </p:nvCxnSpPr>
        <p:spPr>
          <a:xfrm>
            <a:off x="7496662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7287310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22</a:t>
            </a:r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7810690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7601338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23</a:t>
            </a:r>
          </a:p>
        </p:txBody>
      </p:sp>
      <p:cxnSp>
        <p:nvCxnSpPr>
          <p:cNvPr id="110" name="Straight Arrow Connector 109"/>
          <p:cNvCxnSpPr/>
          <p:nvPr/>
        </p:nvCxnSpPr>
        <p:spPr>
          <a:xfrm>
            <a:off x="8091811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7882459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24</a:t>
            </a:r>
          </a:p>
        </p:txBody>
      </p:sp>
      <p:cxnSp>
        <p:nvCxnSpPr>
          <p:cNvPr id="112" name="Straight Arrow Connector 111"/>
          <p:cNvCxnSpPr/>
          <p:nvPr/>
        </p:nvCxnSpPr>
        <p:spPr>
          <a:xfrm>
            <a:off x="8371236" y="2303687"/>
            <a:ext cx="0" cy="2388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8161884" y="249883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24002" y="4390768"/>
            <a:ext cx="52036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solidFill>
                  <a:srgbClr val="00B0F0"/>
                </a:solidFill>
              </a:rPr>
              <a:t>X Q J Y  K X  K A W W  B T  G F E P U R 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47456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4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4919733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9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5136342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1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334477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6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8397823" y="4253984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4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5626363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2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5865687" y="425833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5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5589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414915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6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713545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4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060315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3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7407446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1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641473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6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8196683" y="4253984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8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9342721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1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9119475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6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8635445" y="426222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3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7962158" y="426349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2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8867355" y="4253983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5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5342824" y="5520094"/>
            <a:ext cx="292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solidFill>
                  <a:srgbClr val="00B050"/>
                </a:solidFill>
              </a:rPr>
              <a:t>D  (x ) = (x  - OTP ) mod 26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5532295" y="56747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solidFill>
                  <a:srgbClr val="00B050"/>
                </a:solidFill>
              </a:rPr>
              <a:t>i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399764" y="56747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solidFill>
                  <a:srgbClr val="00B050"/>
                </a:solidFill>
              </a:rPr>
              <a:t>i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043538" y="56747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solidFill>
                  <a:srgbClr val="00B050"/>
                </a:solidFill>
              </a:rPr>
              <a:t>i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822421" y="5687822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solidFill>
                  <a:srgbClr val="00B050"/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450290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540476"/>
            <a:ext cx="591880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The main problem as far as one time pad is concerned is how</a:t>
            </a:r>
          </a:p>
          <a:p>
            <a:r>
              <a:rPr lang="hu-HU" dirty="0"/>
              <a:t>	to generate the </a:t>
            </a:r>
            <a:r>
              <a:rPr lang="hu-HU" b="1" dirty="0"/>
              <a:t>random numbers</a:t>
            </a: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8133" y="3329257"/>
            <a:ext cx="968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>
                <a:solidFill>
                  <a:srgbClr val="00B0F0"/>
                </a:solidFill>
              </a:rPr>
              <a:t>TRUE RANDOM NUMBERS</a:t>
            </a:r>
            <a:r>
              <a:rPr lang="hu-HU" b="1" dirty="0"/>
              <a:t>			     </a:t>
            </a:r>
            <a:r>
              <a:rPr lang="hu-HU" b="1" u="sng" dirty="0">
                <a:solidFill>
                  <a:srgbClr val="00B0F0"/>
                </a:solidFill>
              </a:rPr>
              <a:t>PSEUDO-RANDOM NUMBERS</a:t>
            </a:r>
            <a:r>
              <a:rPr lang="hu-HU" dirty="0">
                <a:solidFill>
                  <a:srgbClr val="00B0F0"/>
                </a:solidFill>
              </a:rPr>
              <a:t>  </a:t>
            </a:r>
            <a:r>
              <a:rPr lang="hu-HU" dirty="0"/>
              <a:t>(fake randomness)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33307" y="2371473"/>
            <a:ext cx="7725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i="1" dirty="0">
                <a:sym typeface="Wingdings" panose="05000000000000000000" pitchFamily="2" charset="2"/>
              </a:rPr>
              <a:t>„Random number generation is the generation of sequence of numbers</a:t>
            </a:r>
          </a:p>
          <a:p>
            <a:pPr algn="ctr"/>
            <a:r>
              <a:rPr lang="hu-HU" i="1" dirty="0">
                <a:sym typeface="Wingdings" panose="05000000000000000000" pitchFamily="2" charset="2"/>
              </a:rPr>
              <a:t>	that can not be reasonably predicted better than by a random chance”</a:t>
            </a:r>
            <a:endParaRPr lang="hu-HU" i="1" dirty="0"/>
          </a:p>
        </p:txBody>
      </p:sp>
      <p:sp>
        <p:nvSpPr>
          <p:cNvPr id="6" name="TextBox 5"/>
          <p:cNvSpPr txBox="1"/>
          <p:nvPr/>
        </p:nvSpPr>
        <p:spPr>
          <a:xfrm>
            <a:off x="981512" y="3791824"/>
            <a:ext cx="532985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If we measure some physical phenomenon then</a:t>
            </a:r>
          </a:p>
          <a:p>
            <a:r>
              <a:rPr lang="hu-HU" dirty="0"/>
              <a:t>	we end up with true random numbers</a:t>
            </a:r>
          </a:p>
          <a:p>
            <a:endParaRPr lang="hu-HU" dirty="0"/>
          </a:p>
          <a:p>
            <a:r>
              <a:rPr lang="hu-HU" dirty="0"/>
              <a:t>    </a:t>
            </a:r>
            <a:r>
              <a:rPr lang="hu-HU" u="sng" dirty="0"/>
              <a:t>For example</a:t>
            </a:r>
            <a:r>
              <a:rPr lang="hu-HU" dirty="0"/>
              <a:t>: radioactive decay or atmospheric noise</a:t>
            </a:r>
          </a:p>
          <a:p>
            <a:endParaRPr lang="hu-HU" dirty="0"/>
          </a:p>
          <a:p>
            <a:r>
              <a:rPr lang="hu-HU" dirty="0"/>
              <a:t>	</a:t>
            </a:r>
            <a:r>
              <a:rPr lang="hu-HU" dirty="0">
                <a:sym typeface="Wingdings" panose="05000000000000000000" pitchFamily="2" charset="2"/>
              </a:rPr>
              <a:t> values have uniform distribution</a:t>
            </a:r>
          </a:p>
          <a:p>
            <a:r>
              <a:rPr lang="hu-HU" dirty="0">
                <a:sym typeface="Wingdings" panose="05000000000000000000" pitchFamily="2" charset="2"/>
              </a:rPr>
              <a:t>	 the values are independent of each other</a:t>
            </a:r>
          </a:p>
          <a:p>
            <a:r>
              <a:rPr lang="hu-HU" dirty="0">
                <a:sym typeface="Wingdings" panose="05000000000000000000" pitchFamily="2" charset="2"/>
              </a:rPr>
              <a:t>	 not so efficient: quite expensive to</a:t>
            </a:r>
          </a:p>
          <a:p>
            <a:r>
              <a:rPr lang="hu-HU" dirty="0">
                <a:sym typeface="Wingdings" panose="05000000000000000000" pitchFamily="2" charset="2"/>
              </a:rPr>
              <a:t>		generate (measure) these numbers</a:t>
            </a: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6587360" y="3725721"/>
            <a:ext cx="537442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Instead of measuring some physical phenomenon, we</a:t>
            </a:r>
          </a:p>
          <a:p>
            <a:r>
              <a:rPr lang="hu-HU" dirty="0"/>
              <a:t>	use computers to generate random numbers</a:t>
            </a:r>
          </a:p>
          <a:p>
            <a:endParaRPr lang="hu-HU" dirty="0"/>
          </a:p>
          <a:p>
            <a:r>
              <a:rPr lang="hu-HU" dirty="0"/>
              <a:t>             </a:t>
            </a:r>
            <a:r>
              <a:rPr lang="hu-HU" b="1" dirty="0"/>
              <a:t>PROBLEM</a:t>
            </a:r>
            <a:r>
              <a:rPr lang="hu-HU" dirty="0"/>
              <a:t>: computers are deterministic !!!</a:t>
            </a:r>
          </a:p>
          <a:p>
            <a:endParaRPr lang="hu-HU" dirty="0"/>
          </a:p>
          <a:p>
            <a:r>
              <a:rPr lang="hu-HU" dirty="0"/>
              <a:t>	</a:t>
            </a:r>
            <a:r>
              <a:rPr lang="hu-HU" dirty="0">
                <a:sym typeface="Wingdings" panose="05000000000000000000" pitchFamily="2" charset="2"/>
              </a:rPr>
              <a:t> values have uniform distribution</a:t>
            </a:r>
          </a:p>
          <a:p>
            <a:r>
              <a:rPr lang="hu-HU" dirty="0">
                <a:sym typeface="Wingdings" panose="05000000000000000000" pitchFamily="2" charset="2"/>
              </a:rPr>
              <a:t>	 values are </a:t>
            </a:r>
            <a:r>
              <a:rPr lang="hu-HU" b="1" dirty="0">
                <a:sym typeface="Wingdings" panose="05000000000000000000" pitchFamily="2" charset="2"/>
              </a:rPr>
              <a:t>NOT</a:t>
            </a:r>
            <a:r>
              <a:rPr lang="hu-HU" dirty="0">
                <a:sym typeface="Wingdings" panose="05000000000000000000" pitchFamily="2" charset="2"/>
              </a:rPr>
              <a:t> independent of each other</a:t>
            </a:r>
          </a:p>
          <a:p>
            <a:r>
              <a:rPr lang="hu-HU" dirty="0">
                <a:sym typeface="Wingdings" panose="05000000000000000000" pitchFamily="2" charset="2"/>
              </a:rPr>
              <a:t>	 there are efficient algorithms to generate </a:t>
            </a:r>
          </a:p>
          <a:p>
            <a:r>
              <a:rPr lang="hu-HU" dirty="0">
                <a:sym typeface="Wingdings" panose="05000000000000000000" pitchFamily="2" charset="2"/>
              </a:rPr>
              <a:t>		these pseudo-random values</a:t>
            </a:r>
          </a:p>
        </p:txBody>
      </p:sp>
    </p:spTree>
    <p:extLst>
      <p:ext uri="{BB962C8B-B14F-4D97-AF65-F5344CB8AC3E}">
        <p14:creationId xmlns:p14="http://schemas.microsoft.com/office/powerpoint/2010/main" val="3726530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540476"/>
            <a:ext cx="819634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Pseudo-random numbers can repeat themself: so they may become quite predictable</a:t>
            </a:r>
          </a:p>
          <a:p>
            <a:r>
              <a:rPr lang="hu-HU" b="1" dirty="0"/>
              <a:t>	</a:t>
            </a:r>
            <a:r>
              <a:rPr lang="hu-HU" dirty="0"/>
              <a:t>~ which means the one-time-pad is no more secure </a:t>
            </a:r>
          </a:p>
          <a:p>
            <a:r>
              <a:rPr lang="hu-HU" dirty="0"/>
              <a:t> </a:t>
            </a:r>
          </a:p>
          <a:p>
            <a:r>
              <a:rPr lang="hu-HU" b="1" dirty="0">
                <a:solidFill>
                  <a:srgbClr val="00B0F0"/>
                </a:solidFill>
              </a:rPr>
              <a:t>             THE SECURITY OF ONE TIME PADS RELY ON PSEUDO-RANDOM NUMBERS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98489" y="2866039"/>
            <a:ext cx="688797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Computers are inherently deterministic so it is impossible to define</a:t>
            </a:r>
          </a:p>
          <a:p>
            <a:r>
              <a:rPr lang="hu-HU" dirty="0"/>
              <a:t>    algorithms to generate true random numbers.  But we can generate </a:t>
            </a:r>
          </a:p>
          <a:p>
            <a:r>
              <a:rPr lang="hu-HU" dirty="0"/>
              <a:t>	</a:t>
            </a:r>
            <a:r>
              <a:rPr lang="hu-HU" b="1" dirty="0"/>
              <a:t>pseudo-random numbers </a:t>
            </a:r>
            <a:r>
              <a:rPr lang="hu-HU" dirty="0"/>
              <a:t>with these algorithms: </a:t>
            </a:r>
          </a:p>
          <a:p>
            <a:endParaRPr lang="hu-HU" b="1" dirty="0"/>
          </a:p>
          <a:p>
            <a:r>
              <a:rPr lang="hu-HU" b="1" dirty="0"/>
              <a:t>		1.) </a:t>
            </a:r>
            <a:r>
              <a:rPr lang="hu-HU" dirty="0"/>
              <a:t>middle-square method</a:t>
            </a:r>
          </a:p>
          <a:p>
            <a:endParaRPr lang="hu-HU" dirty="0"/>
          </a:p>
          <a:p>
            <a:r>
              <a:rPr lang="hu-HU" b="1" dirty="0"/>
              <a:t>		2.) </a:t>
            </a:r>
            <a:r>
              <a:rPr lang="hu-HU" dirty="0"/>
              <a:t>Mersenne twister</a:t>
            </a:r>
          </a:p>
          <a:p>
            <a:endParaRPr lang="hu-HU" dirty="0"/>
          </a:p>
          <a:p>
            <a:r>
              <a:rPr lang="hu-HU" b="1" dirty="0"/>
              <a:t>		3.) </a:t>
            </a:r>
            <a:r>
              <a:rPr lang="hu-HU" dirty="0"/>
              <a:t>linear congruential generators</a:t>
            </a:r>
          </a:p>
        </p:txBody>
      </p:sp>
    </p:spTree>
    <p:extLst>
      <p:ext uri="{BB962C8B-B14F-4D97-AF65-F5344CB8AC3E}">
        <p14:creationId xmlns:p14="http://schemas.microsoft.com/office/powerpoint/2010/main" val="1215645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29546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9060" y="1690688"/>
            <a:ext cx="848770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The input of the algorithm is a </a:t>
            </a:r>
            <a:r>
              <a:rPr lang="hu-HU" b="1" dirty="0"/>
              <a:t>seed</a:t>
            </a:r>
            <a:r>
              <a:rPr lang="hu-HU" dirty="0"/>
              <a:t>: because computers are programmed to </a:t>
            </a:r>
          </a:p>
          <a:p>
            <a:r>
              <a:rPr lang="hu-HU" dirty="0"/>
              <a:t>	execute well-defined operations, it’s impossible to generate random numbers</a:t>
            </a:r>
          </a:p>
          <a:p>
            <a:endParaRPr lang="hu-HU" dirty="0"/>
          </a:p>
          <a:p>
            <a:r>
              <a:rPr lang="hu-HU" dirty="0"/>
              <a:t>		</a:t>
            </a:r>
            <a:r>
              <a:rPr lang="hu-HU" dirty="0">
                <a:sym typeface="Wingdings" panose="05000000000000000000" pitchFamily="2" charset="2"/>
              </a:rPr>
              <a:t> but we can define algorithms to mimic randomness</a:t>
            </a:r>
          </a:p>
          <a:p>
            <a:r>
              <a:rPr lang="hu-HU" dirty="0">
                <a:sym typeface="Wingdings" panose="05000000000000000000" pitchFamily="2" charset="2"/>
              </a:rPr>
              <a:t>			~ these are the pseudo-random numbers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		 the initial position (this is the </a:t>
            </a:r>
            <a:r>
              <a:rPr lang="hu-HU" b="1" dirty="0">
                <a:sym typeface="Wingdings" panose="05000000000000000000" pitchFamily="2" charset="2"/>
              </a:rPr>
              <a:t>seed</a:t>
            </a:r>
            <a:r>
              <a:rPr lang="hu-HU" dirty="0">
                <a:sym typeface="Wingdings" panose="05000000000000000000" pitchFamily="2" charset="2"/>
              </a:rPr>
              <a:t>) determines the sequence itself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4094206" y="3687440"/>
            <a:ext cx="68852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The seed should be a truly random number: measurement of noise or</a:t>
            </a:r>
          </a:p>
          <a:p>
            <a:r>
              <a:rPr lang="hu-HU" dirty="0"/>
              <a:t>	current time in milliseconds</a:t>
            </a:r>
          </a:p>
          <a:p>
            <a:endParaRPr lang="hu-HU" dirty="0"/>
          </a:p>
          <a:p>
            <a:r>
              <a:rPr lang="hu-HU" dirty="0"/>
              <a:t>		</a:t>
            </a:r>
            <a:r>
              <a:rPr lang="hu-HU" b="1" dirty="0"/>
              <a:t>THE SEED IS THE INPUT OF A SIMPLE CALCULATION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05665" y="4898738"/>
            <a:ext cx="94179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dirty="0"/>
              <a:t>:	1.) multiply the seed by itself</a:t>
            </a:r>
          </a:p>
          <a:p>
            <a:r>
              <a:rPr lang="hu-HU" dirty="0"/>
              <a:t>		2.) get the middle of the result</a:t>
            </a:r>
          </a:p>
          <a:p>
            <a:r>
              <a:rPr lang="hu-HU" dirty="0"/>
              <a:t>		3.) the result is the seed in the next iteration</a:t>
            </a:r>
          </a:p>
          <a:p>
            <a:endParaRPr lang="hu-HU" dirty="0"/>
          </a:p>
          <a:p>
            <a:r>
              <a:rPr lang="hu-HU" dirty="0"/>
              <a:t>         The randomness of the sequence depends on the randomness of the seed exclusively	</a:t>
            </a:r>
          </a:p>
          <a:p>
            <a:r>
              <a:rPr lang="hu-HU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9086" y="2668331"/>
            <a:ext cx="2779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/>
              <a:t>It was invented by</a:t>
            </a:r>
          </a:p>
          <a:p>
            <a:pPr algn="ctr"/>
            <a:r>
              <a:rPr lang="hu-HU" b="1" dirty="0"/>
              <a:t>John von Neumann </a:t>
            </a:r>
            <a:r>
              <a:rPr lang="hu-HU" dirty="0"/>
              <a:t>in </a:t>
            </a:r>
            <a:r>
              <a:rPr lang="hu-HU" b="1" dirty="0"/>
              <a:t>1949</a:t>
            </a:r>
          </a:p>
        </p:txBody>
      </p:sp>
    </p:spTree>
    <p:extLst>
      <p:ext uri="{BB962C8B-B14F-4D97-AF65-F5344CB8AC3E}">
        <p14:creationId xmlns:p14="http://schemas.microsoft.com/office/powerpoint/2010/main" val="1397903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29546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4037" y="1690688"/>
            <a:ext cx="66479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dirty="0"/>
              <a:t>:	1.) multiply the seed by itself</a:t>
            </a:r>
          </a:p>
          <a:p>
            <a:r>
              <a:rPr lang="hu-HU" dirty="0"/>
              <a:t>		2.) get the middle of the result</a:t>
            </a:r>
          </a:p>
          <a:p>
            <a:r>
              <a:rPr lang="hu-HU" dirty="0"/>
              <a:t>		3.) the result is the seed in the next iteration	</a:t>
            </a:r>
          </a:p>
          <a:p>
            <a:r>
              <a:rPr lang="hu-H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823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29546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4037" y="1690688"/>
            <a:ext cx="66479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dirty="0"/>
              <a:t>:	1.) multiply the seed by itself</a:t>
            </a:r>
          </a:p>
          <a:p>
            <a:r>
              <a:rPr lang="hu-HU" dirty="0"/>
              <a:t>		2.) get the middle of the result</a:t>
            </a:r>
          </a:p>
          <a:p>
            <a:r>
              <a:rPr lang="hu-HU" dirty="0"/>
              <a:t>		3.) the result is the seed in the next iteration	</a:t>
            </a:r>
          </a:p>
          <a:p>
            <a:r>
              <a:rPr lang="hu-HU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5319" y="2763223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seed</a:t>
            </a:r>
            <a:r>
              <a:rPr lang="hu-HU" dirty="0"/>
              <a:t>: </a:t>
            </a:r>
            <a:r>
              <a:rPr lang="hu-HU" b="1" dirty="0"/>
              <a:t>152</a:t>
            </a:r>
          </a:p>
        </p:txBody>
      </p:sp>
    </p:spTree>
    <p:extLst>
      <p:ext uri="{BB962C8B-B14F-4D97-AF65-F5344CB8AC3E}">
        <p14:creationId xmlns:p14="http://schemas.microsoft.com/office/powerpoint/2010/main" val="3939287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29546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4037" y="1690688"/>
            <a:ext cx="66479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dirty="0"/>
              <a:t>:	1.) multiply the seed by itself</a:t>
            </a:r>
          </a:p>
          <a:p>
            <a:r>
              <a:rPr lang="hu-HU" dirty="0"/>
              <a:t>		2.) get the middle of the result</a:t>
            </a:r>
          </a:p>
          <a:p>
            <a:r>
              <a:rPr lang="hu-HU" dirty="0"/>
              <a:t>		3.) the result is the seed in the next iteration	</a:t>
            </a:r>
          </a:p>
          <a:p>
            <a:r>
              <a:rPr lang="hu-HU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5319" y="2763223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seed</a:t>
            </a:r>
            <a:r>
              <a:rPr lang="hu-HU" dirty="0"/>
              <a:t>: </a:t>
            </a:r>
            <a:r>
              <a:rPr lang="hu-HU" b="1" dirty="0"/>
              <a:t>152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4790" y="3238937"/>
            <a:ext cx="189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152 x 152 = 23104</a:t>
            </a:r>
          </a:p>
        </p:txBody>
      </p:sp>
    </p:spTree>
    <p:extLst>
      <p:ext uri="{BB962C8B-B14F-4D97-AF65-F5344CB8AC3E}">
        <p14:creationId xmlns:p14="http://schemas.microsoft.com/office/powerpoint/2010/main" val="1841285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29546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4037" y="1690688"/>
            <a:ext cx="66479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dirty="0"/>
              <a:t>:	1.) multiply the seed by itself</a:t>
            </a:r>
          </a:p>
          <a:p>
            <a:r>
              <a:rPr lang="hu-HU" dirty="0"/>
              <a:t>		2.) get the middle of the result</a:t>
            </a:r>
          </a:p>
          <a:p>
            <a:r>
              <a:rPr lang="hu-HU" dirty="0"/>
              <a:t>		3.) the result is the seed in the next iteration	</a:t>
            </a:r>
          </a:p>
          <a:p>
            <a:r>
              <a:rPr lang="hu-HU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5319" y="2763223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seed</a:t>
            </a:r>
            <a:r>
              <a:rPr lang="hu-HU" dirty="0"/>
              <a:t>: </a:t>
            </a:r>
            <a:r>
              <a:rPr lang="hu-HU" b="1" dirty="0"/>
              <a:t>152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4790" y="3238937"/>
            <a:ext cx="1951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152 x 152 = 2</a:t>
            </a:r>
            <a:r>
              <a:rPr lang="hu-HU" b="1" dirty="0">
                <a:solidFill>
                  <a:srgbClr val="00B0F0"/>
                </a:solidFill>
              </a:rPr>
              <a:t>310</a:t>
            </a:r>
            <a:r>
              <a:rPr lang="hu-HU" dirty="0"/>
              <a:t>4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29232" y="392121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50"/>
                </a:solidFill>
              </a:rPr>
              <a:t>310</a:t>
            </a:r>
          </a:p>
        </p:txBody>
      </p:sp>
    </p:spTree>
    <p:extLst>
      <p:ext uri="{BB962C8B-B14F-4D97-AF65-F5344CB8AC3E}">
        <p14:creationId xmlns:p14="http://schemas.microsoft.com/office/powerpoint/2010/main" val="3634614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29546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4037" y="1690688"/>
            <a:ext cx="66479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dirty="0"/>
              <a:t>:	1.) multiply the seed by itself</a:t>
            </a:r>
          </a:p>
          <a:p>
            <a:r>
              <a:rPr lang="hu-HU" dirty="0"/>
              <a:t>		2.) get the middle of the result</a:t>
            </a:r>
          </a:p>
          <a:p>
            <a:r>
              <a:rPr lang="hu-HU" dirty="0"/>
              <a:t>		3.) the result is the seed in the next iteration	</a:t>
            </a:r>
          </a:p>
          <a:p>
            <a:r>
              <a:rPr lang="hu-HU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5319" y="2763223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seed</a:t>
            </a:r>
            <a:r>
              <a:rPr lang="hu-HU" dirty="0"/>
              <a:t>: </a:t>
            </a:r>
            <a:r>
              <a:rPr lang="hu-HU" b="1" dirty="0"/>
              <a:t>310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4790" y="3238937"/>
            <a:ext cx="189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310 x 310= 96100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29232" y="392121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50"/>
                </a:solidFill>
              </a:rPr>
              <a:t>310</a:t>
            </a:r>
          </a:p>
        </p:txBody>
      </p:sp>
    </p:spTree>
    <p:extLst>
      <p:ext uri="{BB962C8B-B14F-4D97-AF65-F5344CB8AC3E}">
        <p14:creationId xmlns:p14="http://schemas.microsoft.com/office/powerpoint/2010/main" val="2591975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540476"/>
            <a:ext cx="8905515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Vigener cipher </a:t>
            </a:r>
            <a:r>
              <a:rPr lang="hu-HU" dirty="0"/>
              <a:t>is a bit better solution than </a:t>
            </a:r>
            <a:r>
              <a:rPr lang="hu-HU" b="1" dirty="0"/>
              <a:t>Caesar cipher </a:t>
            </a:r>
            <a:r>
              <a:rPr lang="hu-HU" dirty="0"/>
              <a:t>but again</a:t>
            </a:r>
          </a:p>
          <a:p>
            <a:r>
              <a:rPr lang="hu-HU" dirty="0"/>
              <a:t>	there is information leaking ...</a:t>
            </a:r>
          </a:p>
          <a:p>
            <a:endParaRPr lang="hu-HU" dirty="0"/>
          </a:p>
          <a:p>
            <a:r>
              <a:rPr lang="hu-HU" dirty="0"/>
              <a:t>		It was first constructed by </a:t>
            </a:r>
            <a:r>
              <a:rPr lang="hu-HU" b="1" dirty="0"/>
              <a:t>Frank Miller </a:t>
            </a:r>
            <a:r>
              <a:rPr lang="hu-HU" dirty="0"/>
              <a:t>in </a:t>
            </a:r>
            <a:r>
              <a:rPr lang="hu-HU" b="1" dirty="0"/>
              <a:t>1882</a:t>
            </a:r>
          </a:p>
          <a:p>
            <a:r>
              <a:rPr lang="hu-HU" dirty="0"/>
              <a:t>		</a:t>
            </a:r>
          </a:p>
          <a:p>
            <a:r>
              <a:rPr lang="hu-HU" b="1" dirty="0">
                <a:solidFill>
                  <a:srgbClr val="00B0F0"/>
                </a:solidFill>
              </a:rPr>
              <a:t>	   </a:t>
            </a:r>
            <a:r>
              <a:rPr lang="hu-HU" dirty="0">
                <a:sym typeface="Wingdings" panose="05000000000000000000" pitchFamily="2" charset="2"/>
              </a:rPr>
              <a:t> </a:t>
            </a:r>
            <a:r>
              <a:rPr lang="hu-HU" u="sng" dirty="0">
                <a:sym typeface="Wingdings" panose="05000000000000000000" pitchFamily="2" charset="2"/>
              </a:rPr>
              <a:t>intuition</a:t>
            </a:r>
            <a:r>
              <a:rPr lang="hu-HU" dirty="0">
                <a:sym typeface="Wingdings" panose="05000000000000000000" pitchFamily="2" charset="2"/>
              </a:rPr>
              <a:t>: let’s use as many letters in the key as the length of the plaintext</a:t>
            </a:r>
          </a:p>
          <a:p>
            <a:r>
              <a:rPr lang="hu-HU" b="1" dirty="0">
                <a:solidFill>
                  <a:srgbClr val="00B0F0"/>
                </a:solidFill>
                <a:sym typeface="Wingdings" panose="05000000000000000000" pitchFamily="2" charset="2"/>
              </a:rPr>
              <a:t>			</a:t>
            </a:r>
          </a:p>
          <a:p>
            <a:r>
              <a:rPr lang="hu-HU" b="1" dirty="0">
                <a:solidFill>
                  <a:srgbClr val="00B0F0"/>
                </a:solidFill>
                <a:sym typeface="Wingdings" panose="05000000000000000000" pitchFamily="2" charset="2"/>
              </a:rPr>
              <a:t>	  </a:t>
            </a:r>
            <a:r>
              <a:rPr lang="hu-HU" b="1" dirty="0">
                <a:sym typeface="Wingdings" panose="05000000000000000000" pitchFamily="2" charset="2"/>
              </a:rPr>
              <a:t> </a:t>
            </a:r>
            <a:r>
              <a:rPr lang="hu-HU" dirty="0">
                <a:sym typeface="Wingdings" panose="05000000000000000000" pitchFamily="2" charset="2"/>
              </a:rPr>
              <a:t>but then we can use </a:t>
            </a:r>
            <a:r>
              <a:rPr lang="hu-HU" b="1" dirty="0">
                <a:sym typeface="Wingdings" panose="05000000000000000000" pitchFamily="2" charset="2"/>
              </a:rPr>
              <a:t>frequency analysis </a:t>
            </a:r>
            <a:r>
              <a:rPr lang="hu-HU" dirty="0">
                <a:sym typeface="Wingdings" panose="05000000000000000000" pitchFamily="2" charset="2"/>
              </a:rPr>
              <a:t>on the ciphertext because </a:t>
            </a:r>
          </a:p>
          <a:p>
            <a:r>
              <a:rPr lang="hu-HU" dirty="0">
                <a:sym typeface="Wingdings" panose="05000000000000000000" pitchFamily="2" charset="2"/>
              </a:rPr>
              <a:t>		english letters have a well-known distribution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	   </a:t>
            </a:r>
            <a:r>
              <a:rPr lang="hu-HU" u="sng" dirty="0">
                <a:sym typeface="Wingdings" panose="05000000000000000000" pitchFamily="2" charset="2"/>
              </a:rPr>
              <a:t>solution</a:t>
            </a:r>
            <a:r>
              <a:rPr lang="hu-HU" dirty="0">
                <a:sym typeface="Wingdings" panose="05000000000000000000" pitchFamily="2" charset="2"/>
              </a:rPr>
              <a:t>: let’s use totally </a:t>
            </a:r>
            <a:r>
              <a:rPr lang="hu-HU" b="1" dirty="0">
                <a:sym typeface="Wingdings" panose="05000000000000000000" pitchFamily="2" charset="2"/>
              </a:rPr>
              <a:t>random numbers </a:t>
            </a:r>
            <a:r>
              <a:rPr lang="hu-HU" dirty="0">
                <a:sym typeface="Wingdings" panose="05000000000000000000" pitchFamily="2" charset="2"/>
              </a:rPr>
              <a:t>to shift the letters in the plaintext</a:t>
            </a:r>
          </a:p>
          <a:p>
            <a:r>
              <a:rPr lang="hu-HU" dirty="0">
                <a:sym typeface="Wingdings" panose="05000000000000000000" pitchFamily="2" charset="2"/>
              </a:rPr>
              <a:t>			~ the key must have the same size as the plaintext </a:t>
            </a:r>
          </a:p>
          <a:p>
            <a:r>
              <a:rPr lang="hu-HU" dirty="0">
                <a:sym typeface="Wingdings" panose="05000000000000000000" pitchFamily="2" charset="2"/>
              </a:rPr>
              <a:t>				+ key must contain random numbers</a:t>
            </a:r>
          </a:p>
          <a:p>
            <a:endParaRPr lang="hu-HU" b="1" dirty="0">
              <a:solidFill>
                <a:srgbClr val="00B0F0"/>
              </a:solidFill>
              <a:sym typeface="Wingdings" panose="05000000000000000000" pitchFamily="2" charset="2"/>
            </a:endParaRPr>
          </a:p>
          <a:p>
            <a:r>
              <a:rPr lang="hu-HU" b="1" dirty="0">
                <a:solidFill>
                  <a:srgbClr val="00B0F0"/>
                </a:solidFill>
                <a:sym typeface="Wingdings" panose="05000000000000000000" pitchFamily="2" charset="2"/>
              </a:rPr>
              <a:t>		 WE CAN ELIMINATE INFORMATION LEAKING WITH RANDOM NUMBERS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366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29546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4037" y="1690688"/>
            <a:ext cx="66479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dirty="0"/>
              <a:t>:	1.) multiply the seed by itself</a:t>
            </a:r>
          </a:p>
          <a:p>
            <a:r>
              <a:rPr lang="hu-HU" dirty="0"/>
              <a:t>		2.) get the middle of the result</a:t>
            </a:r>
          </a:p>
          <a:p>
            <a:r>
              <a:rPr lang="hu-HU" dirty="0"/>
              <a:t>		3.) the result is the seed in the next iteration	</a:t>
            </a:r>
          </a:p>
          <a:p>
            <a:r>
              <a:rPr lang="hu-HU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5319" y="2763223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seed</a:t>
            </a:r>
            <a:r>
              <a:rPr lang="hu-HU" dirty="0"/>
              <a:t>: </a:t>
            </a:r>
            <a:r>
              <a:rPr lang="hu-HU" b="1" dirty="0"/>
              <a:t>310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4790" y="3238937"/>
            <a:ext cx="189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310 x 310= 9</a:t>
            </a:r>
            <a:r>
              <a:rPr lang="hu-HU" b="1" dirty="0">
                <a:solidFill>
                  <a:srgbClr val="00B0F0"/>
                </a:solidFill>
              </a:rPr>
              <a:t>610</a:t>
            </a:r>
            <a:r>
              <a:rPr lang="hu-HU" dirty="0"/>
              <a:t>0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29232" y="3921211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50"/>
                </a:solidFill>
              </a:rPr>
              <a:t>310610</a:t>
            </a:r>
          </a:p>
        </p:txBody>
      </p:sp>
    </p:spTree>
    <p:extLst>
      <p:ext uri="{BB962C8B-B14F-4D97-AF65-F5344CB8AC3E}">
        <p14:creationId xmlns:p14="http://schemas.microsoft.com/office/powerpoint/2010/main" val="1394525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29546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4037" y="1690688"/>
            <a:ext cx="66479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dirty="0"/>
              <a:t>:	1.) multiply the seed by itself</a:t>
            </a:r>
          </a:p>
          <a:p>
            <a:r>
              <a:rPr lang="hu-HU" dirty="0"/>
              <a:t>		2.) get the middle of the result</a:t>
            </a:r>
          </a:p>
          <a:p>
            <a:r>
              <a:rPr lang="hu-HU" dirty="0"/>
              <a:t>		3.) the result is the seed in the next iteration	</a:t>
            </a:r>
          </a:p>
          <a:p>
            <a:r>
              <a:rPr lang="hu-HU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5319" y="2763223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seed</a:t>
            </a:r>
            <a:r>
              <a:rPr lang="hu-HU" dirty="0"/>
              <a:t>: </a:t>
            </a:r>
            <a:r>
              <a:rPr lang="hu-HU" b="1" dirty="0"/>
              <a:t>610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4790" y="3238937"/>
            <a:ext cx="2015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610 x 610= 372100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29232" y="3921211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50"/>
                </a:solidFill>
              </a:rPr>
              <a:t>310610</a:t>
            </a:r>
          </a:p>
        </p:txBody>
      </p:sp>
    </p:spTree>
    <p:extLst>
      <p:ext uri="{BB962C8B-B14F-4D97-AF65-F5344CB8AC3E}">
        <p14:creationId xmlns:p14="http://schemas.microsoft.com/office/powerpoint/2010/main" val="8526411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29546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4037" y="1690688"/>
            <a:ext cx="66479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dirty="0"/>
              <a:t>:	1.) multiply the seed by itself</a:t>
            </a:r>
          </a:p>
          <a:p>
            <a:r>
              <a:rPr lang="hu-HU" dirty="0"/>
              <a:t>		2.) get the middle of the result</a:t>
            </a:r>
          </a:p>
          <a:p>
            <a:r>
              <a:rPr lang="hu-HU" dirty="0"/>
              <a:t>		3.) the result is the seed in the next iteration	</a:t>
            </a:r>
          </a:p>
          <a:p>
            <a:r>
              <a:rPr lang="hu-HU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5319" y="2763223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seed</a:t>
            </a:r>
            <a:r>
              <a:rPr lang="hu-HU" dirty="0"/>
              <a:t>: </a:t>
            </a:r>
            <a:r>
              <a:rPr lang="hu-HU" b="1" dirty="0"/>
              <a:t>610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4790" y="3238937"/>
            <a:ext cx="2015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610 x 610= 37</a:t>
            </a:r>
            <a:r>
              <a:rPr lang="hu-HU" b="1" dirty="0">
                <a:solidFill>
                  <a:srgbClr val="00B0F0"/>
                </a:solidFill>
              </a:rPr>
              <a:t>210</a:t>
            </a:r>
            <a:r>
              <a:rPr lang="hu-HU" dirty="0"/>
              <a:t>0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29232" y="3921211"/>
            <a:ext cx="123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50"/>
                </a:solidFill>
              </a:rPr>
              <a:t>310610210</a:t>
            </a:r>
          </a:p>
        </p:txBody>
      </p:sp>
    </p:spTree>
    <p:extLst>
      <p:ext uri="{BB962C8B-B14F-4D97-AF65-F5344CB8AC3E}">
        <p14:creationId xmlns:p14="http://schemas.microsoft.com/office/powerpoint/2010/main" val="1691675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8875763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r>
              <a:rPr lang="hu-HU" b="1" dirty="0">
                <a:solidFill>
                  <a:srgbClr val="00B0F0"/>
                </a:solidFill>
              </a:rPr>
              <a:t>	</a:t>
            </a:r>
            <a:r>
              <a:rPr lang="hu-HU" dirty="0"/>
              <a:t>It is a </a:t>
            </a:r>
            <a:r>
              <a:rPr lang="hu-HU" b="1" dirty="0"/>
              <a:t>pseudo-random number sequence</a:t>
            </a:r>
            <a:r>
              <a:rPr lang="hu-HU" dirty="0"/>
              <a:t>: so first problem is that if we</a:t>
            </a:r>
          </a:p>
          <a:p>
            <a:r>
              <a:rPr lang="hu-HU" dirty="0"/>
              <a:t>		know the initial seed, we can reproduce the sequence </a:t>
            </a:r>
          </a:p>
          <a:p>
            <a:endParaRPr lang="hu-HU" dirty="0"/>
          </a:p>
          <a:p>
            <a:r>
              <a:rPr lang="hu-HU" dirty="0"/>
              <a:t>			</a:t>
            </a:r>
            <a:r>
              <a:rPr lang="hu-HU" dirty="0">
                <a:sym typeface="Wingdings" panose="05000000000000000000" pitchFamily="2" charset="2"/>
              </a:rPr>
              <a:t> if the algorithm reaches a seed it previously used then</a:t>
            </a:r>
          </a:p>
          <a:p>
            <a:r>
              <a:rPr lang="hu-HU" dirty="0">
                <a:sym typeface="Wingdings" panose="05000000000000000000" pitchFamily="2" charset="2"/>
              </a:rPr>
              <a:t>				the sequence keeps repeating itself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			 this is called the </a:t>
            </a:r>
            <a:r>
              <a:rPr lang="hu-HU" b="1" dirty="0">
                <a:sym typeface="Wingdings" panose="05000000000000000000" pitchFamily="2" charset="2"/>
              </a:rPr>
              <a:t>period</a:t>
            </a:r>
            <a:r>
              <a:rPr lang="hu-HU" dirty="0">
                <a:sym typeface="Wingdings" panose="05000000000000000000" pitchFamily="2" charset="2"/>
              </a:rPr>
              <a:t>: the length before a pseudo-random</a:t>
            </a:r>
          </a:p>
          <a:p>
            <a:r>
              <a:rPr lang="hu-HU" dirty="0">
                <a:sym typeface="Wingdings" panose="05000000000000000000" pitchFamily="2" charset="2"/>
              </a:rPr>
              <a:t>				sequence repeats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			 the period depends on the initial </a:t>
            </a:r>
            <a:r>
              <a:rPr lang="hu-HU" b="1" dirty="0">
                <a:sym typeface="Wingdings" panose="05000000000000000000" pitchFamily="2" charset="2"/>
              </a:rPr>
              <a:t>seed</a:t>
            </a:r>
            <a:r>
              <a:rPr lang="hu-HU" dirty="0">
                <a:sym typeface="Wingdings" panose="05000000000000000000" pitchFamily="2" charset="2"/>
              </a:rPr>
              <a:t> exclusively</a:t>
            </a:r>
          </a:p>
          <a:p>
            <a:r>
              <a:rPr lang="hu-HU" dirty="0">
                <a:sym typeface="Wingdings" panose="05000000000000000000" pitchFamily="2" charset="2"/>
              </a:rPr>
              <a:t>	 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b="1" dirty="0">
                <a:sym typeface="Wingdings" panose="05000000000000000000" pitchFamily="2" charset="2"/>
              </a:rPr>
              <a:t>2 </a:t>
            </a:r>
            <a:r>
              <a:rPr lang="hu-HU" dirty="0">
                <a:sym typeface="Wingdings" panose="05000000000000000000" pitchFamily="2" charset="2"/>
              </a:rPr>
              <a:t>digits seed: algorithm uses at most </a:t>
            </a:r>
            <a:r>
              <a:rPr lang="hu-HU" b="1" dirty="0">
                <a:sym typeface="Wingdings" panose="05000000000000000000" pitchFamily="2" charset="2"/>
              </a:rPr>
              <a:t>100</a:t>
            </a:r>
            <a:r>
              <a:rPr lang="hu-HU" dirty="0">
                <a:sym typeface="Wingdings" panose="05000000000000000000" pitchFamily="2" charset="2"/>
              </a:rPr>
              <a:t> digits before reusing the seed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b="1" dirty="0">
                <a:sym typeface="Wingdings" panose="05000000000000000000" pitchFamily="2" charset="2"/>
              </a:rPr>
              <a:t>3</a:t>
            </a:r>
            <a:r>
              <a:rPr lang="hu-HU" dirty="0">
                <a:sym typeface="Wingdings" panose="05000000000000000000" pitchFamily="2" charset="2"/>
              </a:rPr>
              <a:t> digits seed: algorithm uses at most </a:t>
            </a:r>
            <a:r>
              <a:rPr lang="hu-HU" b="1" dirty="0">
                <a:sym typeface="Wingdings" panose="05000000000000000000" pitchFamily="2" charset="2"/>
              </a:rPr>
              <a:t>1000</a:t>
            </a:r>
            <a:r>
              <a:rPr lang="hu-HU" dirty="0">
                <a:sym typeface="Wingdings" panose="05000000000000000000" pitchFamily="2" charset="2"/>
              </a:rPr>
              <a:t> digits before reusing the seed</a:t>
            </a:r>
          </a:p>
          <a:p>
            <a:r>
              <a:rPr lang="hu-HU" dirty="0">
                <a:sym typeface="Wingdings" panose="05000000000000000000" pitchFamily="2" charset="2"/>
              </a:rPr>
              <a:t>					.</a:t>
            </a:r>
          </a:p>
          <a:p>
            <a:r>
              <a:rPr lang="hu-HU" dirty="0">
                <a:sym typeface="Wingdings" panose="05000000000000000000" pitchFamily="2" charset="2"/>
              </a:rPr>
              <a:t>					.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b="1" dirty="0">
                <a:sym typeface="Wingdings" panose="05000000000000000000" pitchFamily="2" charset="2"/>
              </a:rPr>
              <a:t>N</a:t>
            </a:r>
            <a:r>
              <a:rPr lang="hu-HU" dirty="0">
                <a:sym typeface="Wingdings" panose="05000000000000000000" pitchFamily="2" charset="2"/>
              </a:rPr>
              <a:t> digits seed: algorithm uses </a:t>
            </a:r>
            <a:r>
              <a:rPr lang="hu-HU" b="1" dirty="0">
                <a:sym typeface="Wingdings" panose="05000000000000000000" pitchFamily="2" charset="2"/>
              </a:rPr>
              <a:t>10</a:t>
            </a:r>
            <a:r>
              <a:rPr lang="hu-HU" dirty="0">
                <a:sym typeface="Wingdings" panose="05000000000000000000" pitchFamily="2" charset="2"/>
              </a:rPr>
              <a:t>   digits before reusing the seed</a:t>
            </a:r>
            <a:endParaRPr lang="hu-HU" dirty="0"/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60391" y="5914766"/>
            <a:ext cx="303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2772870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874989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MIDDLE-SQUARE METHOD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r>
              <a:rPr lang="hu-HU" b="1" dirty="0">
                <a:solidFill>
                  <a:srgbClr val="00B0F0"/>
                </a:solidFill>
              </a:rPr>
              <a:t>	</a:t>
            </a:r>
            <a:r>
              <a:rPr lang="hu-HU" dirty="0"/>
              <a:t>So if we use a </a:t>
            </a:r>
            <a:r>
              <a:rPr lang="hu-HU" b="1" dirty="0"/>
              <a:t>pseudo-random numbers</a:t>
            </a:r>
            <a:r>
              <a:rPr lang="hu-HU" dirty="0"/>
              <a:t>, there are many</a:t>
            </a:r>
          </a:p>
          <a:p>
            <a:r>
              <a:rPr lang="hu-HU" dirty="0"/>
              <a:t>		sequences that can not occur</a:t>
            </a:r>
          </a:p>
          <a:p>
            <a:endParaRPr lang="hu-HU" dirty="0"/>
          </a:p>
          <a:p>
            <a:r>
              <a:rPr lang="hu-HU" dirty="0"/>
              <a:t>			</a:t>
            </a:r>
            <a:r>
              <a:rPr lang="hu-HU" dirty="0">
                <a:sym typeface="Wingdings" panose="05000000000000000000" pitchFamily="2" charset="2"/>
              </a:rPr>
              <a:t> by using pseudo-random numbers, the key-space is</a:t>
            </a:r>
          </a:p>
          <a:p>
            <a:r>
              <a:rPr lang="hu-HU" dirty="0">
                <a:sym typeface="Wingdings" panose="05000000000000000000" pitchFamily="2" charset="2"/>
              </a:rPr>
              <a:t>				reduced to a much smaller </a:t>
            </a:r>
            <a:r>
              <a:rPr lang="hu-HU" b="1" dirty="0">
                <a:sym typeface="Wingdings" panose="05000000000000000000" pitchFamily="2" charset="2"/>
              </a:rPr>
              <a:t>seed-space</a:t>
            </a:r>
            <a:endParaRPr lang="hu-HU" b="1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r>
              <a:rPr lang="hu-HU" dirty="0">
                <a:sym typeface="Wingdings" panose="05000000000000000000" pitchFamily="2" charset="2"/>
              </a:rPr>
              <a:t> which means the </a:t>
            </a:r>
            <a:r>
              <a:rPr lang="hu-HU" b="1" dirty="0">
                <a:sym typeface="Wingdings" panose="05000000000000000000" pitchFamily="2" charset="2"/>
              </a:rPr>
              <a:t>one time pad</a:t>
            </a:r>
            <a:r>
              <a:rPr lang="hu-HU" dirty="0">
                <a:sym typeface="Wingdings" panose="05000000000000000000" pitchFamily="2" charset="2"/>
              </a:rPr>
              <a:t> is not that secure any more</a:t>
            </a:r>
            <a:endParaRPr lang="hu-HU" dirty="0"/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897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90119" y="1342768"/>
            <a:ext cx="368094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LINEAR CONGRUENTIAL GENERATOR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r>
              <a:rPr lang="hu-HU" b="1" dirty="0">
                <a:solidFill>
                  <a:srgbClr val="00B0F0"/>
                </a:solidFill>
              </a:rPr>
              <a:t>	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b="1" dirty="0">
              <a:solidFill>
                <a:srgbClr val="00B0F0"/>
              </a:solidFill>
            </a:endParaRPr>
          </a:p>
          <a:p>
            <a:endParaRPr lang="hu-HU" dirty="0"/>
          </a:p>
          <a:p>
            <a:r>
              <a:rPr lang="hu-HU" dirty="0"/>
              <a:t>		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18837" y="1847588"/>
            <a:ext cx="3685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/>
              <a:t>X     = ( a X  + c ) mod m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64496" y="2109198"/>
            <a:ext cx="5020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n+1</a:t>
            </a:r>
            <a:endParaRPr lang="hu-H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51965" y="2109198"/>
            <a:ext cx="295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n</a:t>
            </a:r>
            <a:endParaRPr lang="hu-H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14118" y="2766234"/>
            <a:ext cx="632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as usual we have to define a </a:t>
            </a:r>
            <a:r>
              <a:rPr lang="hu-HU" b="1" dirty="0">
                <a:sym typeface="Wingdings" panose="05000000000000000000" pitchFamily="2" charset="2"/>
              </a:rPr>
              <a:t>seed</a:t>
            </a:r>
            <a:r>
              <a:rPr lang="hu-HU" dirty="0">
                <a:sym typeface="Wingdings" panose="05000000000000000000" pitchFamily="2" charset="2"/>
              </a:rPr>
              <a:t> which is the </a:t>
            </a:r>
            <a:r>
              <a:rPr lang="hu-HU" b="1" dirty="0">
                <a:sym typeface="Wingdings" panose="05000000000000000000" pitchFamily="2" charset="2"/>
              </a:rPr>
              <a:t>X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b="1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the values of the parameters </a:t>
            </a:r>
            <a:r>
              <a:rPr lang="hu-HU" b="1" dirty="0">
                <a:sym typeface="Wingdings" panose="05000000000000000000" pitchFamily="2" charset="2"/>
              </a:rPr>
              <a:t>a, c </a:t>
            </a:r>
            <a:r>
              <a:rPr lang="hu-HU" dirty="0">
                <a:sym typeface="Wingdings" panose="05000000000000000000" pitchFamily="2" charset="2"/>
              </a:rPr>
              <a:t>and</a:t>
            </a:r>
            <a:r>
              <a:rPr lang="hu-HU" b="1" dirty="0">
                <a:sym typeface="Wingdings" panose="05000000000000000000" pitchFamily="2" charset="2"/>
              </a:rPr>
              <a:t> m </a:t>
            </a:r>
            <a:r>
              <a:rPr lang="hu-HU" dirty="0">
                <a:sym typeface="Wingdings" panose="05000000000000000000" pitchFamily="2" charset="2"/>
              </a:rPr>
              <a:t>determine the </a:t>
            </a:r>
            <a:r>
              <a:rPr lang="hu-HU" b="1" dirty="0">
                <a:sym typeface="Wingdings" panose="05000000000000000000" pitchFamily="2" charset="2"/>
              </a:rPr>
              <a:t>period</a:t>
            </a:r>
            <a:endParaRPr lang="hu-H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565602" y="288849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0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3509214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4571" y="1458095"/>
            <a:ext cx="59340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dirty="0"/>
          </a:p>
          <a:p>
            <a:r>
              <a:rPr lang="hu-HU" dirty="0"/>
              <a:t>			Caesar cipher’s keyspace = </a:t>
            </a:r>
            <a:r>
              <a:rPr lang="hu-HU" b="1" dirty="0"/>
              <a:t>26</a:t>
            </a:r>
          </a:p>
          <a:p>
            <a:endParaRPr lang="hu-HU" dirty="0"/>
          </a:p>
          <a:p>
            <a:r>
              <a:rPr lang="hu-HU" dirty="0"/>
              <a:t>			Vigenere cipher’s keyspace = </a:t>
            </a:r>
            <a:r>
              <a:rPr lang="hu-HU" b="1" dirty="0"/>
              <a:t>26</a:t>
            </a:r>
          </a:p>
          <a:p>
            <a:endParaRPr lang="hu-HU" b="1" dirty="0"/>
          </a:p>
          <a:p>
            <a:r>
              <a:rPr lang="hu-HU" b="1" dirty="0"/>
              <a:t>			</a:t>
            </a:r>
            <a:r>
              <a:rPr lang="hu-HU" dirty="0"/>
              <a:t>One time pad’s keyspace = </a:t>
            </a:r>
            <a:r>
              <a:rPr lang="hu-HU" b="1" dirty="0"/>
              <a:t>26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58684" y="2166551"/>
            <a:ext cx="1218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SIZE OF THE KEY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62669" y="2737153"/>
            <a:ext cx="1675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SIZE OF THE PLAINTEXT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27870" y="3566985"/>
            <a:ext cx="883120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In theory it is impossible to break a </a:t>
            </a:r>
            <a:r>
              <a:rPr lang="hu-HU" b="1" dirty="0"/>
              <a:t>one time pad </a:t>
            </a:r>
            <a:r>
              <a:rPr lang="hu-HU" dirty="0"/>
              <a:t>BUT:</a:t>
            </a:r>
          </a:p>
          <a:p>
            <a:endParaRPr lang="hu-HU" dirty="0"/>
          </a:p>
          <a:p>
            <a:r>
              <a:rPr lang="hu-HU" dirty="0"/>
              <a:t>	</a:t>
            </a:r>
            <a:r>
              <a:rPr lang="hu-HU" dirty="0">
                <a:sym typeface="Wingdings" panose="05000000000000000000" pitchFamily="2" charset="2"/>
              </a:rPr>
              <a:t> generating perfectly random numbers (as keys) is extremely hard</a:t>
            </a:r>
          </a:p>
          <a:p>
            <a:r>
              <a:rPr lang="hu-HU" dirty="0">
                <a:sym typeface="Wingdings" panose="05000000000000000000" pitchFamily="2" charset="2"/>
              </a:rPr>
              <a:t>		~ almost impossible to get truly random numbers with computers</a:t>
            </a:r>
          </a:p>
          <a:p>
            <a:r>
              <a:rPr lang="hu-HU" dirty="0">
                <a:sym typeface="Wingdings" panose="05000000000000000000" pitchFamily="2" charset="2"/>
              </a:rPr>
              <a:t>			(random sequence with small period: Vigenere-cipher)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	 the key has the same length as the plaintext: if we are able to exchange this key</a:t>
            </a:r>
          </a:p>
          <a:p>
            <a:r>
              <a:rPr lang="hu-HU" dirty="0">
                <a:sym typeface="Wingdings" panose="05000000000000000000" pitchFamily="2" charset="2"/>
              </a:rPr>
              <a:t>		securely then why not to exchange the plaintext itself?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77097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2938" y="1425144"/>
            <a:ext cx="6437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We are not able to break one time pad with</a:t>
            </a:r>
            <a:r>
              <a:rPr lang="hu-HU" b="1" dirty="0"/>
              <a:t> brute-force approach</a:t>
            </a:r>
            <a:endParaRPr lang="hu-HU" dirty="0"/>
          </a:p>
        </p:txBody>
      </p:sp>
      <p:sp>
        <p:nvSpPr>
          <p:cNvPr id="3" name="Oval 2"/>
          <p:cNvSpPr/>
          <p:nvPr/>
        </p:nvSpPr>
        <p:spPr>
          <a:xfrm>
            <a:off x="1169773" y="2212661"/>
            <a:ext cx="1540476" cy="154047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M {0,1}</a:t>
            </a:r>
          </a:p>
        </p:txBody>
      </p:sp>
      <p:sp>
        <p:nvSpPr>
          <p:cNvPr id="10" name="Oval 9"/>
          <p:cNvSpPr/>
          <p:nvPr/>
        </p:nvSpPr>
        <p:spPr>
          <a:xfrm>
            <a:off x="3801763" y="2212661"/>
            <a:ext cx="1540476" cy="154047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C {0,1}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9504" y="2677297"/>
            <a:ext cx="295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82067" y="2677297"/>
            <a:ext cx="295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/>
              <a:t>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9773" y="3848441"/>
            <a:ext cx="1585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i="1" dirty="0"/>
              <a:t>message space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79316" y="3848441"/>
            <a:ext cx="1702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i="1" dirty="0"/>
              <a:t>ciphertext space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25297" y="2382734"/>
            <a:ext cx="58288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Because the size of the message space </a:t>
            </a:r>
            <a:r>
              <a:rPr lang="hu-HU" b="1" dirty="0"/>
              <a:t>|M|</a:t>
            </a:r>
            <a:r>
              <a:rPr lang="hu-HU" dirty="0"/>
              <a:t> is the same as</a:t>
            </a:r>
          </a:p>
          <a:p>
            <a:r>
              <a:rPr lang="hu-HU" dirty="0"/>
              <a:t>the size of the ciphertext space </a:t>
            </a:r>
            <a:r>
              <a:rPr lang="hu-HU" b="1" dirty="0"/>
              <a:t>|C| </a:t>
            </a:r>
            <a:r>
              <a:rPr lang="hu-HU" dirty="0"/>
              <a:t>it means perfect secrecy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		</a:t>
            </a:r>
            <a:r>
              <a:rPr lang="hu-HU" b="1" dirty="0">
                <a:solidFill>
                  <a:srgbClr val="00B0F0"/>
                </a:solidFill>
              </a:rPr>
              <a:t>SHANNON’S PERFECT SECRECY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74687" y="4514335"/>
            <a:ext cx="884851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perfect secrecy is when </a:t>
            </a:r>
            <a:r>
              <a:rPr lang="hu-HU" b="1" dirty="0">
                <a:sym typeface="Wingdings" panose="05000000000000000000" pitchFamily="2" charset="2"/>
              </a:rPr>
              <a:t>|M| = |C|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b="1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we are not able to use </a:t>
            </a:r>
            <a:r>
              <a:rPr lang="hu-HU" b="1" dirty="0">
                <a:sym typeface="Wingdings" panose="05000000000000000000" pitchFamily="2" charset="2"/>
              </a:rPr>
              <a:t>brute-force approach </a:t>
            </a:r>
            <a:r>
              <a:rPr lang="hu-HU" dirty="0">
                <a:sym typeface="Wingdings" panose="05000000000000000000" pitchFamily="2" charset="2"/>
              </a:rPr>
              <a:t>because we will find all the valid plaintexts</a:t>
            </a:r>
          </a:p>
          <a:p>
            <a:pPr lvl="1"/>
            <a:r>
              <a:rPr lang="hu-HU" dirty="0">
                <a:sym typeface="Wingdings" panose="05000000000000000000" pitchFamily="2" charset="2"/>
              </a:rPr>
              <a:t>		~ which contains every valid words and sentences in english</a:t>
            </a:r>
          </a:p>
          <a:p>
            <a:pPr lvl="1"/>
            <a:r>
              <a:rPr lang="hu-HU" dirty="0">
                <a:sym typeface="Wingdings" panose="05000000000000000000" pitchFamily="2" charset="2"/>
              </a:rPr>
              <a:t>			How to decide what was the original message?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7916562" y="3195885"/>
            <a:ext cx="2393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P(M=m|C=c) = P(M=m)</a:t>
            </a:r>
          </a:p>
        </p:txBody>
      </p:sp>
    </p:spTree>
    <p:extLst>
      <p:ext uri="{BB962C8B-B14F-4D97-AF65-F5344CB8AC3E}">
        <p14:creationId xmlns:p14="http://schemas.microsoft.com/office/powerpoint/2010/main" val="2008449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74789" y="1433384"/>
            <a:ext cx="956710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Algorithm</a:t>
            </a:r>
            <a:r>
              <a:rPr lang="hu-HU" b="1" dirty="0"/>
              <a:t>:</a:t>
            </a:r>
          </a:p>
          <a:p>
            <a:endParaRPr lang="hu-HU" b="1" dirty="0"/>
          </a:p>
          <a:p>
            <a:r>
              <a:rPr lang="hu-HU" b="1" dirty="0"/>
              <a:t>1.) </a:t>
            </a:r>
            <a:r>
              <a:rPr lang="hu-HU" dirty="0"/>
              <a:t>generate a truly random sequence (as many random numbers as the letters in the plaintext)</a:t>
            </a:r>
          </a:p>
          <a:p>
            <a:r>
              <a:rPr lang="hu-HU" dirty="0"/>
              <a:t>	</a:t>
            </a:r>
          </a:p>
          <a:p>
            <a:r>
              <a:rPr lang="hu-HU" dirty="0"/>
              <a:t>		</a:t>
            </a:r>
            <a:r>
              <a:rPr lang="hu-HU" b="1" dirty="0"/>
              <a:t>DO NOT REUSE THE SAME NUMBERS OVER AN OVER AGAIN</a:t>
            </a:r>
          </a:p>
          <a:p>
            <a:r>
              <a:rPr lang="hu-HU" b="1" dirty="0"/>
              <a:t>		    </a:t>
            </a:r>
            <a:r>
              <a:rPr lang="hu-HU" dirty="0"/>
              <a:t>~ the private key is used one time as well (it is not reused for other messages) </a:t>
            </a:r>
          </a:p>
          <a:p>
            <a:endParaRPr lang="hu-HU" b="1" dirty="0"/>
          </a:p>
          <a:p>
            <a:r>
              <a:rPr lang="hu-HU" b="1" dirty="0"/>
              <a:t>2.) </a:t>
            </a:r>
            <a:r>
              <a:rPr lang="hu-HU" dirty="0"/>
              <a:t>shift the letters in the plaintext with the random numbers in the same manner</a:t>
            </a:r>
          </a:p>
          <a:p>
            <a:r>
              <a:rPr lang="hu-HU" dirty="0"/>
              <a:t>		as in </a:t>
            </a:r>
            <a:r>
              <a:rPr lang="hu-HU" b="1" dirty="0"/>
              <a:t>Vigenere cipher </a:t>
            </a:r>
            <a:r>
              <a:rPr lang="hu-HU" dirty="0"/>
              <a:t>or </a:t>
            </a:r>
            <a:r>
              <a:rPr lang="hu-HU" b="1" dirty="0"/>
              <a:t>Caesar cipher</a:t>
            </a:r>
          </a:p>
          <a:p>
            <a:endParaRPr lang="hu-HU" b="1" dirty="0"/>
          </a:p>
          <a:p>
            <a:r>
              <a:rPr lang="hu-HU" b="1" dirty="0"/>
              <a:t>                                     	</a:t>
            </a:r>
            <a:r>
              <a:rPr lang="hu-HU" dirty="0"/>
              <a:t>What will happen if we analyze the ciphertext with </a:t>
            </a:r>
            <a:r>
              <a:rPr lang="hu-HU" b="1" dirty="0"/>
              <a:t>Kasiski-method</a:t>
            </a:r>
            <a:r>
              <a:rPr lang="hu-HU" dirty="0"/>
              <a:t>?</a:t>
            </a:r>
          </a:p>
          <a:p>
            <a:endParaRPr lang="hu-HU" b="1" dirty="0"/>
          </a:p>
          <a:p>
            <a:r>
              <a:rPr lang="hu-HU" b="1" dirty="0"/>
              <a:t>				</a:t>
            </a:r>
            <a:r>
              <a:rPr lang="hu-HU" dirty="0">
                <a:sym typeface="Wingdings" panose="05000000000000000000" pitchFamily="2" charset="2"/>
              </a:rPr>
              <a:t></a:t>
            </a:r>
            <a:r>
              <a:rPr lang="hu-HU" b="1" dirty="0">
                <a:sym typeface="Wingdings" panose="05000000000000000000" pitchFamily="2" charset="2"/>
              </a:rPr>
              <a:t> </a:t>
            </a:r>
            <a:r>
              <a:rPr lang="hu-HU" dirty="0">
                <a:sym typeface="Wingdings" panose="05000000000000000000" pitchFamily="2" charset="2"/>
              </a:rPr>
              <a:t>there is no information leaking because every </a:t>
            </a:r>
          </a:p>
          <a:p>
            <a:r>
              <a:rPr lang="hu-HU" dirty="0">
                <a:sym typeface="Wingdings" panose="05000000000000000000" pitchFamily="2" charset="2"/>
              </a:rPr>
              <a:t>					letter in the ciphertext is equally likely</a:t>
            </a:r>
            <a:endParaRPr lang="hu-HU" dirty="0"/>
          </a:p>
          <a:p>
            <a:endParaRPr lang="hu-HU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51" y="3757035"/>
            <a:ext cx="3847076" cy="28708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53540" y="5680701"/>
            <a:ext cx="6100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RANDOM NUMBERS CAN ELIMINATE INFORMATION LEAKING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97060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48930" y="136752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EXAMPLE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9060" y="1690687"/>
            <a:ext cx="5934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Originally one time pad algorithm used </a:t>
            </a:r>
            <a:r>
              <a:rPr lang="hu-HU" b="1" dirty="0"/>
              <a:t>XOR</a:t>
            </a:r>
            <a:r>
              <a:rPr lang="hu-HU" dirty="0"/>
              <a:t> operation so first</a:t>
            </a:r>
          </a:p>
          <a:p>
            <a:r>
              <a:rPr lang="hu-HU" dirty="0"/>
              <a:t>	we consider the binary representation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57816" y="2369919"/>
            <a:ext cx="5103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we find the </a:t>
            </a:r>
            <a:r>
              <a:rPr lang="hu-HU" b="1" dirty="0">
                <a:sym typeface="Wingdings" panose="05000000000000000000" pitchFamily="2" charset="2"/>
              </a:rPr>
              <a:t>ASCII</a:t>
            </a:r>
            <a:r>
              <a:rPr lang="hu-HU" dirty="0">
                <a:sym typeface="Wingdings" panose="05000000000000000000" pitchFamily="2" charset="2"/>
              </a:rPr>
              <a:t> value for every letter in the 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57816" y="2739251"/>
            <a:ext cx="4749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ym typeface="Wingdings" panose="05000000000000000000" pitchFamily="2" charset="2"/>
              </a:rPr>
              <a:t> then we convert the decimal value into binary</a:t>
            </a:r>
            <a:endParaRPr lang="hu-HU" dirty="0"/>
          </a:p>
          <a:p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3311611" y="3212757"/>
            <a:ext cx="67994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u="sng" dirty="0"/>
              <a:t>For example</a:t>
            </a:r>
            <a:r>
              <a:rPr lang="hu-HU" dirty="0"/>
              <a:t>: character </a:t>
            </a:r>
            <a:r>
              <a:rPr lang="hu-HU" b="1" dirty="0"/>
              <a:t>a</a:t>
            </a:r>
            <a:r>
              <a:rPr lang="hu-HU" dirty="0"/>
              <a:t> has the </a:t>
            </a:r>
            <a:r>
              <a:rPr lang="hu-HU" b="1" dirty="0"/>
              <a:t>ASCII</a:t>
            </a:r>
            <a:r>
              <a:rPr lang="hu-HU" dirty="0"/>
              <a:t> value </a:t>
            </a:r>
            <a:r>
              <a:rPr lang="hu-HU" b="1" dirty="0"/>
              <a:t>97</a:t>
            </a:r>
            <a:r>
              <a:rPr lang="hu-HU" dirty="0"/>
              <a:t>. So what is the binary</a:t>
            </a:r>
          </a:p>
          <a:p>
            <a:r>
              <a:rPr lang="hu-HU" dirty="0"/>
              <a:t>		representation of </a:t>
            </a:r>
            <a:r>
              <a:rPr lang="hu-HU" b="1" dirty="0"/>
              <a:t>97</a:t>
            </a:r>
            <a:r>
              <a:rPr lang="hu-HU" dirty="0"/>
              <a:t>? It is </a:t>
            </a:r>
            <a:r>
              <a:rPr lang="hu-HU" b="1" dirty="0"/>
              <a:t>01100001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599" y="4193060"/>
            <a:ext cx="7164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/>
              <a:t>01100001 = 1x2  + 0x2  + 0x2  + 0x2  + 0x2  + 1x2  + 1x2  + 0x2  = 97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23053" y="413488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90441" y="413488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56868" y="413488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40732" y="413488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07159" y="413488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74547" y="413488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35336" y="413488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49212" y="413488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570660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48930" y="136752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EXAMPLE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9060" y="1690687"/>
            <a:ext cx="5934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Originally one time pad algorithm used </a:t>
            </a:r>
            <a:r>
              <a:rPr lang="hu-HU" b="1" dirty="0"/>
              <a:t>XOR</a:t>
            </a:r>
            <a:r>
              <a:rPr lang="hu-HU" dirty="0"/>
              <a:t> operation so first</a:t>
            </a:r>
          </a:p>
          <a:p>
            <a:r>
              <a:rPr lang="hu-HU" dirty="0"/>
              <a:t>	we consider the binary representation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57816" y="2369919"/>
            <a:ext cx="5103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we find the </a:t>
            </a:r>
            <a:r>
              <a:rPr lang="hu-HU" b="1" dirty="0">
                <a:sym typeface="Wingdings" panose="05000000000000000000" pitchFamily="2" charset="2"/>
              </a:rPr>
              <a:t>ASCII</a:t>
            </a:r>
            <a:r>
              <a:rPr lang="hu-HU" dirty="0">
                <a:sym typeface="Wingdings" panose="05000000000000000000" pitchFamily="2" charset="2"/>
              </a:rPr>
              <a:t> value for every letter in the 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57816" y="2739251"/>
            <a:ext cx="4749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ym typeface="Wingdings" panose="05000000000000000000" pitchFamily="2" charset="2"/>
              </a:rPr>
              <a:t> then we convert the decimal value into binary</a:t>
            </a:r>
            <a:endParaRPr lang="hu-HU" dirty="0"/>
          </a:p>
          <a:p>
            <a:endParaRPr lang="hu-HU" dirty="0"/>
          </a:p>
        </p:txBody>
      </p:sp>
      <p:sp>
        <p:nvSpPr>
          <p:cNvPr id="8" name="TextBox 7"/>
          <p:cNvSpPr txBox="1"/>
          <p:nvPr/>
        </p:nvSpPr>
        <p:spPr>
          <a:xfrm>
            <a:off x="4892524" y="3262181"/>
            <a:ext cx="69008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So we want to shift every letter in the plaintext which means addition</a:t>
            </a:r>
          </a:p>
          <a:p>
            <a:r>
              <a:rPr lang="hu-HU" dirty="0"/>
              <a:t>	Addition is the same as bitwise </a:t>
            </a:r>
            <a:r>
              <a:rPr lang="hu-HU" b="1" dirty="0"/>
              <a:t>XOR</a:t>
            </a:r>
            <a:r>
              <a:rPr lang="hu-HU" dirty="0"/>
              <a:t> (if there are no carry bits)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1073184" y="4112719"/>
            <a:ext cx="308095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966003" y="3546048"/>
            <a:ext cx="0" cy="25817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433312" y="3546047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99503" y="3546048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y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2714246" y="3546047"/>
            <a:ext cx="0" cy="25899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802935" y="3563510"/>
            <a:ext cx="113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x </a:t>
            </a:r>
            <a:r>
              <a:rPr lang="hu-HU" sz="2400" b="1" dirty="0"/>
              <a:t>XOR </a:t>
            </a:r>
            <a:r>
              <a:rPr lang="hu-HU" sz="2400" dirty="0"/>
              <a:t>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33312" y="421644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43763" y="419068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8471" y="41989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33312" y="464620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43763" y="462044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28471" y="464515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33312" y="511225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43763" y="508649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128471" y="512768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33312" y="552887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43763" y="550311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28471" y="553606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/>
              <a:t>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203585" y="4077943"/>
            <a:ext cx="4296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u="sng" dirty="0"/>
              <a:t>For example</a:t>
            </a:r>
            <a:r>
              <a:rPr lang="hu-HU" dirty="0"/>
              <a:t>: let’s use </a:t>
            </a:r>
            <a:r>
              <a:rPr lang="hu-HU" b="1" dirty="0"/>
              <a:t>XOR</a:t>
            </a:r>
            <a:r>
              <a:rPr lang="hu-HU" dirty="0"/>
              <a:t> to add </a:t>
            </a:r>
            <a:r>
              <a:rPr lang="hu-HU" b="1" dirty="0"/>
              <a:t>16</a:t>
            </a:r>
            <a:r>
              <a:rPr lang="hu-HU" dirty="0"/>
              <a:t> and </a:t>
            </a:r>
            <a:r>
              <a:rPr lang="hu-HU" b="1" dirty="0"/>
              <a:t>10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712849" y="4545655"/>
            <a:ext cx="6487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00010000 = 0x2  + 0x2  + 0x2  + 0x2  + 1x2  + 0x2  + 0x2  + 0x2  = 16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13543" y="448748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15027" y="448748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432026" y="448748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041749" y="448748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642274" y="448748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4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243759" y="448747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464506" y="448747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844285" y="448747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712849" y="4897441"/>
            <a:ext cx="6487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00001010 = 0x2  + 1x2  + 0x2  + 1x2  + 0x2  + 0x2  + 0x2  + 0x2  = 10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213543" y="48392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815027" y="483926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432026" y="483926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041749" y="483926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642274" y="483926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243759" y="483926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464506" y="483926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7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844285" y="4839265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/>
              <a:t>6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096000" y="5249225"/>
            <a:ext cx="3937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00010000 | 00001010 = 00011010 = 26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07193" y="1187137"/>
            <a:ext cx="24239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/>
              <a:t>„</a:t>
            </a:r>
            <a:r>
              <a:rPr lang="hu-HU" b="1" dirty="0"/>
              <a:t>XOR</a:t>
            </a:r>
            <a:r>
              <a:rPr lang="hu-HU" dirty="0"/>
              <a:t> is an involution so</a:t>
            </a:r>
          </a:p>
          <a:p>
            <a:pPr algn="ctr"/>
            <a:r>
              <a:rPr lang="hu-HU" dirty="0"/>
              <a:t>the function’s inverse is</a:t>
            </a:r>
          </a:p>
          <a:p>
            <a:pPr algn="ctr"/>
            <a:r>
              <a:rPr lang="hu-HU" dirty="0"/>
              <a:t>the function itself”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4445" y="2823723"/>
            <a:ext cx="2160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/>
              <a:t>output is</a:t>
            </a:r>
            <a:r>
              <a:rPr lang="hu-HU" b="1" dirty="0"/>
              <a:t> 0 </a:t>
            </a:r>
            <a:r>
              <a:rPr lang="hu-HU" dirty="0"/>
              <a:t>or </a:t>
            </a:r>
            <a:r>
              <a:rPr lang="hu-HU" b="1" dirty="0"/>
              <a:t>1</a:t>
            </a:r>
            <a:r>
              <a:rPr lang="hu-HU" dirty="0"/>
              <a:t> </a:t>
            </a:r>
          </a:p>
          <a:p>
            <a:pPr algn="ctr"/>
            <a:r>
              <a:rPr lang="hu-HU" dirty="0"/>
              <a:t>with </a:t>
            </a:r>
            <a:r>
              <a:rPr lang="hu-HU" b="1" dirty="0"/>
              <a:t>50%</a:t>
            </a:r>
            <a:r>
              <a:rPr lang="hu-HU" dirty="0"/>
              <a:t> probability</a:t>
            </a:r>
          </a:p>
        </p:txBody>
      </p:sp>
    </p:spTree>
    <p:extLst>
      <p:ext uri="{BB962C8B-B14F-4D97-AF65-F5344CB8AC3E}">
        <p14:creationId xmlns:p14="http://schemas.microsoft.com/office/powerpoint/2010/main" val="100385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48930" y="136752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EXAMPLE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55092" y="1944130"/>
            <a:ext cx="48020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u="sng" dirty="0"/>
              <a:t>Plaintext</a:t>
            </a:r>
            <a:r>
              <a:rPr lang="hu-HU" dirty="0"/>
              <a:t>: </a:t>
            </a:r>
            <a:r>
              <a:rPr lang="hu-HU" sz="2000" b="1" dirty="0">
                <a:solidFill>
                  <a:srgbClr val="00B0F0"/>
                </a:solidFill>
              </a:rPr>
              <a:t>HELLO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r>
              <a:rPr lang="hu-HU" u="sng" dirty="0"/>
              <a:t>Key</a:t>
            </a:r>
            <a:r>
              <a:rPr lang="hu-HU" dirty="0"/>
              <a:t>: </a:t>
            </a:r>
            <a:r>
              <a:rPr lang="hu-HU" altLang="hu-HU" b="1" dirty="0">
                <a:solidFill>
                  <a:srgbClr val="000000"/>
                </a:solidFill>
                <a:latin typeface="Arial Unicode MS" panose="020B0604020202020204" pitchFamily="34" charset="-128"/>
              </a:rPr>
              <a:t>11001000001011101111011011000000 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690369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48930" y="136752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EXAMPLE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55092" y="1944130"/>
            <a:ext cx="50473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u="sng" dirty="0"/>
              <a:t>Plaintext</a:t>
            </a:r>
            <a:r>
              <a:rPr lang="hu-HU" dirty="0"/>
              <a:t>: </a:t>
            </a:r>
            <a:r>
              <a:rPr lang="hu-HU" sz="2000" b="1" dirty="0">
                <a:solidFill>
                  <a:srgbClr val="00B0F0"/>
                </a:solidFill>
              </a:rPr>
              <a:t>HELLO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r>
              <a:rPr lang="hu-HU" u="sng" dirty="0"/>
              <a:t>Key</a:t>
            </a:r>
            <a:r>
              <a:rPr lang="hu-HU" dirty="0"/>
              <a:t>: </a:t>
            </a:r>
            <a:r>
              <a:rPr lang="hu-HU" altLang="hu-HU" b="1" dirty="0">
                <a:solidFill>
                  <a:srgbClr val="000000"/>
                </a:solidFill>
                <a:latin typeface="Arial Unicode MS" panose="020B0604020202020204" pitchFamily="34" charset="-128"/>
              </a:rPr>
              <a:t>11001000001011101111011011000000 </a:t>
            </a:r>
            <a:r>
              <a:rPr lang="hu-HU" b="1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4259" y="3113903"/>
            <a:ext cx="5502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1.) </a:t>
            </a:r>
            <a:r>
              <a:rPr lang="hu-HU" dirty="0"/>
              <a:t>let’s convert the </a:t>
            </a:r>
            <a:r>
              <a:rPr lang="hu-HU" b="1" dirty="0"/>
              <a:t>ASCII</a:t>
            </a:r>
            <a:r>
              <a:rPr lang="hu-HU" dirty="0"/>
              <a:t> values of the letters into </a:t>
            </a:r>
            <a:r>
              <a:rPr lang="hu-HU" b="1" dirty="0"/>
              <a:t>binary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21429" y="3698901"/>
            <a:ext cx="6885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solidFill>
                  <a:srgbClr val="00B0F0"/>
                </a:solidFill>
              </a:rPr>
              <a:t>H  E  L  L  O  = 01001000010001010100110001001111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21429" y="354501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72</a:t>
            </a:r>
            <a:endParaRPr lang="hu-HU" sz="16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4929165" y="354501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69</a:t>
            </a:r>
            <a:endParaRPr lang="hu-HU" sz="16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182300" y="354501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76</a:t>
            </a:r>
            <a:endParaRPr lang="hu-HU" sz="16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5465726" y="354501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76</a:t>
            </a:r>
            <a:endParaRPr lang="hu-HU" sz="16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5787698" y="354501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79</a:t>
            </a:r>
            <a:endParaRPr lang="hu-HU" sz="1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911178" y="4160566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72 = 01001000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11178" y="4529898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69 = 01000101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11178" y="4881607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76 = 01001100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11178" y="5215467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79 = 01001111</a:t>
            </a:r>
          </a:p>
        </p:txBody>
      </p:sp>
    </p:spTree>
    <p:extLst>
      <p:ext uri="{BB962C8B-B14F-4D97-AF65-F5344CB8AC3E}">
        <p14:creationId xmlns:p14="http://schemas.microsoft.com/office/powerpoint/2010/main" val="646157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48930" y="136752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EXAMPLE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55092" y="1944130"/>
            <a:ext cx="50473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u="sng" dirty="0"/>
              <a:t>Plaintext</a:t>
            </a:r>
            <a:r>
              <a:rPr lang="hu-HU" dirty="0"/>
              <a:t>: </a:t>
            </a:r>
            <a:r>
              <a:rPr lang="hu-HU" sz="2000" b="1" dirty="0">
                <a:solidFill>
                  <a:srgbClr val="00B0F0"/>
                </a:solidFill>
              </a:rPr>
              <a:t>HELLO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r>
              <a:rPr lang="hu-HU" u="sng" dirty="0"/>
              <a:t>Key</a:t>
            </a:r>
            <a:r>
              <a:rPr lang="hu-HU" dirty="0"/>
              <a:t>: </a:t>
            </a:r>
            <a:r>
              <a:rPr lang="hu-HU" altLang="hu-HU" b="1" dirty="0">
                <a:solidFill>
                  <a:srgbClr val="000000"/>
                </a:solidFill>
                <a:latin typeface="Arial Unicode MS" panose="020B0604020202020204" pitchFamily="34" charset="-128"/>
              </a:rPr>
              <a:t>11001000001011101111011011000000 </a:t>
            </a:r>
            <a:r>
              <a:rPr lang="hu-HU" b="1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4259" y="3113903"/>
            <a:ext cx="2996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2.) </a:t>
            </a:r>
            <a:r>
              <a:rPr lang="hu-HU" dirty="0"/>
              <a:t>let’s do the </a:t>
            </a:r>
            <a:r>
              <a:rPr lang="hu-HU" b="1" dirty="0"/>
              <a:t>XOR</a:t>
            </a:r>
            <a:r>
              <a:rPr lang="hu-HU" dirty="0"/>
              <a:t> operation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257" y="3742853"/>
            <a:ext cx="5160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solidFill>
                  <a:srgbClr val="00B0F0"/>
                </a:solidFill>
              </a:rPr>
              <a:t>01001000010001010100110001001111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6256" y="4097018"/>
            <a:ext cx="5160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altLang="hu-HU" sz="2400" b="1" dirty="0"/>
              <a:t>11001000001011101111011011000000</a:t>
            </a:r>
            <a:endParaRPr lang="hu-HU" sz="24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097427" y="4558683"/>
            <a:ext cx="56264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97427" y="4245777"/>
            <a:ext cx="5007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XOR</a:t>
            </a:r>
            <a:endParaRPr lang="hu-H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726256" y="4587469"/>
            <a:ext cx="5160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altLang="hu-HU" sz="2400" b="1" dirty="0">
                <a:solidFill>
                  <a:srgbClr val="00B050"/>
                </a:solidFill>
              </a:rPr>
              <a:t>10000000011010111011101010001111</a:t>
            </a:r>
            <a:endParaRPr lang="hu-HU" sz="2400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50725" y="5077919"/>
            <a:ext cx="5076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This is the result of the </a:t>
            </a:r>
            <a:r>
              <a:rPr lang="hu-HU" b="1" dirty="0"/>
              <a:t>XOR</a:t>
            </a:r>
            <a:r>
              <a:rPr lang="hu-HU" dirty="0"/>
              <a:t> operation which means </a:t>
            </a:r>
          </a:p>
          <a:p>
            <a:r>
              <a:rPr lang="hu-HU" dirty="0"/>
              <a:t>	this is the </a:t>
            </a:r>
            <a:r>
              <a:rPr lang="hu-HU" b="1" dirty="0"/>
              <a:t>ciphertext</a:t>
            </a:r>
            <a:r>
              <a:rPr lang="hu-HU" dirty="0"/>
              <a:t> !!!</a:t>
            </a:r>
          </a:p>
        </p:txBody>
      </p:sp>
    </p:spTree>
    <p:extLst>
      <p:ext uri="{BB962C8B-B14F-4D97-AF65-F5344CB8AC3E}">
        <p14:creationId xmlns:p14="http://schemas.microsoft.com/office/powerpoint/2010/main" val="4190825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/>
              <a:t>One Time Pad (OTP)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48930" y="1367522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00B0F0"/>
                </a:solidFill>
              </a:rPr>
              <a:t>EXAMPLE</a:t>
            </a:r>
          </a:p>
          <a:p>
            <a:r>
              <a:rPr lang="hu-HU" dirty="0"/>
              <a:t>			</a:t>
            </a:r>
            <a:endParaRPr lang="hu-HU" b="1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55092" y="1944130"/>
            <a:ext cx="50473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u="sng" dirty="0"/>
              <a:t>Plaintext</a:t>
            </a:r>
            <a:r>
              <a:rPr lang="hu-HU" dirty="0"/>
              <a:t>: </a:t>
            </a:r>
            <a:r>
              <a:rPr lang="hu-HU" sz="2000" b="1" dirty="0">
                <a:solidFill>
                  <a:srgbClr val="00B0F0"/>
                </a:solidFill>
              </a:rPr>
              <a:t>HELLO</a:t>
            </a:r>
          </a:p>
          <a:p>
            <a:endParaRPr lang="hu-HU" b="1" dirty="0">
              <a:solidFill>
                <a:srgbClr val="00B0F0"/>
              </a:solidFill>
            </a:endParaRPr>
          </a:p>
          <a:p>
            <a:r>
              <a:rPr lang="hu-HU" u="sng" dirty="0"/>
              <a:t>Key</a:t>
            </a:r>
            <a:r>
              <a:rPr lang="hu-HU" dirty="0"/>
              <a:t>: </a:t>
            </a:r>
            <a:r>
              <a:rPr lang="hu-HU" altLang="hu-HU" b="1" dirty="0">
                <a:solidFill>
                  <a:srgbClr val="000000"/>
                </a:solidFill>
                <a:latin typeface="Arial Unicode MS" panose="020B0604020202020204" pitchFamily="34" charset="-128"/>
              </a:rPr>
              <a:t>11001000001011101111011011000000 </a:t>
            </a:r>
            <a:r>
              <a:rPr lang="hu-HU" b="1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4259" y="3113903"/>
            <a:ext cx="8275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3.) </a:t>
            </a:r>
            <a:r>
              <a:rPr lang="hu-HU" dirty="0"/>
              <a:t>because</a:t>
            </a:r>
            <a:r>
              <a:rPr lang="hu-HU" b="1" dirty="0"/>
              <a:t> XOR</a:t>
            </a:r>
            <a:r>
              <a:rPr lang="hu-HU" dirty="0"/>
              <a:t> operation’s inverse is </a:t>
            </a:r>
            <a:r>
              <a:rPr lang="hu-HU" b="1" dirty="0"/>
              <a:t>XOR</a:t>
            </a:r>
            <a:r>
              <a:rPr lang="hu-HU" dirty="0"/>
              <a:t> operation itself, we have to apply the same</a:t>
            </a:r>
          </a:p>
          <a:p>
            <a:r>
              <a:rPr lang="hu-HU" dirty="0"/>
              <a:t>		transformation to get the plaintext again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257" y="3742853"/>
            <a:ext cx="5160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altLang="hu-HU" sz="2400" b="1" dirty="0">
                <a:solidFill>
                  <a:srgbClr val="00B050"/>
                </a:solidFill>
              </a:rPr>
              <a:t>10000000011010111011101010001111</a:t>
            </a:r>
            <a:endParaRPr lang="hu-HU" sz="24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6256" y="4097018"/>
            <a:ext cx="5160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altLang="hu-HU" sz="2400" b="1" dirty="0"/>
              <a:t>11001000001011101111011011000000</a:t>
            </a:r>
            <a:endParaRPr lang="hu-HU" sz="24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097427" y="4558683"/>
            <a:ext cx="56264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97427" y="4245777"/>
            <a:ext cx="5007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XOR</a:t>
            </a:r>
            <a:endParaRPr lang="hu-H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726256" y="4587469"/>
            <a:ext cx="5160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altLang="hu-HU" sz="2400" b="1" dirty="0">
                <a:solidFill>
                  <a:srgbClr val="00B0F0"/>
                </a:solidFill>
              </a:rPr>
              <a:t>01001000010001010100110001001111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50725" y="5077919"/>
            <a:ext cx="5020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This is how we get the plaintext from the ciphertext</a:t>
            </a:r>
          </a:p>
          <a:p>
            <a:r>
              <a:rPr lang="hu-HU" dirty="0"/>
              <a:t>	with the same </a:t>
            </a:r>
            <a:r>
              <a:rPr lang="hu-HU" b="1" dirty="0"/>
              <a:t>XOR</a:t>
            </a:r>
            <a:r>
              <a:rPr lang="hu-HU" dirty="0"/>
              <a:t> operation</a:t>
            </a:r>
          </a:p>
        </p:txBody>
      </p:sp>
    </p:spTree>
    <p:extLst>
      <p:ext uri="{BB962C8B-B14F-4D97-AF65-F5344CB8AC3E}">
        <p14:creationId xmlns:p14="http://schemas.microsoft.com/office/powerpoint/2010/main" val="1955866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122470</TotalTime>
  <Words>2409</Words>
  <Application>Microsoft Office PowerPoint</Application>
  <PresentationFormat>Widescreen</PresentationFormat>
  <Paragraphs>575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 Unicode MS</vt:lpstr>
      <vt:lpstr>Calibri</vt:lpstr>
      <vt:lpstr>Calibri Light</vt:lpstr>
      <vt:lpstr>Wingdings</vt:lpstr>
      <vt:lpstr>Office Theme</vt:lpstr>
      <vt:lpstr>CRYPTOGRAPHY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  <vt:lpstr>One Time Pad (OTP)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ALSUWAT, EMAD</cp:lastModifiedBy>
  <cp:revision>875</cp:revision>
  <dcterms:created xsi:type="dcterms:W3CDTF">2017-12-07T15:29:51Z</dcterms:created>
  <dcterms:modified xsi:type="dcterms:W3CDTF">2020-09-21T10:50:39Z</dcterms:modified>
</cp:coreProperties>
</file>