
<file path=[Content_Types].xml><?xml version="1.0" encoding="utf-8"?>
<Types xmlns="http://schemas.openxmlformats.org/package/2006/content-types">
  <Default Extension="gif" ContentType="image/gi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5"/>
  </p:notesMasterIdLst>
  <p:handoutMasterIdLst>
    <p:handoutMasterId r:id="rId36"/>
  </p:handoutMasterIdLst>
  <p:sldIdLst>
    <p:sldId id="321" r:id="rId2"/>
    <p:sldId id="276" r:id="rId3"/>
    <p:sldId id="324" r:id="rId4"/>
    <p:sldId id="277" r:id="rId5"/>
    <p:sldId id="325" r:id="rId6"/>
    <p:sldId id="326" r:id="rId7"/>
    <p:sldId id="327" r:id="rId8"/>
    <p:sldId id="328" r:id="rId9"/>
    <p:sldId id="329" r:id="rId10"/>
    <p:sldId id="330" r:id="rId11"/>
    <p:sldId id="278" r:id="rId12"/>
    <p:sldId id="331" r:id="rId13"/>
    <p:sldId id="332" r:id="rId14"/>
    <p:sldId id="333" r:id="rId15"/>
    <p:sldId id="334" r:id="rId16"/>
    <p:sldId id="335" r:id="rId17"/>
    <p:sldId id="336" r:id="rId18"/>
    <p:sldId id="337" r:id="rId19"/>
    <p:sldId id="338" r:id="rId20"/>
    <p:sldId id="339" r:id="rId21"/>
    <p:sldId id="340" r:id="rId22"/>
    <p:sldId id="341" r:id="rId23"/>
    <p:sldId id="344" r:id="rId24"/>
    <p:sldId id="342" r:id="rId25"/>
    <p:sldId id="345" r:id="rId26"/>
    <p:sldId id="343" r:id="rId27"/>
    <p:sldId id="346" r:id="rId28"/>
    <p:sldId id="347" r:id="rId29"/>
    <p:sldId id="350" r:id="rId30"/>
    <p:sldId id="348" r:id="rId31"/>
    <p:sldId id="349" r:id="rId32"/>
    <p:sldId id="351" r:id="rId33"/>
    <p:sldId id="323"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autoAdjust="0"/>
    <p:restoredTop sz="84898" autoAdjust="0"/>
  </p:normalViewPr>
  <p:slideViewPr>
    <p:cSldViewPr>
      <p:cViewPr varScale="1">
        <p:scale>
          <a:sx n="108" d="100"/>
          <a:sy n="108" d="100"/>
        </p:scale>
        <p:origin x="2592" y="1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127" d="100"/>
          <a:sy n="127" d="100"/>
        </p:scale>
        <p:origin x="-10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E7CF-9C75-C241-B317-FF448F1C15B6}" type="doc">
      <dgm:prSet loTypeId="urn:microsoft.com/office/officeart/2005/8/layout/target2" loCatId="relationship" qsTypeId="urn:microsoft.com/office/officeart/2005/8/quickstyle/simple4" qsCatId="simple" csTypeId="urn:microsoft.com/office/officeart/2005/8/colors/accent1_2" csCatId="accent1"/>
      <dgm:spPr/>
      <dgm:t>
        <a:bodyPr/>
        <a:lstStyle/>
        <a:p>
          <a:endParaRPr lang="en-US"/>
        </a:p>
      </dgm:t>
    </dgm:pt>
    <dgm:pt modelId="{FFF18C55-93DA-AD4E-8E68-F2B5A15E0F49}">
      <dgm:prSet/>
      <dgm:spPr/>
      <dgm:t>
        <a:bodyPr/>
        <a:lstStyle/>
        <a:p>
          <a:pPr rtl="0"/>
          <a:r>
            <a:rPr lang="en-US" dirty="0"/>
            <a:t>NAC systems deal with three categories of components:</a:t>
          </a:r>
        </a:p>
      </dgm:t>
    </dgm:pt>
    <dgm:pt modelId="{4C1D0016-E84D-8345-BB8C-805DEE1B53E1}" type="parTrans" cxnId="{077C2798-AE8A-C048-8573-C5555D22B2C3}">
      <dgm:prSet/>
      <dgm:spPr/>
      <dgm:t>
        <a:bodyPr/>
        <a:lstStyle/>
        <a:p>
          <a:endParaRPr lang="en-US"/>
        </a:p>
      </dgm:t>
    </dgm:pt>
    <dgm:pt modelId="{9400C89D-DF49-5A4F-AB1A-54C23ABCAA9A}" type="sibTrans" cxnId="{077C2798-AE8A-C048-8573-C5555D22B2C3}">
      <dgm:prSet/>
      <dgm:spPr/>
      <dgm:t>
        <a:bodyPr/>
        <a:lstStyle/>
        <a:p>
          <a:endParaRPr lang="en-US"/>
        </a:p>
      </dgm:t>
    </dgm:pt>
    <dgm:pt modelId="{DD4E5C05-EFF6-6D4A-BA37-2DBC4C4D15A4}">
      <dgm:prSet/>
      <dgm:spPr/>
      <dgm:t>
        <a:bodyPr/>
        <a:lstStyle/>
        <a:p>
          <a:pPr rtl="0"/>
          <a:r>
            <a:rPr lang="en-US" dirty="0"/>
            <a:t>Access requester (AR)</a:t>
          </a:r>
        </a:p>
      </dgm:t>
    </dgm:pt>
    <dgm:pt modelId="{B9742046-A973-8541-A96E-37F9C1D165CF}" type="parTrans" cxnId="{7414EDAD-1CFF-D141-A871-C1219EAD6F6C}">
      <dgm:prSet/>
      <dgm:spPr/>
      <dgm:t>
        <a:bodyPr/>
        <a:lstStyle/>
        <a:p>
          <a:endParaRPr lang="en-US"/>
        </a:p>
      </dgm:t>
    </dgm:pt>
    <dgm:pt modelId="{D5F40121-9B91-4B40-8ED4-551AEBA85145}" type="sibTrans" cxnId="{7414EDAD-1CFF-D141-A871-C1219EAD6F6C}">
      <dgm:prSet/>
      <dgm:spPr/>
      <dgm:t>
        <a:bodyPr/>
        <a:lstStyle/>
        <a:p>
          <a:endParaRPr lang="en-US"/>
        </a:p>
      </dgm:t>
    </dgm:pt>
    <dgm:pt modelId="{70EE6184-822F-B04E-811B-38D27A8BA2FE}">
      <dgm:prSet/>
      <dgm:spPr/>
      <dgm:t>
        <a:bodyPr/>
        <a:lstStyle/>
        <a:p>
          <a:pPr rtl="0"/>
          <a:r>
            <a:rPr lang="en-US" dirty="0"/>
            <a:t>Node that is attempting to access the network and may be any device that is managed by the NAC system, including workstations, servers, printers, cameras, and other IP-enabled devices</a:t>
          </a:r>
        </a:p>
      </dgm:t>
    </dgm:pt>
    <dgm:pt modelId="{E39D7545-0B33-1140-9D3A-46D71507EE99}" type="parTrans" cxnId="{46E37999-9115-DB43-8BC5-C54F2ADAECDD}">
      <dgm:prSet/>
      <dgm:spPr/>
      <dgm:t>
        <a:bodyPr/>
        <a:lstStyle/>
        <a:p>
          <a:endParaRPr lang="en-US"/>
        </a:p>
      </dgm:t>
    </dgm:pt>
    <dgm:pt modelId="{DE676433-88D8-D045-9AB4-4E55BAAF8F31}" type="sibTrans" cxnId="{46E37999-9115-DB43-8BC5-C54F2ADAECDD}">
      <dgm:prSet/>
      <dgm:spPr/>
      <dgm:t>
        <a:bodyPr/>
        <a:lstStyle/>
        <a:p>
          <a:endParaRPr lang="en-US"/>
        </a:p>
      </dgm:t>
    </dgm:pt>
    <dgm:pt modelId="{C6E6BE33-785E-DA41-8E90-5B61200B8937}">
      <dgm:prSet/>
      <dgm:spPr/>
      <dgm:t>
        <a:bodyPr/>
        <a:lstStyle/>
        <a:p>
          <a:pPr rtl="0"/>
          <a:r>
            <a:rPr lang="en-US" dirty="0"/>
            <a:t>Also referred to as </a:t>
          </a:r>
          <a:r>
            <a:rPr lang="en-US" i="1" dirty="0"/>
            <a:t>supplicants, </a:t>
          </a:r>
          <a:r>
            <a:rPr lang="en-US" dirty="0"/>
            <a:t>or clients</a:t>
          </a:r>
        </a:p>
      </dgm:t>
    </dgm:pt>
    <dgm:pt modelId="{799A7E27-24C9-C849-8D58-DC5335B822B3}" type="parTrans" cxnId="{AC8F08B7-081E-7B49-8D0F-00496A2DCA85}">
      <dgm:prSet/>
      <dgm:spPr/>
      <dgm:t>
        <a:bodyPr/>
        <a:lstStyle/>
        <a:p>
          <a:endParaRPr lang="en-US"/>
        </a:p>
      </dgm:t>
    </dgm:pt>
    <dgm:pt modelId="{11FD181E-D7C3-5C41-8FBD-DD88FBFCF52E}" type="sibTrans" cxnId="{AC8F08B7-081E-7B49-8D0F-00496A2DCA85}">
      <dgm:prSet/>
      <dgm:spPr/>
      <dgm:t>
        <a:bodyPr/>
        <a:lstStyle/>
        <a:p>
          <a:endParaRPr lang="en-US"/>
        </a:p>
      </dgm:t>
    </dgm:pt>
    <dgm:pt modelId="{E0C67306-438D-2249-BE32-F74F57E02560}">
      <dgm:prSet/>
      <dgm:spPr/>
      <dgm:t>
        <a:bodyPr/>
        <a:lstStyle/>
        <a:p>
          <a:pPr rtl="0"/>
          <a:r>
            <a:rPr lang="en-US" dirty="0"/>
            <a:t>Policy server</a:t>
          </a:r>
        </a:p>
      </dgm:t>
    </dgm:pt>
    <dgm:pt modelId="{DAA1B1BA-783C-404F-80AE-6B3B68104CE7}" type="parTrans" cxnId="{85E6DEAA-923B-6C43-B024-781C0778FC82}">
      <dgm:prSet/>
      <dgm:spPr/>
      <dgm:t>
        <a:bodyPr/>
        <a:lstStyle/>
        <a:p>
          <a:endParaRPr lang="en-US"/>
        </a:p>
      </dgm:t>
    </dgm:pt>
    <dgm:pt modelId="{5D327C88-75DF-EC43-939D-002838D7D6D0}" type="sibTrans" cxnId="{85E6DEAA-923B-6C43-B024-781C0778FC82}">
      <dgm:prSet/>
      <dgm:spPr/>
      <dgm:t>
        <a:bodyPr/>
        <a:lstStyle/>
        <a:p>
          <a:endParaRPr lang="en-US"/>
        </a:p>
      </dgm:t>
    </dgm:pt>
    <dgm:pt modelId="{451BB1EB-5092-E64B-B8BF-0CAF70B71907}">
      <dgm:prSet/>
      <dgm:spPr/>
      <dgm:t>
        <a:bodyPr/>
        <a:lstStyle/>
        <a:p>
          <a:pPr rtl="0"/>
          <a:r>
            <a:rPr lang="en-US" dirty="0"/>
            <a:t>Determines what access should be granted</a:t>
          </a:r>
        </a:p>
      </dgm:t>
    </dgm:pt>
    <dgm:pt modelId="{ECB0D7E6-4DFE-6845-B5AC-5C1DC9A2B994}" type="parTrans" cxnId="{9C9B879A-F01F-124F-8B3D-DF14558FA3CC}">
      <dgm:prSet/>
      <dgm:spPr/>
      <dgm:t>
        <a:bodyPr/>
        <a:lstStyle/>
        <a:p>
          <a:endParaRPr lang="en-US"/>
        </a:p>
      </dgm:t>
    </dgm:pt>
    <dgm:pt modelId="{D2A1BA63-9E37-CE4B-804D-608E073B45FF}" type="sibTrans" cxnId="{9C9B879A-F01F-124F-8B3D-DF14558FA3CC}">
      <dgm:prSet/>
      <dgm:spPr/>
      <dgm:t>
        <a:bodyPr/>
        <a:lstStyle/>
        <a:p>
          <a:endParaRPr lang="en-US"/>
        </a:p>
      </dgm:t>
    </dgm:pt>
    <dgm:pt modelId="{2692677C-28CF-564A-8B41-794A5CA69F24}">
      <dgm:prSet/>
      <dgm:spPr/>
      <dgm:t>
        <a:bodyPr/>
        <a:lstStyle/>
        <a:p>
          <a:pPr rtl="0"/>
          <a:r>
            <a:rPr lang="en-US" dirty="0"/>
            <a:t>Often relies on backend systems</a:t>
          </a:r>
        </a:p>
      </dgm:t>
    </dgm:pt>
    <dgm:pt modelId="{B2831FBA-E428-664A-96FC-0B36D492CB36}" type="parTrans" cxnId="{E2214FCD-7A5F-DA49-BADC-CE5CD853D3F0}">
      <dgm:prSet/>
      <dgm:spPr/>
      <dgm:t>
        <a:bodyPr/>
        <a:lstStyle/>
        <a:p>
          <a:endParaRPr lang="en-US"/>
        </a:p>
      </dgm:t>
    </dgm:pt>
    <dgm:pt modelId="{EC9BE589-BEFD-1446-8500-0C1CBD547B39}" type="sibTrans" cxnId="{E2214FCD-7A5F-DA49-BADC-CE5CD853D3F0}">
      <dgm:prSet/>
      <dgm:spPr/>
      <dgm:t>
        <a:bodyPr/>
        <a:lstStyle/>
        <a:p>
          <a:endParaRPr lang="en-US"/>
        </a:p>
      </dgm:t>
    </dgm:pt>
    <dgm:pt modelId="{DE592734-B2EF-9E47-B732-DA0913ED5600}">
      <dgm:prSet/>
      <dgm:spPr/>
      <dgm:t>
        <a:bodyPr/>
        <a:lstStyle/>
        <a:p>
          <a:pPr rtl="0"/>
          <a:r>
            <a:rPr lang="en-US" dirty="0"/>
            <a:t>Network access server (NAS)</a:t>
          </a:r>
        </a:p>
      </dgm:t>
    </dgm:pt>
    <dgm:pt modelId="{92CAB083-91A1-D544-95BF-7F77D6DBF387}" type="parTrans" cxnId="{08891DF6-EB51-CC44-A828-0662BD22AD0F}">
      <dgm:prSet/>
      <dgm:spPr/>
      <dgm:t>
        <a:bodyPr/>
        <a:lstStyle/>
        <a:p>
          <a:endParaRPr lang="en-US"/>
        </a:p>
      </dgm:t>
    </dgm:pt>
    <dgm:pt modelId="{F44557FF-E3A0-6045-B56A-F4BCCC13DD52}" type="sibTrans" cxnId="{08891DF6-EB51-CC44-A828-0662BD22AD0F}">
      <dgm:prSet/>
      <dgm:spPr/>
      <dgm:t>
        <a:bodyPr/>
        <a:lstStyle/>
        <a:p>
          <a:endParaRPr lang="en-US"/>
        </a:p>
      </dgm:t>
    </dgm:pt>
    <dgm:pt modelId="{179B079B-0E1B-3E45-B98D-9701BEBD2CE0}">
      <dgm:prSet/>
      <dgm:spPr/>
      <dgm:t>
        <a:bodyPr/>
        <a:lstStyle/>
        <a:p>
          <a:pPr rtl="0"/>
          <a:r>
            <a:rPr lang="en-US" dirty="0"/>
            <a:t>Functions as an access control point for users in remote locations connecting to an enterprise’s internal network</a:t>
          </a:r>
        </a:p>
      </dgm:t>
    </dgm:pt>
    <dgm:pt modelId="{9A683942-A8EE-2B40-AF46-259930231723}" type="parTrans" cxnId="{EC14296A-3600-4245-BC29-11B387D18686}">
      <dgm:prSet/>
      <dgm:spPr/>
      <dgm:t>
        <a:bodyPr/>
        <a:lstStyle/>
        <a:p>
          <a:endParaRPr lang="en-US"/>
        </a:p>
      </dgm:t>
    </dgm:pt>
    <dgm:pt modelId="{A7D41FF1-2450-C748-A1B4-A73B258882AD}" type="sibTrans" cxnId="{EC14296A-3600-4245-BC29-11B387D18686}">
      <dgm:prSet/>
      <dgm:spPr/>
      <dgm:t>
        <a:bodyPr/>
        <a:lstStyle/>
        <a:p>
          <a:endParaRPr lang="en-US"/>
        </a:p>
      </dgm:t>
    </dgm:pt>
    <dgm:pt modelId="{89DDC930-E6F3-954F-82AB-FFB59FC27958}">
      <dgm:prSet/>
      <dgm:spPr/>
      <dgm:t>
        <a:bodyPr/>
        <a:lstStyle/>
        <a:p>
          <a:pPr rtl="0"/>
          <a:r>
            <a:rPr lang="en-US" dirty="0"/>
            <a:t>Also called a </a:t>
          </a:r>
          <a:r>
            <a:rPr lang="en-US" i="1" dirty="0"/>
            <a:t>media gateway, remote access server (RAS), or policy server</a:t>
          </a:r>
          <a:endParaRPr lang="en-US" dirty="0"/>
        </a:p>
      </dgm:t>
    </dgm:pt>
    <dgm:pt modelId="{A9FBD926-5078-8044-82C3-18D03BEC7D56}" type="parTrans" cxnId="{D0DF9C75-139D-6540-BA43-DE9C71124BFA}">
      <dgm:prSet/>
      <dgm:spPr/>
      <dgm:t>
        <a:bodyPr/>
        <a:lstStyle/>
        <a:p>
          <a:endParaRPr lang="en-US"/>
        </a:p>
      </dgm:t>
    </dgm:pt>
    <dgm:pt modelId="{BC967D37-28CA-1549-9F9C-679F64C1F5A5}" type="sibTrans" cxnId="{D0DF9C75-139D-6540-BA43-DE9C71124BFA}">
      <dgm:prSet/>
      <dgm:spPr/>
      <dgm:t>
        <a:bodyPr/>
        <a:lstStyle/>
        <a:p>
          <a:endParaRPr lang="en-US"/>
        </a:p>
      </dgm:t>
    </dgm:pt>
    <dgm:pt modelId="{EAAE6348-E6B9-BD43-866D-8CE91277D0E1}">
      <dgm:prSet/>
      <dgm:spPr/>
      <dgm:t>
        <a:bodyPr/>
        <a:lstStyle/>
        <a:p>
          <a:pPr rtl="0"/>
          <a:r>
            <a:rPr lang="en-US" dirty="0"/>
            <a:t>May include its own authentication services or rely on a separate authentication service from the policy server</a:t>
          </a:r>
        </a:p>
      </dgm:t>
    </dgm:pt>
    <dgm:pt modelId="{11F3A21D-17DE-2C4F-AAB5-81C1BE27F28C}" type="parTrans" cxnId="{5E5C4ABB-6B4F-0F4C-B21C-0EF77249F8D0}">
      <dgm:prSet/>
      <dgm:spPr/>
      <dgm:t>
        <a:bodyPr/>
        <a:lstStyle/>
        <a:p>
          <a:endParaRPr lang="en-US"/>
        </a:p>
      </dgm:t>
    </dgm:pt>
    <dgm:pt modelId="{FE58F277-552C-3D4B-B790-EE697C853364}" type="sibTrans" cxnId="{5E5C4ABB-6B4F-0F4C-B21C-0EF77249F8D0}">
      <dgm:prSet/>
      <dgm:spPr/>
      <dgm:t>
        <a:bodyPr/>
        <a:lstStyle/>
        <a:p>
          <a:endParaRPr lang="en-US"/>
        </a:p>
      </dgm:t>
    </dgm:pt>
    <dgm:pt modelId="{599CA8E1-AAD8-7643-B449-4A2BEADF089A}" type="pres">
      <dgm:prSet presAssocID="{606EE7CF-9C75-C241-B317-FF448F1C15B6}" presName="Name0" presStyleCnt="0">
        <dgm:presLayoutVars>
          <dgm:chMax val="3"/>
          <dgm:chPref val="1"/>
          <dgm:dir/>
          <dgm:animLvl val="lvl"/>
          <dgm:resizeHandles/>
        </dgm:presLayoutVars>
      </dgm:prSet>
      <dgm:spPr/>
    </dgm:pt>
    <dgm:pt modelId="{D55F2123-12EC-FD49-9A8E-F15A3B47F468}" type="pres">
      <dgm:prSet presAssocID="{606EE7CF-9C75-C241-B317-FF448F1C15B6}" presName="outerBox" presStyleCnt="0"/>
      <dgm:spPr/>
    </dgm:pt>
    <dgm:pt modelId="{10E1CF5F-C484-DF43-8EBE-7E1C7F7737F6}" type="pres">
      <dgm:prSet presAssocID="{606EE7CF-9C75-C241-B317-FF448F1C15B6}" presName="outerBoxParent" presStyleLbl="node1" presStyleIdx="0" presStyleCnt="1"/>
      <dgm:spPr/>
    </dgm:pt>
    <dgm:pt modelId="{BC2520D6-7A5A-A747-A112-9716CE82D75C}" type="pres">
      <dgm:prSet presAssocID="{606EE7CF-9C75-C241-B317-FF448F1C15B6}" presName="outerBoxChildren" presStyleCnt="0"/>
      <dgm:spPr/>
    </dgm:pt>
    <dgm:pt modelId="{88A1D4FC-2809-5F40-83C8-39857D0B8609}" type="pres">
      <dgm:prSet presAssocID="{DD4E5C05-EFF6-6D4A-BA37-2DBC4C4D15A4}" presName="oChild" presStyleLbl="fgAcc1" presStyleIdx="0" presStyleCnt="3">
        <dgm:presLayoutVars>
          <dgm:bulletEnabled val="1"/>
        </dgm:presLayoutVars>
      </dgm:prSet>
      <dgm:spPr/>
    </dgm:pt>
    <dgm:pt modelId="{01851C23-4321-7545-9946-5D421031B2AE}" type="pres">
      <dgm:prSet presAssocID="{D5F40121-9B91-4B40-8ED4-551AEBA85145}" presName="outerSibTrans" presStyleCnt="0"/>
      <dgm:spPr/>
    </dgm:pt>
    <dgm:pt modelId="{7FF6686A-74EE-5943-BA70-D0F55B2B1ED1}" type="pres">
      <dgm:prSet presAssocID="{E0C67306-438D-2249-BE32-F74F57E02560}" presName="oChild" presStyleLbl="fgAcc1" presStyleIdx="1" presStyleCnt="3">
        <dgm:presLayoutVars>
          <dgm:bulletEnabled val="1"/>
        </dgm:presLayoutVars>
      </dgm:prSet>
      <dgm:spPr/>
    </dgm:pt>
    <dgm:pt modelId="{6E0E1D83-EA2B-BB40-AFAA-74EC8DE00935}" type="pres">
      <dgm:prSet presAssocID="{5D327C88-75DF-EC43-939D-002838D7D6D0}" presName="outerSibTrans" presStyleCnt="0"/>
      <dgm:spPr/>
    </dgm:pt>
    <dgm:pt modelId="{536F5BF9-5D7B-9D42-BDC3-88FB4BB28578}" type="pres">
      <dgm:prSet presAssocID="{DE592734-B2EF-9E47-B732-DA0913ED5600}" presName="oChild" presStyleLbl="fgAcc1" presStyleIdx="2" presStyleCnt="3">
        <dgm:presLayoutVars>
          <dgm:bulletEnabled val="1"/>
        </dgm:presLayoutVars>
      </dgm:prSet>
      <dgm:spPr/>
    </dgm:pt>
  </dgm:ptLst>
  <dgm:cxnLst>
    <dgm:cxn modelId="{6D22F51B-98EB-2B4A-9E38-82312E001EF8}" type="presOf" srcId="{70EE6184-822F-B04E-811B-38D27A8BA2FE}" destId="{88A1D4FC-2809-5F40-83C8-39857D0B8609}" srcOrd="0" destOrd="1" presId="urn:microsoft.com/office/officeart/2005/8/layout/target2"/>
    <dgm:cxn modelId="{8233745B-EC4C-3947-BEEE-496AAD170BB1}" type="presOf" srcId="{89DDC930-E6F3-954F-82AB-FFB59FC27958}" destId="{536F5BF9-5D7B-9D42-BDC3-88FB4BB28578}" srcOrd="0" destOrd="2" presId="urn:microsoft.com/office/officeart/2005/8/layout/target2"/>
    <dgm:cxn modelId="{A0F4885B-098E-6E44-9097-BC44A5B976B5}" type="presOf" srcId="{179B079B-0E1B-3E45-B98D-9701BEBD2CE0}" destId="{536F5BF9-5D7B-9D42-BDC3-88FB4BB28578}" srcOrd="0" destOrd="1" presId="urn:microsoft.com/office/officeart/2005/8/layout/target2"/>
    <dgm:cxn modelId="{EC14296A-3600-4245-BC29-11B387D18686}" srcId="{DE592734-B2EF-9E47-B732-DA0913ED5600}" destId="{179B079B-0E1B-3E45-B98D-9701BEBD2CE0}" srcOrd="0" destOrd="0" parTransId="{9A683942-A8EE-2B40-AF46-259930231723}" sibTransId="{A7D41FF1-2450-C748-A1B4-A73B258882AD}"/>
    <dgm:cxn modelId="{D0DF9C75-139D-6540-BA43-DE9C71124BFA}" srcId="{DE592734-B2EF-9E47-B732-DA0913ED5600}" destId="{89DDC930-E6F3-954F-82AB-FFB59FC27958}" srcOrd="1" destOrd="0" parTransId="{A9FBD926-5078-8044-82C3-18D03BEC7D56}" sibTransId="{BC967D37-28CA-1549-9F9C-679F64C1F5A5}"/>
    <dgm:cxn modelId="{32AC5376-0B64-BA42-ABB5-FD1C11E9AFF9}" type="presOf" srcId="{E0C67306-438D-2249-BE32-F74F57E02560}" destId="{7FF6686A-74EE-5943-BA70-D0F55B2B1ED1}" srcOrd="0" destOrd="0" presId="urn:microsoft.com/office/officeart/2005/8/layout/target2"/>
    <dgm:cxn modelId="{B653D884-CAF4-B94B-BA2C-FEAA76995DCD}" type="presOf" srcId="{451BB1EB-5092-E64B-B8BF-0CAF70B71907}" destId="{7FF6686A-74EE-5943-BA70-D0F55B2B1ED1}" srcOrd="0" destOrd="1" presId="urn:microsoft.com/office/officeart/2005/8/layout/target2"/>
    <dgm:cxn modelId="{077C2798-AE8A-C048-8573-C5555D22B2C3}" srcId="{606EE7CF-9C75-C241-B317-FF448F1C15B6}" destId="{FFF18C55-93DA-AD4E-8E68-F2B5A15E0F49}" srcOrd="0" destOrd="0" parTransId="{4C1D0016-E84D-8345-BB8C-805DEE1B53E1}" sibTransId="{9400C89D-DF49-5A4F-AB1A-54C23ABCAA9A}"/>
    <dgm:cxn modelId="{46E37999-9115-DB43-8BC5-C54F2ADAECDD}" srcId="{DD4E5C05-EFF6-6D4A-BA37-2DBC4C4D15A4}" destId="{70EE6184-822F-B04E-811B-38D27A8BA2FE}" srcOrd="0" destOrd="0" parTransId="{E39D7545-0B33-1140-9D3A-46D71507EE99}" sibTransId="{DE676433-88D8-D045-9AB4-4E55BAAF8F31}"/>
    <dgm:cxn modelId="{9C9B879A-F01F-124F-8B3D-DF14558FA3CC}" srcId="{E0C67306-438D-2249-BE32-F74F57E02560}" destId="{451BB1EB-5092-E64B-B8BF-0CAF70B71907}" srcOrd="0" destOrd="0" parTransId="{ECB0D7E6-4DFE-6845-B5AC-5C1DC9A2B994}" sibTransId="{D2A1BA63-9E37-CE4B-804D-608E073B45FF}"/>
    <dgm:cxn modelId="{660818A6-1179-7A44-8F7D-CA66C16C77C3}" type="presOf" srcId="{DD4E5C05-EFF6-6D4A-BA37-2DBC4C4D15A4}" destId="{88A1D4FC-2809-5F40-83C8-39857D0B8609}" srcOrd="0" destOrd="0" presId="urn:microsoft.com/office/officeart/2005/8/layout/target2"/>
    <dgm:cxn modelId="{A2F8E6A6-F7AC-D542-97E4-6AD8475C044B}" type="presOf" srcId="{C6E6BE33-785E-DA41-8E90-5B61200B8937}" destId="{88A1D4FC-2809-5F40-83C8-39857D0B8609}" srcOrd="0" destOrd="2" presId="urn:microsoft.com/office/officeart/2005/8/layout/target2"/>
    <dgm:cxn modelId="{2E804EA9-A198-4241-8DEA-2557632F5D6F}" type="presOf" srcId="{DE592734-B2EF-9E47-B732-DA0913ED5600}" destId="{536F5BF9-5D7B-9D42-BDC3-88FB4BB28578}" srcOrd="0" destOrd="0" presId="urn:microsoft.com/office/officeart/2005/8/layout/target2"/>
    <dgm:cxn modelId="{85E6DEAA-923B-6C43-B024-781C0778FC82}" srcId="{FFF18C55-93DA-AD4E-8E68-F2B5A15E0F49}" destId="{E0C67306-438D-2249-BE32-F74F57E02560}" srcOrd="1" destOrd="0" parTransId="{DAA1B1BA-783C-404F-80AE-6B3B68104CE7}" sibTransId="{5D327C88-75DF-EC43-939D-002838D7D6D0}"/>
    <dgm:cxn modelId="{7414EDAD-1CFF-D141-A871-C1219EAD6F6C}" srcId="{FFF18C55-93DA-AD4E-8E68-F2B5A15E0F49}" destId="{DD4E5C05-EFF6-6D4A-BA37-2DBC4C4D15A4}" srcOrd="0" destOrd="0" parTransId="{B9742046-A973-8541-A96E-37F9C1D165CF}" sibTransId="{D5F40121-9B91-4B40-8ED4-551AEBA85145}"/>
    <dgm:cxn modelId="{AC8F08B7-081E-7B49-8D0F-00496A2DCA85}" srcId="{DD4E5C05-EFF6-6D4A-BA37-2DBC4C4D15A4}" destId="{C6E6BE33-785E-DA41-8E90-5B61200B8937}" srcOrd="1" destOrd="0" parTransId="{799A7E27-24C9-C849-8D58-DC5335B822B3}" sibTransId="{11FD181E-D7C3-5C41-8FBD-DD88FBFCF52E}"/>
    <dgm:cxn modelId="{5E5C4ABB-6B4F-0F4C-B21C-0EF77249F8D0}" srcId="{DE592734-B2EF-9E47-B732-DA0913ED5600}" destId="{EAAE6348-E6B9-BD43-866D-8CE91277D0E1}" srcOrd="2" destOrd="0" parTransId="{11F3A21D-17DE-2C4F-AAB5-81C1BE27F28C}" sibTransId="{FE58F277-552C-3D4B-B790-EE697C853364}"/>
    <dgm:cxn modelId="{BCFC03BE-B17D-224D-BBBD-B1FCD3C6A353}" type="presOf" srcId="{2692677C-28CF-564A-8B41-794A5CA69F24}" destId="{7FF6686A-74EE-5943-BA70-D0F55B2B1ED1}" srcOrd="0" destOrd="2" presId="urn:microsoft.com/office/officeart/2005/8/layout/target2"/>
    <dgm:cxn modelId="{E2214FCD-7A5F-DA49-BADC-CE5CD853D3F0}" srcId="{E0C67306-438D-2249-BE32-F74F57E02560}" destId="{2692677C-28CF-564A-8B41-794A5CA69F24}" srcOrd="1" destOrd="0" parTransId="{B2831FBA-E428-664A-96FC-0B36D492CB36}" sibTransId="{EC9BE589-BEFD-1446-8500-0C1CBD547B39}"/>
    <dgm:cxn modelId="{47783BDA-7B33-F24E-ABC2-E7DAB7487259}" type="presOf" srcId="{606EE7CF-9C75-C241-B317-FF448F1C15B6}" destId="{599CA8E1-AAD8-7643-B449-4A2BEADF089A}" srcOrd="0" destOrd="0" presId="urn:microsoft.com/office/officeart/2005/8/layout/target2"/>
    <dgm:cxn modelId="{86B405E7-279E-2043-A2A3-7DEB7EFFFF15}" type="presOf" srcId="{EAAE6348-E6B9-BD43-866D-8CE91277D0E1}" destId="{536F5BF9-5D7B-9D42-BDC3-88FB4BB28578}" srcOrd="0" destOrd="3" presId="urn:microsoft.com/office/officeart/2005/8/layout/target2"/>
    <dgm:cxn modelId="{459AD7F2-B966-8147-8873-2F16704DF960}" type="presOf" srcId="{FFF18C55-93DA-AD4E-8E68-F2B5A15E0F49}" destId="{10E1CF5F-C484-DF43-8EBE-7E1C7F7737F6}" srcOrd="0" destOrd="0" presId="urn:microsoft.com/office/officeart/2005/8/layout/target2"/>
    <dgm:cxn modelId="{08891DF6-EB51-CC44-A828-0662BD22AD0F}" srcId="{FFF18C55-93DA-AD4E-8E68-F2B5A15E0F49}" destId="{DE592734-B2EF-9E47-B732-DA0913ED5600}" srcOrd="2" destOrd="0" parTransId="{92CAB083-91A1-D544-95BF-7F77D6DBF387}" sibTransId="{F44557FF-E3A0-6045-B56A-F4BCCC13DD52}"/>
    <dgm:cxn modelId="{A5A7F595-12C4-944A-A520-25D389C3CCC8}" type="presParOf" srcId="{599CA8E1-AAD8-7643-B449-4A2BEADF089A}" destId="{D55F2123-12EC-FD49-9A8E-F15A3B47F468}" srcOrd="0" destOrd="0" presId="urn:microsoft.com/office/officeart/2005/8/layout/target2"/>
    <dgm:cxn modelId="{F824C5C7-C331-1246-A17C-7706927B5DE1}" type="presParOf" srcId="{D55F2123-12EC-FD49-9A8E-F15A3B47F468}" destId="{10E1CF5F-C484-DF43-8EBE-7E1C7F7737F6}" srcOrd="0" destOrd="0" presId="urn:microsoft.com/office/officeart/2005/8/layout/target2"/>
    <dgm:cxn modelId="{02CA19AC-AA51-B243-9BBE-D36B10E4102C}" type="presParOf" srcId="{D55F2123-12EC-FD49-9A8E-F15A3B47F468}" destId="{BC2520D6-7A5A-A747-A112-9716CE82D75C}" srcOrd="1" destOrd="0" presId="urn:microsoft.com/office/officeart/2005/8/layout/target2"/>
    <dgm:cxn modelId="{2A67143F-8677-5641-A19B-ECB1D563CEFB}" type="presParOf" srcId="{BC2520D6-7A5A-A747-A112-9716CE82D75C}" destId="{88A1D4FC-2809-5F40-83C8-39857D0B8609}" srcOrd="0" destOrd="0" presId="urn:microsoft.com/office/officeart/2005/8/layout/target2"/>
    <dgm:cxn modelId="{9EB754B2-DD5F-8B4B-A04E-4FF62CF82C20}" type="presParOf" srcId="{BC2520D6-7A5A-A747-A112-9716CE82D75C}" destId="{01851C23-4321-7545-9946-5D421031B2AE}" srcOrd="1" destOrd="0" presId="urn:microsoft.com/office/officeart/2005/8/layout/target2"/>
    <dgm:cxn modelId="{0C7D5036-E16B-954B-8CC8-2CD48BEF1333}" type="presParOf" srcId="{BC2520D6-7A5A-A747-A112-9716CE82D75C}" destId="{7FF6686A-74EE-5943-BA70-D0F55B2B1ED1}" srcOrd="2" destOrd="0" presId="urn:microsoft.com/office/officeart/2005/8/layout/target2"/>
    <dgm:cxn modelId="{D0F11911-5A5C-CF4A-968F-A530F41675AC}" type="presParOf" srcId="{BC2520D6-7A5A-A747-A112-9716CE82D75C}" destId="{6E0E1D83-EA2B-BB40-AFAA-74EC8DE00935}" srcOrd="3" destOrd="0" presId="urn:microsoft.com/office/officeart/2005/8/layout/target2"/>
    <dgm:cxn modelId="{33B1684F-C8DE-964C-9D1B-F3ADBBFE1E58}" type="presParOf" srcId="{BC2520D6-7A5A-A747-A112-9716CE82D75C}" destId="{536F5BF9-5D7B-9D42-BDC3-88FB4BB28578}"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F3F8A-71EA-0E45-8353-9D0ED72EE26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D3C780-06E5-DC48-9825-39D473A259C1}">
      <dgm:prSet phldrT="[Text]"/>
      <dgm:spPr/>
      <dgm:t>
        <a:bodyPr/>
        <a:lstStyle/>
        <a:p>
          <a:r>
            <a:rPr lang="en-US" dirty="0"/>
            <a:t>Common NAC enforcement methods:</a:t>
          </a:r>
        </a:p>
      </dgm:t>
    </dgm:pt>
    <dgm:pt modelId="{75E70A56-D3EE-4C44-918E-9A6A7FA7D55A}" type="parTrans" cxnId="{F0E8F40C-8F30-5B49-9A32-6F7AA39D7FF6}">
      <dgm:prSet/>
      <dgm:spPr/>
      <dgm:t>
        <a:bodyPr/>
        <a:lstStyle/>
        <a:p>
          <a:endParaRPr lang="en-US"/>
        </a:p>
      </dgm:t>
    </dgm:pt>
    <dgm:pt modelId="{C7C448D0-BAD8-224E-9CCA-FEE5FD14C978}" type="sibTrans" cxnId="{F0E8F40C-8F30-5B49-9A32-6F7AA39D7FF6}">
      <dgm:prSet/>
      <dgm:spPr/>
      <dgm:t>
        <a:bodyPr/>
        <a:lstStyle/>
        <a:p>
          <a:endParaRPr lang="en-US"/>
        </a:p>
      </dgm:t>
    </dgm:pt>
    <dgm:pt modelId="{4454BA25-D9C2-BC45-B24F-EE3F5339991B}">
      <dgm:prSet/>
      <dgm:spPr>
        <a:solidFill>
          <a:schemeClr val="bg1"/>
        </a:solidFill>
        <a:ln>
          <a:solidFill>
            <a:schemeClr val="accent1"/>
          </a:solidFill>
        </a:ln>
      </dgm:spPr>
      <dgm:t>
        <a:bodyPr/>
        <a:lstStyle/>
        <a:p>
          <a:r>
            <a:rPr lang="en-US" dirty="0"/>
            <a:t>IEEE 802.1X</a:t>
          </a:r>
        </a:p>
      </dgm:t>
    </dgm:pt>
    <dgm:pt modelId="{04FAEC5D-27EC-AF4A-BB74-1F0F45B32C9E}" type="parTrans" cxnId="{362E72BF-B36F-A34C-B7B6-BAC7917F5701}">
      <dgm:prSet/>
      <dgm:spPr/>
      <dgm:t>
        <a:bodyPr/>
        <a:lstStyle/>
        <a:p>
          <a:endParaRPr lang="en-US"/>
        </a:p>
      </dgm:t>
    </dgm:pt>
    <dgm:pt modelId="{3EFFB29C-3270-614E-8EE1-C78AA509FCA1}" type="sibTrans" cxnId="{362E72BF-B36F-A34C-B7B6-BAC7917F5701}">
      <dgm:prSet/>
      <dgm:spPr/>
      <dgm:t>
        <a:bodyPr/>
        <a:lstStyle/>
        <a:p>
          <a:endParaRPr lang="en-US"/>
        </a:p>
      </dgm:t>
    </dgm:pt>
    <dgm:pt modelId="{C1B8DD2A-93DF-7346-B549-EAEFEF4C64D3}">
      <dgm:prSet/>
      <dgm:spPr>
        <a:solidFill>
          <a:schemeClr val="bg1"/>
        </a:solidFill>
        <a:ln>
          <a:solidFill>
            <a:schemeClr val="accent1"/>
          </a:solidFill>
        </a:ln>
      </dgm:spPr>
      <dgm:t>
        <a:bodyPr/>
        <a:lstStyle/>
        <a:p>
          <a:r>
            <a:rPr lang="en-US" dirty="0"/>
            <a:t>Virtual local area networks (VLANs)</a:t>
          </a:r>
        </a:p>
      </dgm:t>
    </dgm:pt>
    <dgm:pt modelId="{AB7240BD-A6DB-C448-A265-812E4E392C96}" type="parTrans" cxnId="{94578B43-2BC7-3949-B69E-C2CF3DECBBF2}">
      <dgm:prSet/>
      <dgm:spPr/>
      <dgm:t>
        <a:bodyPr/>
        <a:lstStyle/>
        <a:p>
          <a:endParaRPr lang="en-US"/>
        </a:p>
      </dgm:t>
    </dgm:pt>
    <dgm:pt modelId="{807EE74B-868F-7748-AB58-1AED7D0ABB36}" type="sibTrans" cxnId="{94578B43-2BC7-3949-B69E-C2CF3DECBBF2}">
      <dgm:prSet/>
      <dgm:spPr/>
      <dgm:t>
        <a:bodyPr/>
        <a:lstStyle/>
        <a:p>
          <a:endParaRPr lang="en-US"/>
        </a:p>
      </dgm:t>
    </dgm:pt>
    <dgm:pt modelId="{21F52ADE-11CB-6247-B5E0-EB20121963E0}">
      <dgm:prSet/>
      <dgm:spPr>
        <a:solidFill>
          <a:schemeClr val="bg1"/>
        </a:solidFill>
        <a:ln>
          <a:solidFill>
            <a:schemeClr val="accent1"/>
          </a:solidFill>
        </a:ln>
      </dgm:spPr>
      <dgm:t>
        <a:bodyPr/>
        <a:lstStyle/>
        <a:p>
          <a:r>
            <a:rPr lang="en-US" dirty="0"/>
            <a:t>Firewall</a:t>
          </a:r>
        </a:p>
      </dgm:t>
    </dgm:pt>
    <dgm:pt modelId="{F9FEE153-0B57-7942-991E-600F49D1BFD3}" type="parTrans" cxnId="{A0D4B422-37E3-3D40-B9A1-C5EB26B71AF7}">
      <dgm:prSet/>
      <dgm:spPr/>
      <dgm:t>
        <a:bodyPr/>
        <a:lstStyle/>
        <a:p>
          <a:endParaRPr lang="en-US"/>
        </a:p>
      </dgm:t>
    </dgm:pt>
    <dgm:pt modelId="{61D67770-2B5A-1B40-B811-113F9D6C6C31}" type="sibTrans" cxnId="{A0D4B422-37E3-3D40-B9A1-C5EB26B71AF7}">
      <dgm:prSet/>
      <dgm:spPr/>
      <dgm:t>
        <a:bodyPr/>
        <a:lstStyle/>
        <a:p>
          <a:endParaRPr lang="en-US"/>
        </a:p>
      </dgm:t>
    </dgm:pt>
    <dgm:pt modelId="{BAACF189-54E1-4847-A8BA-7588E78FF1B6}">
      <dgm:prSet/>
      <dgm:spPr>
        <a:solidFill>
          <a:schemeClr val="bg1"/>
        </a:solidFill>
        <a:ln>
          <a:solidFill>
            <a:schemeClr val="accent1"/>
          </a:solidFill>
        </a:ln>
      </dgm:spPr>
      <dgm:t>
        <a:bodyPr/>
        <a:lstStyle/>
        <a:p>
          <a:r>
            <a:rPr lang="en-US" dirty="0"/>
            <a:t>DHCP management</a:t>
          </a:r>
        </a:p>
      </dgm:t>
    </dgm:pt>
    <dgm:pt modelId="{0F545513-9F57-A740-904F-74CC98EE1905}" type="parTrans" cxnId="{D9FDF721-67BB-ED4D-B215-FAE9088DDAE4}">
      <dgm:prSet/>
      <dgm:spPr/>
      <dgm:t>
        <a:bodyPr/>
        <a:lstStyle/>
        <a:p>
          <a:endParaRPr lang="en-US"/>
        </a:p>
      </dgm:t>
    </dgm:pt>
    <dgm:pt modelId="{493B9619-9882-EF4C-965B-ECB936466EF7}" type="sibTrans" cxnId="{D9FDF721-67BB-ED4D-B215-FAE9088DDAE4}">
      <dgm:prSet/>
      <dgm:spPr/>
      <dgm:t>
        <a:bodyPr/>
        <a:lstStyle/>
        <a:p>
          <a:endParaRPr lang="en-US"/>
        </a:p>
      </dgm:t>
    </dgm:pt>
    <dgm:pt modelId="{AD3ADBED-86A9-4C44-AAB4-BF9D45E115B3}" type="pres">
      <dgm:prSet presAssocID="{C40F3F8A-71EA-0E45-8353-9D0ED72EE26C}" presName="Name0" presStyleCnt="0">
        <dgm:presLayoutVars>
          <dgm:dir/>
          <dgm:animLvl val="lvl"/>
          <dgm:resizeHandles val="exact"/>
        </dgm:presLayoutVars>
      </dgm:prSet>
      <dgm:spPr/>
    </dgm:pt>
    <dgm:pt modelId="{4BD1A172-C03E-634E-A9BB-EA3302B23B27}" type="pres">
      <dgm:prSet presAssocID="{47D3C780-06E5-DC48-9825-39D473A259C1}" presName="composite" presStyleCnt="0"/>
      <dgm:spPr/>
    </dgm:pt>
    <dgm:pt modelId="{2D4BA931-D9E8-4046-A148-57C8E405CCA5}" type="pres">
      <dgm:prSet presAssocID="{47D3C780-06E5-DC48-9825-39D473A259C1}" presName="parTx" presStyleLbl="alignNode1" presStyleIdx="0" presStyleCnt="1">
        <dgm:presLayoutVars>
          <dgm:chMax val="0"/>
          <dgm:chPref val="0"/>
          <dgm:bulletEnabled val="1"/>
        </dgm:presLayoutVars>
      </dgm:prSet>
      <dgm:spPr/>
    </dgm:pt>
    <dgm:pt modelId="{B0CB2EAE-D366-7944-9F6D-532EBBE121AB}" type="pres">
      <dgm:prSet presAssocID="{47D3C780-06E5-DC48-9825-39D473A259C1}" presName="desTx" presStyleLbl="alignAccFollowNode1" presStyleIdx="0" presStyleCnt="1">
        <dgm:presLayoutVars>
          <dgm:bulletEnabled val="1"/>
        </dgm:presLayoutVars>
      </dgm:prSet>
      <dgm:spPr/>
    </dgm:pt>
  </dgm:ptLst>
  <dgm:cxnLst>
    <dgm:cxn modelId="{403B5104-81BF-424F-B776-88E6397659B5}" type="presOf" srcId="{47D3C780-06E5-DC48-9825-39D473A259C1}" destId="{2D4BA931-D9E8-4046-A148-57C8E405CCA5}" srcOrd="0" destOrd="0" presId="urn:microsoft.com/office/officeart/2005/8/layout/hList1"/>
    <dgm:cxn modelId="{F0E8F40C-8F30-5B49-9A32-6F7AA39D7FF6}" srcId="{C40F3F8A-71EA-0E45-8353-9D0ED72EE26C}" destId="{47D3C780-06E5-DC48-9825-39D473A259C1}" srcOrd="0" destOrd="0" parTransId="{75E70A56-D3EE-4C44-918E-9A6A7FA7D55A}" sibTransId="{C7C448D0-BAD8-224E-9CCA-FEE5FD14C978}"/>
    <dgm:cxn modelId="{D9FDF721-67BB-ED4D-B215-FAE9088DDAE4}" srcId="{47D3C780-06E5-DC48-9825-39D473A259C1}" destId="{BAACF189-54E1-4847-A8BA-7588E78FF1B6}" srcOrd="3" destOrd="0" parTransId="{0F545513-9F57-A740-904F-74CC98EE1905}" sibTransId="{493B9619-9882-EF4C-965B-ECB936466EF7}"/>
    <dgm:cxn modelId="{A0D4B422-37E3-3D40-B9A1-C5EB26B71AF7}" srcId="{47D3C780-06E5-DC48-9825-39D473A259C1}" destId="{21F52ADE-11CB-6247-B5E0-EB20121963E0}" srcOrd="2" destOrd="0" parTransId="{F9FEE153-0B57-7942-991E-600F49D1BFD3}" sibTransId="{61D67770-2B5A-1B40-B811-113F9D6C6C31}"/>
    <dgm:cxn modelId="{E3336A3F-A47A-E641-9D7D-E1C9BD5518BA}" type="presOf" srcId="{C1B8DD2A-93DF-7346-B549-EAEFEF4C64D3}" destId="{B0CB2EAE-D366-7944-9F6D-532EBBE121AB}" srcOrd="0" destOrd="1" presId="urn:microsoft.com/office/officeart/2005/8/layout/hList1"/>
    <dgm:cxn modelId="{94578B43-2BC7-3949-B69E-C2CF3DECBBF2}" srcId="{47D3C780-06E5-DC48-9825-39D473A259C1}" destId="{C1B8DD2A-93DF-7346-B549-EAEFEF4C64D3}" srcOrd="1" destOrd="0" parTransId="{AB7240BD-A6DB-C448-A265-812E4E392C96}" sibTransId="{807EE74B-868F-7748-AB58-1AED7D0ABB36}"/>
    <dgm:cxn modelId="{A7A70F46-BA33-CF43-9B54-62295CBA0F8D}" type="presOf" srcId="{21F52ADE-11CB-6247-B5E0-EB20121963E0}" destId="{B0CB2EAE-D366-7944-9F6D-532EBBE121AB}" srcOrd="0" destOrd="2" presId="urn:microsoft.com/office/officeart/2005/8/layout/hList1"/>
    <dgm:cxn modelId="{F7904F4D-CDAB-D942-AF7B-F646DDA48F98}" type="presOf" srcId="{BAACF189-54E1-4847-A8BA-7588E78FF1B6}" destId="{B0CB2EAE-D366-7944-9F6D-532EBBE121AB}" srcOrd="0" destOrd="3" presId="urn:microsoft.com/office/officeart/2005/8/layout/hList1"/>
    <dgm:cxn modelId="{7ABE8675-FEB1-3A45-B53D-1DFB4F9EAAC1}" type="presOf" srcId="{C40F3F8A-71EA-0E45-8353-9D0ED72EE26C}" destId="{AD3ADBED-86A9-4C44-AAB4-BF9D45E115B3}" srcOrd="0" destOrd="0" presId="urn:microsoft.com/office/officeart/2005/8/layout/hList1"/>
    <dgm:cxn modelId="{D43E7692-0C4B-744A-9319-938C2A82C792}" type="presOf" srcId="{4454BA25-D9C2-BC45-B24F-EE3F5339991B}" destId="{B0CB2EAE-D366-7944-9F6D-532EBBE121AB}" srcOrd="0" destOrd="0" presId="urn:microsoft.com/office/officeart/2005/8/layout/hList1"/>
    <dgm:cxn modelId="{362E72BF-B36F-A34C-B7B6-BAC7917F5701}" srcId="{47D3C780-06E5-DC48-9825-39D473A259C1}" destId="{4454BA25-D9C2-BC45-B24F-EE3F5339991B}" srcOrd="0" destOrd="0" parTransId="{04FAEC5D-27EC-AF4A-BB74-1F0F45B32C9E}" sibTransId="{3EFFB29C-3270-614E-8EE1-C78AA509FCA1}"/>
    <dgm:cxn modelId="{9EE091C9-3DBF-6C45-8DA0-2DA0746BC3B8}" type="presParOf" srcId="{AD3ADBED-86A9-4C44-AAB4-BF9D45E115B3}" destId="{4BD1A172-C03E-634E-A9BB-EA3302B23B27}" srcOrd="0" destOrd="0" presId="urn:microsoft.com/office/officeart/2005/8/layout/hList1"/>
    <dgm:cxn modelId="{F9763577-B512-3744-86FB-8FA969BEB7EF}" type="presParOf" srcId="{4BD1A172-C03E-634E-A9BB-EA3302B23B27}" destId="{2D4BA931-D9E8-4046-A148-57C8E405CCA5}" srcOrd="0" destOrd="0" presId="urn:microsoft.com/office/officeart/2005/8/layout/hList1"/>
    <dgm:cxn modelId="{B14F1824-D33C-A841-9B61-306320EC1E3B}" type="presParOf" srcId="{4BD1A172-C03E-634E-A9BB-EA3302B23B27}" destId="{B0CB2EAE-D366-7944-9F6D-532EBBE121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50DA2-9D60-1B4B-9F73-7918AEFEE15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0D2DC8A-4089-E64B-9350-E2A8569D8306}">
      <dgm:prSet phldrT="[Text]"/>
      <dgm:spPr/>
      <dgm:t>
        <a:bodyPr/>
        <a:lstStyle/>
        <a:p>
          <a:r>
            <a:rPr lang="en-US" dirty="0"/>
            <a:t>Commonly supported EAP methods:</a:t>
          </a:r>
        </a:p>
      </dgm:t>
    </dgm:pt>
    <dgm:pt modelId="{3EF563A5-DB49-6E49-9B05-CACD95E35058}" type="parTrans" cxnId="{7EBAB279-3FB7-334E-B573-6790E5FFEE2A}">
      <dgm:prSet/>
      <dgm:spPr/>
      <dgm:t>
        <a:bodyPr/>
        <a:lstStyle/>
        <a:p>
          <a:endParaRPr lang="en-US"/>
        </a:p>
      </dgm:t>
    </dgm:pt>
    <dgm:pt modelId="{0EE13FB3-9D94-2947-9053-BD7A34153AE0}" type="sibTrans" cxnId="{7EBAB279-3FB7-334E-B573-6790E5FFEE2A}">
      <dgm:prSet/>
      <dgm:spPr/>
      <dgm:t>
        <a:bodyPr/>
        <a:lstStyle/>
        <a:p>
          <a:endParaRPr lang="en-US"/>
        </a:p>
      </dgm:t>
    </dgm:pt>
    <dgm:pt modelId="{82BAA4EF-88CF-7D4C-A7F3-BFF9A8884A73}">
      <dgm:prSet/>
      <dgm:spPr>
        <a:solidFill>
          <a:schemeClr val="bg1"/>
        </a:solidFill>
        <a:ln>
          <a:solidFill>
            <a:schemeClr val="accent1"/>
          </a:solidFill>
        </a:ln>
      </dgm:spPr>
      <dgm:t>
        <a:bodyPr/>
        <a:lstStyle/>
        <a:p>
          <a:r>
            <a:rPr lang="en-US" dirty="0"/>
            <a:t>EAP Transport Layer Security</a:t>
          </a:r>
        </a:p>
      </dgm:t>
    </dgm:pt>
    <dgm:pt modelId="{F9FE76D2-2089-DE44-A9CA-32136A1C9DA8}" type="parTrans" cxnId="{331F4E86-454E-F44B-9330-3DBDD30AE0A6}">
      <dgm:prSet/>
      <dgm:spPr/>
      <dgm:t>
        <a:bodyPr/>
        <a:lstStyle/>
        <a:p>
          <a:endParaRPr lang="en-US"/>
        </a:p>
      </dgm:t>
    </dgm:pt>
    <dgm:pt modelId="{7558BB44-1730-B841-B07E-976A7D228980}" type="sibTrans" cxnId="{331F4E86-454E-F44B-9330-3DBDD30AE0A6}">
      <dgm:prSet/>
      <dgm:spPr/>
      <dgm:t>
        <a:bodyPr/>
        <a:lstStyle/>
        <a:p>
          <a:endParaRPr lang="en-US"/>
        </a:p>
      </dgm:t>
    </dgm:pt>
    <dgm:pt modelId="{AE3AA100-AB00-6343-B11F-476F0BCE7A26}">
      <dgm:prSet/>
      <dgm:spPr>
        <a:solidFill>
          <a:schemeClr val="bg1"/>
        </a:solidFill>
        <a:ln>
          <a:solidFill>
            <a:schemeClr val="accent1"/>
          </a:solidFill>
        </a:ln>
      </dgm:spPr>
      <dgm:t>
        <a:bodyPr/>
        <a:lstStyle/>
        <a:p>
          <a:r>
            <a:rPr lang="en-US" dirty="0"/>
            <a:t>EAP Tunneled TLS</a:t>
          </a:r>
        </a:p>
      </dgm:t>
    </dgm:pt>
    <dgm:pt modelId="{A65FC463-24C7-7346-83E0-1D6E4223D617}" type="parTrans" cxnId="{21529C82-16D5-B143-8549-8681172CFFE8}">
      <dgm:prSet/>
      <dgm:spPr/>
      <dgm:t>
        <a:bodyPr/>
        <a:lstStyle/>
        <a:p>
          <a:endParaRPr lang="en-US"/>
        </a:p>
      </dgm:t>
    </dgm:pt>
    <dgm:pt modelId="{4EACCD22-4983-1742-B983-2EC8DA2FC04A}" type="sibTrans" cxnId="{21529C82-16D5-B143-8549-8681172CFFE8}">
      <dgm:prSet/>
      <dgm:spPr/>
      <dgm:t>
        <a:bodyPr/>
        <a:lstStyle/>
        <a:p>
          <a:endParaRPr lang="en-US"/>
        </a:p>
      </dgm:t>
    </dgm:pt>
    <dgm:pt modelId="{0176289F-296D-CA4B-83A9-351E9A869D42}">
      <dgm:prSet/>
      <dgm:spPr>
        <a:solidFill>
          <a:schemeClr val="bg1"/>
        </a:solidFill>
        <a:ln>
          <a:solidFill>
            <a:schemeClr val="accent1"/>
          </a:solidFill>
        </a:ln>
      </dgm:spPr>
      <dgm:t>
        <a:bodyPr/>
        <a:lstStyle/>
        <a:p>
          <a:r>
            <a:rPr lang="en-US" dirty="0"/>
            <a:t>EAP Generalized Pre-Shared Key</a:t>
          </a:r>
        </a:p>
      </dgm:t>
    </dgm:pt>
    <dgm:pt modelId="{8BDD3710-AA2F-374E-B847-36BF6E71A376}" type="parTrans" cxnId="{0083775C-7E3E-4E4C-BF61-911097093824}">
      <dgm:prSet/>
      <dgm:spPr/>
      <dgm:t>
        <a:bodyPr/>
        <a:lstStyle/>
        <a:p>
          <a:endParaRPr lang="en-US"/>
        </a:p>
      </dgm:t>
    </dgm:pt>
    <dgm:pt modelId="{6470264C-63AC-064B-95D0-58699736F45D}" type="sibTrans" cxnId="{0083775C-7E3E-4E4C-BF61-911097093824}">
      <dgm:prSet/>
      <dgm:spPr/>
      <dgm:t>
        <a:bodyPr/>
        <a:lstStyle/>
        <a:p>
          <a:endParaRPr lang="en-US"/>
        </a:p>
      </dgm:t>
    </dgm:pt>
    <dgm:pt modelId="{EF444B66-3736-B94F-9F0A-93FCB3FB0F96}">
      <dgm:prSet/>
      <dgm:spPr>
        <a:solidFill>
          <a:schemeClr val="bg1"/>
        </a:solidFill>
        <a:ln>
          <a:solidFill>
            <a:schemeClr val="accent1"/>
          </a:solidFill>
        </a:ln>
      </dgm:spPr>
      <dgm:t>
        <a:bodyPr/>
        <a:lstStyle/>
        <a:p>
          <a:r>
            <a:rPr lang="en-US" dirty="0"/>
            <a:t>EAP-IKEv2</a:t>
          </a:r>
        </a:p>
      </dgm:t>
    </dgm:pt>
    <dgm:pt modelId="{75B13BE3-68F6-4348-88F0-8B01C362A512}" type="parTrans" cxnId="{9AA48409-C3A3-D642-B55D-7F4665470CA6}">
      <dgm:prSet/>
      <dgm:spPr/>
      <dgm:t>
        <a:bodyPr/>
        <a:lstStyle/>
        <a:p>
          <a:endParaRPr lang="en-US"/>
        </a:p>
      </dgm:t>
    </dgm:pt>
    <dgm:pt modelId="{F177EC50-FAE4-634A-BEB0-935C697E0BEE}" type="sibTrans" cxnId="{9AA48409-C3A3-D642-B55D-7F4665470CA6}">
      <dgm:prSet/>
      <dgm:spPr/>
      <dgm:t>
        <a:bodyPr/>
        <a:lstStyle/>
        <a:p>
          <a:endParaRPr lang="en-US"/>
        </a:p>
      </dgm:t>
    </dgm:pt>
    <dgm:pt modelId="{6C9B18EF-DB03-4E4F-B8F6-54DEE9F0CE6E}" type="pres">
      <dgm:prSet presAssocID="{93150DA2-9D60-1B4B-9F73-7918AEFEE152}" presName="Name0" presStyleCnt="0">
        <dgm:presLayoutVars>
          <dgm:dir/>
          <dgm:animLvl val="lvl"/>
          <dgm:resizeHandles val="exact"/>
        </dgm:presLayoutVars>
      </dgm:prSet>
      <dgm:spPr/>
    </dgm:pt>
    <dgm:pt modelId="{C9C4DFB2-3265-394F-880D-9CCEE017F6EF}" type="pres">
      <dgm:prSet presAssocID="{B0D2DC8A-4089-E64B-9350-E2A8569D8306}" presName="composite" presStyleCnt="0"/>
      <dgm:spPr/>
    </dgm:pt>
    <dgm:pt modelId="{2DE11ED1-F707-BB40-85ED-BC5059B45CC3}" type="pres">
      <dgm:prSet presAssocID="{B0D2DC8A-4089-E64B-9350-E2A8569D8306}" presName="parTx" presStyleLbl="alignNode1" presStyleIdx="0" presStyleCnt="1">
        <dgm:presLayoutVars>
          <dgm:chMax val="0"/>
          <dgm:chPref val="0"/>
          <dgm:bulletEnabled val="1"/>
        </dgm:presLayoutVars>
      </dgm:prSet>
      <dgm:spPr/>
    </dgm:pt>
    <dgm:pt modelId="{5310771D-D79A-C94A-8C48-CFB90208ABE3}" type="pres">
      <dgm:prSet presAssocID="{B0D2DC8A-4089-E64B-9350-E2A8569D8306}" presName="desTx" presStyleLbl="alignAccFollowNode1" presStyleIdx="0" presStyleCnt="1">
        <dgm:presLayoutVars>
          <dgm:bulletEnabled val="1"/>
        </dgm:presLayoutVars>
      </dgm:prSet>
      <dgm:spPr/>
    </dgm:pt>
  </dgm:ptLst>
  <dgm:cxnLst>
    <dgm:cxn modelId="{9AA48409-C3A3-D642-B55D-7F4665470CA6}" srcId="{B0D2DC8A-4089-E64B-9350-E2A8569D8306}" destId="{EF444B66-3736-B94F-9F0A-93FCB3FB0F96}" srcOrd="3" destOrd="0" parTransId="{75B13BE3-68F6-4348-88F0-8B01C362A512}" sibTransId="{F177EC50-FAE4-634A-BEB0-935C697E0BEE}"/>
    <dgm:cxn modelId="{413AA70B-1731-2C4F-9057-7A76C76A289F}" type="presOf" srcId="{AE3AA100-AB00-6343-B11F-476F0BCE7A26}" destId="{5310771D-D79A-C94A-8C48-CFB90208ABE3}" srcOrd="0" destOrd="1" presId="urn:microsoft.com/office/officeart/2005/8/layout/hList1"/>
    <dgm:cxn modelId="{7882D61E-6932-F244-AFC8-44D24B48C53F}" type="presOf" srcId="{EF444B66-3736-B94F-9F0A-93FCB3FB0F96}" destId="{5310771D-D79A-C94A-8C48-CFB90208ABE3}" srcOrd="0" destOrd="3" presId="urn:microsoft.com/office/officeart/2005/8/layout/hList1"/>
    <dgm:cxn modelId="{D5052126-12F9-0E43-BA99-AE61AC0972CE}" type="presOf" srcId="{B0D2DC8A-4089-E64B-9350-E2A8569D8306}" destId="{2DE11ED1-F707-BB40-85ED-BC5059B45CC3}" srcOrd="0" destOrd="0" presId="urn:microsoft.com/office/officeart/2005/8/layout/hList1"/>
    <dgm:cxn modelId="{0083775C-7E3E-4E4C-BF61-911097093824}" srcId="{B0D2DC8A-4089-E64B-9350-E2A8569D8306}" destId="{0176289F-296D-CA4B-83A9-351E9A869D42}" srcOrd="2" destOrd="0" parTransId="{8BDD3710-AA2F-374E-B847-36BF6E71A376}" sibTransId="{6470264C-63AC-064B-95D0-58699736F45D}"/>
    <dgm:cxn modelId="{D160F86D-F43D-1E45-B790-26EE97F495E1}" type="presOf" srcId="{82BAA4EF-88CF-7D4C-A7F3-BFF9A8884A73}" destId="{5310771D-D79A-C94A-8C48-CFB90208ABE3}" srcOrd="0" destOrd="0" presId="urn:microsoft.com/office/officeart/2005/8/layout/hList1"/>
    <dgm:cxn modelId="{7EBAB279-3FB7-334E-B573-6790E5FFEE2A}" srcId="{93150DA2-9D60-1B4B-9F73-7918AEFEE152}" destId="{B0D2DC8A-4089-E64B-9350-E2A8569D8306}" srcOrd="0" destOrd="0" parTransId="{3EF563A5-DB49-6E49-9B05-CACD95E35058}" sibTransId="{0EE13FB3-9D94-2947-9053-BD7A34153AE0}"/>
    <dgm:cxn modelId="{21529C82-16D5-B143-8549-8681172CFFE8}" srcId="{B0D2DC8A-4089-E64B-9350-E2A8569D8306}" destId="{AE3AA100-AB00-6343-B11F-476F0BCE7A26}" srcOrd="1" destOrd="0" parTransId="{A65FC463-24C7-7346-83E0-1D6E4223D617}" sibTransId="{4EACCD22-4983-1742-B983-2EC8DA2FC04A}"/>
    <dgm:cxn modelId="{0AB70183-89CA-8B42-A4BB-EB6E2EEE0C35}" type="presOf" srcId="{0176289F-296D-CA4B-83A9-351E9A869D42}" destId="{5310771D-D79A-C94A-8C48-CFB90208ABE3}" srcOrd="0" destOrd="2" presId="urn:microsoft.com/office/officeart/2005/8/layout/hList1"/>
    <dgm:cxn modelId="{331F4E86-454E-F44B-9330-3DBDD30AE0A6}" srcId="{B0D2DC8A-4089-E64B-9350-E2A8569D8306}" destId="{82BAA4EF-88CF-7D4C-A7F3-BFF9A8884A73}" srcOrd="0" destOrd="0" parTransId="{F9FE76D2-2089-DE44-A9CA-32136A1C9DA8}" sibTransId="{7558BB44-1730-B841-B07E-976A7D228980}"/>
    <dgm:cxn modelId="{4B58D7B8-AC5C-0B46-BCC2-E73DD4292F82}" type="presOf" srcId="{93150DA2-9D60-1B4B-9F73-7918AEFEE152}" destId="{6C9B18EF-DB03-4E4F-B8F6-54DEE9F0CE6E}" srcOrd="0" destOrd="0" presId="urn:microsoft.com/office/officeart/2005/8/layout/hList1"/>
    <dgm:cxn modelId="{0E01D1A2-A5A8-3A4B-AD6D-8DC76EA8DFC2}" type="presParOf" srcId="{6C9B18EF-DB03-4E4F-B8F6-54DEE9F0CE6E}" destId="{C9C4DFB2-3265-394F-880D-9CCEE017F6EF}" srcOrd="0" destOrd="0" presId="urn:microsoft.com/office/officeart/2005/8/layout/hList1"/>
    <dgm:cxn modelId="{4E4CF318-82AB-5E41-8928-0A91FA403FCD}" type="presParOf" srcId="{C9C4DFB2-3265-394F-880D-9CCEE017F6EF}" destId="{2DE11ED1-F707-BB40-85ED-BC5059B45CC3}" srcOrd="0" destOrd="0" presId="urn:microsoft.com/office/officeart/2005/8/layout/hList1"/>
    <dgm:cxn modelId="{C5E601CA-050E-AF48-87B6-15999E2B9894}" type="presParOf" srcId="{C9C4DFB2-3265-394F-880D-9CCEE017F6EF}" destId="{5310771D-D79A-C94A-8C48-CFB90208ABE3}" srcOrd="1" destOrd="0" presId="urn:microsoft.com/office/officeart/2005/8/layout/h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A1513-9783-7949-A2D8-8F3CC7DB7995}"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40564DB-1C5B-604B-A991-7161B97E3326}">
      <dgm:prSet/>
      <dgm:spPr/>
      <dgm:t>
        <a:bodyPr/>
        <a:lstStyle/>
        <a:p>
          <a:pPr rtl="0"/>
          <a:r>
            <a:rPr lang="en-US" dirty="0"/>
            <a:t>Cloud provider (CP)</a:t>
          </a:r>
        </a:p>
      </dgm:t>
    </dgm:pt>
    <dgm:pt modelId="{0D7B9721-D20F-F548-8149-709B5E3552D6}" type="parTrans" cxnId="{4877E546-6965-544D-8156-EC90530B2C69}">
      <dgm:prSet/>
      <dgm:spPr/>
      <dgm:t>
        <a:bodyPr/>
        <a:lstStyle/>
        <a:p>
          <a:endParaRPr lang="en-US"/>
        </a:p>
      </dgm:t>
    </dgm:pt>
    <dgm:pt modelId="{DE3BF5FF-E4F5-A84E-8F87-1912A7CAF37E}" type="sibTrans" cxnId="{4877E546-6965-544D-8156-EC90530B2C69}">
      <dgm:prSet/>
      <dgm:spPr/>
      <dgm:t>
        <a:bodyPr/>
        <a:lstStyle/>
        <a:p>
          <a:endParaRPr lang="en-US"/>
        </a:p>
      </dgm:t>
    </dgm:pt>
    <dgm:pt modelId="{4C81A88B-F228-C34E-BFF7-144A8DB92012}">
      <dgm:prSet/>
      <dgm:spPr/>
      <dgm:t>
        <a:bodyPr/>
        <a:lstStyle/>
        <a:p>
          <a:pPr rtl="0"/>
          <a:r>
            <a:rPr lang="en-US" dirty="0"/>
            <a:t>Can provide one or more of the cloud services to meet IT and business requirements of cloud consumers</a:t>
          </a:r>
        </a:p>
      </dgm:t>
    </dgm:pt>
    <dgm:pt modelId="{CA03C7E0-CE02-B440-A476-31DC4175BB0C}" type="parTrans" cxnId="{A842AB42-8F3E-F14B-A22F-06CD9261F525}">
      <dgm:prSet/>
      <dgm:spPr/>
      <dgm:t>
        <a:bodyPr/>
        <a:lstStyle/>
        <a:p>
          <a:endParaRPr lang="en-US"/>
        </a:p>
      </dgm:t>
    </dgm:pt>
    <dgm:pt modelId="{30FCC859-AECE-DF41-A643-CF2AE4A9C616}" type="sibTrans" cxnId="{A842AB42-8F3E-F14B-A22F-06CD9261F525}">
      <dgm:prSet/>
      <dgm:spPr/>
      <dgm:t>
        <a:bodyPr/>
        <a:lstStyle/>
        <a:p>
          <a:endParaRPr lang="en-US"/>
        </a:p>
      </dgm:t>
    </dgm:pt>
    <dgm:pt modelId="{6EB95FB2-A377-B148-ABB1-12FD90D0B36F}">
      <dgm:prSet/>
      <dgm:spPr/>
      <dgm:t>
        <a:bodyPr/>
        <a:lstStyle/>
        <a:p>
          <a:pPr rtl="0"/>
          <a:r>
            <a:rPr lang="en-US" dirty="0"/>
            <a:t>For each of the three service models (</a:t>
          </a:r>
          <a:r>
            <a:rPr lang="en-US" dirty="0" err="1"/>
            <a:t>SaaS</a:t>
          </a:r>
          <a:r>
            <a:rPr lang="en-US" dirty="0"/>
            <a:t>, </a:t>
          </a:r>
          <a:r>
            <a:rPr lang="en-US" dirty="0" err="1"/>
            <a:t>PaaS</a:t>
          </a:r>
          <a:r>
            <a:rPr lang="en-US" dirty="0"/>
            <a:t>, </a:t>
          </a:r>
          <a:r>
            <a:rPr lang="en-US" dirty="0" err="1"/>
            <a:t>IaaS</a:t>
          </a:r>
          <a:r>
            <a:rPr lang="en-US" dirty="0"/>
            <a:t>), the CP provides the storage and processing facilities needed to support that service model, together with a cloud interface for cloud service consumers</a:t>
          </a:r>
        </a:p>
      </dgm:t>
    </dgm:pt>
    <dgm:pt modelId="{8BCAC0D6-8BDA-EA4E-95F0-A4A4AAA6FB66}" type="parTrans" cxnId="{6F98310E-9791-9D45-9268-83E5BD5BB840}">
      <dgm:prSet/>
      <dgm:spPr/>
      <dgm:t>
        <a:bodyPr/>
        <a:lstStyle/>
        <a:p>
          <a:endParaRPr lang="en-US"/>
        </a:p>
      </dgm:t>
    </dgm:pt>
    <dgm:pt modelId="{103EF801-43DA-6F45-BC8E-21EE29231C1D}" type="sibTrans" cxnId="{6F98310E-9791-9D45-9268-83E5BD5BB840}">
      <dgm:prSet/>
      <dgm:spPr/>
      <dgm:t>
        <a:bodyPr/>
        <a:lstStyle/>
        <a:p>
          <a:endParaRPr lang="en-US"/>
        </a:p>
      </dgm:t>
    </dgm:pt>
    <dgm:pt modelId="{5BCD4E01-8D91-6F42-8DAB-4454D35680C2}">
      <dgm:prSet/>
      <dgm:spPr/>
      <dgm:t>
        <a:bodyPr/>
        <a:lstStyle/>
        <a:p>
          <a:pPr rtl="0"/>
          <a:r>
            <a:rPr lang="en-US" dirty="0"/>
            <a:t>For </a:t>
          </a:r>
          <a:r>
            <a:rPr lang="en-US" dirty="0" err="1"/>
            <a:t>SaaS</a:t>
          </a:r>
          <a:r>
            <a:rPr lang="en-US" dirty="0"/>
            <a:t>, the CP deploys, configures, maintains, and updates the operation of the software applications on a cloud infrastructure so that the services are provisioned at the expected service levels to cloud consumers</a:t>
          </a:r>
        </a:p>
      </dgm:t>
    </dgm:pt>
    <dgm:pt modelId="{97380E5A-036B-3E4B-894B-C8B1E9642A87}" type="parTrans" cxnId="{5B3FF5EB-13DE-894F-913F-FEAC013C9AC3}">
      <dgm:prSet/>
      <dgm:spPr/>
      <dgm:t>
        <a:bodyPr/>
        <a:lstStyle/>
        <a:p>
          <a:endParaRPr lang="en-US"/>
        </a:p>
      </dgm:t>
    </dgm:pt>
    <dgm:pt modelId="{DCC44C70-18BF-B24C-9287-9266B3CE15FF}" type="sibTrans" cxnId="{5B3FF5EB-13DE-894F-913F-FEAC013C9AC3}">
      <dgm:prSet/>
      <dgm:spPr/>
      <dgm:t>
        <a:bodyPr/>
        <a:lstStyle/>
        <a:p>
          <a:endParaRPr lang="en-US"/>
        </a:p>
      </dgm:t>
    </dgm:pt>
    <dgm:pt modelId="{741C0A1B-DF76-B04A-BD9F-5B6911AFF0A5}">
      <dgm:prSet/>
      <dgm:spPr/>
      <dgm:t>
        <a:bodyPr/>
        <a:lstStyle/>
        <a:p>
          <a:pPr rtl="0"/>
          <a:r>
            <a:rPr lang="en-US" dirty="0"/>
            <a:t>For </a:t>
          </a:r>
          <a:r>
            <a:rPr lang="en-US" dirty="0" err="1"/>
            <a:t>PaaS</a:t>
          </a:r>
          <a:r>
            <a:rPr lang="en-US" dirty="0"/>
            <a:t>, the CP manages the computing infrastructure for the platform and runs the cloud software that provides the components of the platform, such as runtime software execution stack, databases, and other middleware components</a:t>
          </a:r>
        </a:p>
      </dgm:t>
    </dgm:pt>
    <dgm:pt modelId="{A4AE3E9A-6956-7042-A2B7-3086E4C0F1BF}" type="parTrans" cxnId="{8BBA3C90-7B69-6240-A7BE-2A43F984582C}">
      <dgm:prSet/>
      <dgm:spPr/>
      <dgm:t>
        <a:bodyPr/>
        <a:lstStyle/>
        <a:p>
          <a:endParaRPr lang="en-US"/>
        </a:p>
      </dgm:t>
    </dgm:pt>
    <dgm:pt modelId="{04BB1A3D-181F-2B4C-8FE1-9B8342A23CA3}" type="sibTrans" cxnId="{8BBA3C90-7B69-6240-A7BE-2A43F984582C}">
      <dgm:prSet/>
      <dgm:spPr/>
      <dgm:t>
        <a:bodyPr/>
        <a:lstStyle/>
        <a:p>
          <a:endParaRPr lang="en-US"/>
        </a:p>
      </dgm:t>
    </dgm:pt>
    <dgm:pt modelId="{233AFC33-465F-6B4F-82D6-C72A4B6B218F}">
      <dgm:prSet/>
      <dgm:spPr/>
      <dgm:t>
        <a:bodyPr/>
        <a:lstStyle/>
        <a:p>
          <a:pPr rtl="0"/>
          <a:r>
            <a:rPr lang="en-US" dirty="0"/>
            <a:t>For </a:t>
          </a:r>
          <a:r>
            <a:rPr lang="en-US" dirty="0" err="1"/>
            <a:t>IaaS</a:t>
          </a:r>
          <a:r>
            <a:rPr lang="en-US" dirty="0"/>
            <a:t>, the CP acquires the physical computing resources underlying the service, including the servers, networks, storage, and hosting infrastructure</a:t>
          </a:r>
        </a:p>
      </dgm:t>
    </dgm:pt>
    <dgm:pt modelId="{4A9CFDEB-98CE-9F4D-A454-ED7B0284D7DA}" type="parTrans" cxnId="{B6C2B199-EBE9-8F4D-84A4-77BB40352FF2}">
      <dgm:prSet/>
      <dgm:spPr/>
      <dgm:t>
        <a:bodyPr/>
        <a:lstStyle/>
        <a:p>
          <a:endParaRPr lang="en-US"/>
        </a:p>
      </dgm:t>
    </dgm:pt>
    <dgm:pt modelId="{07DFA88C-907B-DE4C-9A98-FFA0189D8257}" type="sibTrans" cxnId="{B6C2B199-EBE9-8F4D-84A4-77BB40352FF2}">
      <dgm:prSet/>
      <dgm:spPr/>
      <dgm:t>
        <a:bodyPr/>
        <a:lstStyle/>
        <a:p>
          <a:endParaRPr lang="en-US"/>
        </a:p>
      </dgm:t>
    </dgm:pt>
    <dgm:pt modelId="{EF83F320-0944-3346-A23D-6AB5B01A35E5}" type="pres">
      <dgm:prSet presAssocID="{DB2A1513-9783-7949-A2D8-8F3CC7DB7995}" presName="hierChild1" presStyleCnt="0">
        <dgm:presLayoutVars>
          <dgm:chPref val="1"/>
          <dgm:dir/>
          <dgm:animOne val="branch"/>
          <dgm:animLvl val="lvl"/>
          <dgm:resizeHandles/>
        </dgm:presLayoutVars>
      </dgm:prSet>
      <dgm:spPr/>
    </dgm:pt>
    <dgm:pt modelId="{7C1699C5-E37F-A94B-AE9E-A203280F3A9D}" type="pres">
      <dgm:prSet presAssocID="{740564DB-1C5B-604B-A991-7161B97E3326}" presName="hierRoot1" presStyleCnt="0"/>
      <dgm:spPr/>
    </dgm:pt>
    <dgm:pt modelId="{8EECE2AE-DA9A-314F-85D4-DDDEA78EBFC6}" type="pres">
      <dgm:prSet presAssocID="{740564DB-1C5B-604B-A991-7161B97E3326}" presName="composite" presStyleCnt="0"/>
      <dgm:spPr/>
    </dgm:pt>
    <dgm:pt modelId="{9529414B-210F-3D48-A39E-BB9736EE0D0C}" type="pres">
      <dgm:prSet presAssocID="{740564DB-1C5B-604B-A991-7161B97E3326}" presName="background" presStyleLbl="node0" presStyleIdx="0" presStyleCnt="1"/>
      <dgm:spPr/>
    </dgm:pt>
    <dgm:pt modelId="{8AC11CB6-D75C-684B-A8D9-E89149CE522F}" type="pres">
      <dgm:prSet presAssocID="{740564DB-1C5B-604B-A991-7161B97E3326}" presName="text" presStyleLbl="fgAcc0" presStyleIdx="0" presStyleCnt="1">
        <dgm:presLayoutVars>
          <dgm:chPref val="3"/>
        </dgm:presLayoutVars>
      </dgm:prSet>
      <dgm:spPr/>
    </dgm:pt>
    <dgm:pt modelId="{CA0860F5-DA30-594E-BA61-3ED00D5D3555}" type="pres">
      <dgm:prSet presAssocID="{740564DB-1C5B-604B-A991-7161B97E3326}" presName="hierChild2" presStyleCnt="0"/>
      <dgm:spPr/>
    </dgm:pt>
    <dgm:pt modelId="{A6A8EAAA-4161-2B45-81B1-0408330C19A2}" type="pres">
      <dgm:prSet presAssocID="{CA03C7E0-CE02-B440-A476-31DC4175BB0C}" presName="Name10" presStyleLbl="parChTrans1D2" presStyleIdx="0" presStyleCnt="2"/>
      <dgm:spPr/>
    </dgm:pt>
    <dgm:pt modelId="{840541D2-585F-3746-BF34-E5CC9FFC5DBF}" type="pres">
      <dgm:prSet presAssocID="{4C81A88B-F228-C34E-BFF7-144A8DB92012}" presName="hierRoot2" presStyleCnt="0"/>
      <dgm:spPr/>
    </dgm:pt>
    <dgm:pt modelId="{D907D8EC-AA11-5641-A1CB-6E7B58A72E91}" type="pres">
      <dgm:prSet presAssocID="{4C81A88B-F228-C34E-BFF7-144A8DB92012}" presName="composite2" presStyleCnt="0"/>
      <dgm:spPr/>
    </dgm:pt>
    <dgm:pt modelId="{9CCBC439-3EA6-1340-8CF2-1FF202293721}" type="pres">
      <dgm:prSet presAssocID="{4C81A88B-F228-C34E-BFF7-144A8DB92012}" presName="background2" presStyleLbl="node2" presStyleIdx="0" presStyleCnt="2"/>
      <dgm:spPr/>
    </dgm:pt>
    <dgm:pt modelId="{1792E155-AE01-E44F-A1C7-00397CB881E3}" type="pres">
      <dgm:prSet presAssocID="{4C81A88B-F228-C34E-BFF7-144A8DB92012}" presName="text2" presStyleLbl="fgAcc2" presStyleIdx="0" presStyleCnt="2">
        <dgm:presLayoutVars>
          <dgm:chPref val="3"/>
        </dgm:presLayoutVars>
      </dgm:prSet>
      <dgm:spPr/>
    </dgm:pt>
    <dgm:pt modelId="{75471BD8-5F17-0D4A-80A9-E80092D18BCD}" type="pres">
      <dgm:prSet presAssocID="{4C81A88B-F228-C34E-BFF7-144A8DB92012}" presName="hierChild3" presStyleCnt="0"/>
      <dgm:spPr/>
    </dgm:pt>
    <dgm:pt modelId="{99B0971F-30CB-CC48-8F89-D4BC152E5F63}" type="pres">
      <dgm:prSet presAssocID="{8BCAC0D6-8BDA-EA4E-95F0-A4A4AAA6FB66}" presName="Name10" presStyleLbl="parChTrans1D2" presStyleIdx="1" presStyleCnt="2"/>
      <dgm:spPr/>
    </dgm:pt>
    <dgm:pt modelId="{CF5F2850-8A3C-4242-AF91-BCD799622BC7}" type="pres">
      <dgm:prSet presAssocID="{6EB95FB2-A377-B148-ABB1-12FD90D0B36F}" presName="hierRoot2" presStyleCnt="0"/>
      <dgm:spPr/>
    </dgm:pt>
    <dgm:pt modelId="{81A2F160-AB68-3146-8811-9DE1C3CC4B88}" type="pres">
      <dgm:prSet presAssocID="{6EB95FB2-A377-B148-ABB1-12FD90D0B36F}" presName="composite2" presStyleCnt="0"/>
      <dgm:spPr/>
    </dgm:pt>
    <dgm:pt modelId="{0B7268E4-A92E-6840-9021-832A441F2FFD}" type="pres">
      <dgm:prSet presAssocID="{6EB95FB2-A377-B148-ABB1-12FD90D0B36F}" presName="background2" presStyleLbl="node2" presStyleIdx="1" presStyleCnt="2"/>
      <dgm:spPr/>
    </dgm:pt>
    <dgm:pt modelId="{AFA77B9D-BBA4-4D4C-8802-E230B9C14B71}" type="pres">
      <dgm:prSet presAssocID="{6EB95FB2-A377-B148-ABB1-12FD90D0B36F}" presName="text2" presStyleLbl="fgAcc2" presStyleIdx="1" presStyleCnt="2">
        <dgm:presLayoutVars>
          <dgm:chPref val="3"/>
        </dgm:presLayoutVars>
      </dgm:prSet>
      <dgm:spPr/>
    </dgm:pt>
    <dgm:pt modelId="{D9404738-BD83-5E44-A1C3-011981578E41}" type="pres">
      <dgm:prSet presAssocID="{6EB95FB2-A377-B148-ABB1-12FD90D0B36F}" presName="hierChild3" presStyleCnt="0"/>
      <dgm:spPr/>
    </dgm:pt>
    <dgm:pt modelId="{66F50E73-42E6-B745-8DAA-D2E3734E3DB3}" type="pres">
      <dgm:prSet presAssocID="{97380E5A-036B-3E4B-894B-C8B1E9642A87}" presName="Name17" presStyleLbl="parChTrans1D3" presStyleIdx="0" presStyleCnt="3"/>
      <dgm:spPr/>
    </dgm:pt>
    <dgm:pt modelId="{113BFDF2-D5D6-4645-980C-C59FC02F5550}" type="pres">
      <dgm:prSet presAssocID="{5BCD4E01-8D91-6F42-8DAB-4454D35680C2}" presName="hierRoot3" presStyleCnt="0"/>
      <dgm:spPr/>
    </dgm:pt>
    <dgm:pt modelId="{190C9838-2712-AB48-B1CB-3331F78A2854}" type="pres">
      <dgm:prSet presAssocID="{5BCD4E01-8D91-6F42-8DAB-4454D35680C2}" presName="composite3" presStyleCnt="0"/>
      <dgm:spPr/>
    </dgm:pt>
    <dgm:pt modelId="{E6281B85-34DA-B141-A8FC-98CF9BE689B9}" type="pres">
      <dgm:prSet presAssocID="{5BCD4E01-8D91-6F42-8DAB-4454D35680C2}" presName="background3" presStyleLbl="node3" presStyleIdx="0" presStyleCnt="3"/>
      <dgm:spPr/>
    </dgm:pt>
    <dgm:pt modelId="{DFA61363-E25C-BD49-85BC-06AA50375E5D}" type="pres">
      <dgm:prSet presAssocID="{5BCD4E01-8D91-6F42-8DAB-4454D35680C2}" presName="text3" presStyleLbl="fgAcc3" presStyleIdx="0" presStyleCnt="3">
        <dgm:presLayoutVars>
          <dgm:chPref val="3"/>
        </dgm:presLayoutVars>
      </dgm:prSet>
      <dgm:spPr/>
    </dgm:pt>
    <dgm:pt modelId="{EBC660D7-CF10-704A-A935-1F7449FB2FF3}" type="pres">
      <dgm:prSet presAssocID="{5BCD4E01-8D91-6F42-8DAB-4454D35680C2}" presName="hierChild4" presStyleCnt="0"/>
      <dgm:spPr/>
    </dgm:pt>
    <dgm:pt modelId="{25309999-2BF9-544B-9A05-922139DA4CA4}" type="pres">
      <dgm:prSet presAssocID="{A4AE3E9A-6956-7042-A2B7-3086E4C0F1BF}" presName="Name17" presStyleLbl="parChTrans1D3" presStyleIdx="1" presStyleCnt="3"/>
      <dgm:spPr/>
    </dgm:pt>
    <dgm:pt modelId="{DCDFBF5D-55EB-8A44-8536-1F6871CB7BAE}" type="pres">
      <dgm:prSet presAssocID="{741C0A1B-DF76-B04A-BD9F-5B6911AFF0A5}" presName="hierRoot3" presStyleCnt="0"/>
      <dgm:spPr/>
    </dgm:pt>
    <dgm:pt modelId="{4A8C4013-7757-F34D-A415-42B0DEEAF761}" type="pres">
      <dgm:prSet presAssocID="{741C0A1B-DF76-B04A-BD9F-5B6911AFF0A5}" presName="composite3" presStyleCnt="0"/>
      <dgm:spPr/>
    </dgm:pt>
    <dgm:pt modelId="{5A03F4AF-861B-154A-B8C7-7CCE384826B1}" type="pres">
      <dgm:prSet presAssocID="{741C0A1B-DF76-B04A-BD9F-5B6911AFF0A5}" presName="background3" presStyleLbl="node3" presStyleIdx="1" presStyleCnt="3"/>
      <dgm:spPr/>
    </dgm:pt>
    <dgm:pt modelId="{F69E9B7F-3E59-2A42-A6C7-4117D99CC901}" type="pres">
      <dgm:prSet presAssocID="{741C0A1B-DF76-B04A-BD9F-5B6911AFF0A5}" presName="text3" presStyleLbl="fgAcc3" presStyleIdx="1" presStyleCnt="3">
        <dgm:presLayoutVars>
          <dgm:chPref val="3"/>
        </dgm:presLayoutVars>
      </dgm:prSet>
      <dgm:spPr/>
    </dgm:pt>
    <dgm:pt modelId="{5E35DCE1-0213-E54B-9353-85B2849C93EC}" type="pres">
      <dgm:prSet presAssocID="{741C0A1B-DF76-B04A-BD9F-5B6911AFF0A5}" presName="hierChild4" presStyleCnt="0"/>
      <dgm:spPr/>
    </dgm:pt>
    <dgm:pt modelId="{F98A81BC-C696-994B-8504-6E480BA86B80}" type="pres">
      <dgm:prSet presAssocID="{4A9CFDEB-98CE-9F4D-A454-ED7B0284D7DA}" presName="Name17" presStyleLbl="parChTrans1D3" presStyleIdx="2" presStyleCnt="3"/>
      <dgm:spPr/>
    </dgm:pt>
    <dgm:pt modelId="{DD808812-1578-3545-8237-BB513763D97A}" type="pres">
      <dgm:prSet presAssocID="{233AFC33-465F-6B4F-82D6-C72A4B6B218F}" presName="hierRoot3" presStyleCnt="0"/>
      <dgm:spPr/>
    </dgm:pt>
    <dgm:pt modelId="{C45D732D-5ED2-E840-BC2F-9AFBFCC6ECD8}" type="pres">
      <dgm:prSet presAssocID="{233AFC33-465F-6B4F-82D6-C72A4B6B218F}" presName="composite3" presStyleCnt="0"/>
      <dgm:spPr/>
    </dgm:pt>
    <dgm:pt modelId="{263B448D-78CB-1048-B61F-AD2055F61647}" type="pres">
      <dgm:prSet presAssocID="{233AFC33-465F-6B4F-82D6-C72A4B6B218F}" presName="background3" presStyleLbl="node3" presStyleIdx="2" presStyleCnt="3"/>
      <dgm:spPr/>
    </dgm:pt>
    <dgm:pt modelId="{A5B987B1-02A0-8049-B644-9E95CEE16EE4}" type="pres">
      <dgm:prSet presAssocID="{233AFC33-465F-6B4F-82D6-C72A4B6B218F}" presName="text3" presStyleLbl="fgAcc3" presStyleIdx="2" presStyleCnt="3">
        <dgm:presLayoutVars>
          <dgm:chPref val="3"/>
        </dgm:presLayoutVars>
      </dgm:prSet>
      <dgm:spPr/>
    </dgm:pt>
    <dgm:pt modelId="{37DCFEF6-3F4C-624F-8CA8-4D0ABCA73C46}" type="pres">
      <dgm:prSet presAssocID="{233AFC33-465F-6B4F-82D6-C72A4B6B218F}" presName="hierChild4" presStyleCnt="0"/>
      <dgm:spPr/>
    </dgm:pt>
  </dgm:ptLst>
  <dgm:cxnLst>
    <dgm:cxn modelId="{4F386805-F3EB-0C43-8CE3-76F5129FF7CB}" type="presOf" srcId="{5BCD4E01-8D91-6F42-8DAB-4454D35680C2}" destId="{DFA61363-E25C-BD49-85BC-06AA50375E5D}" srcOrd="0" destOrd="0" presId="urn:microsoft.com/office/officeart/2005/8/layout/hierarchy1"/>
    <dgm:cxn modelId="{6F98310E-9791-9D45-9268-83E5BD5BB840}" srcId="{740564DB-1C5B-604B-A991-7161B97E3326}" destId="{6EB95FB2-A377-B148-ABB1-12FD90D0B36F}" srcOrd="1" destOrd="0" parTransId="{8BCAC0D6-8BDA-EA4E-95F0-A4A4AAA6FB66}" sibTransId="{103EF801-43DA-6F45-BC8E-21EE29231C1D}"/>
    <dgm:cxn modelId="{DFD3B11C-CF08-274C-9863-386CFB55A747}" type="presOf" srcId="{740564DB-1C5B-604B-A991-7161B97E3326}" destId="{8AC11CB6-D75C-684B-A8D9-E89149CE522F}" srcOrd="0" destOrd="0" presId="urn:microsoft.com/office/officeart/2005/8/layout/hierarchy1"/>
    <dgm:cxn modelId="{47263434-79C7-B847-8D73-958528021437}" type="presOf" srcId="{4A9CFDEB-98CE-9F4D-A454-ED7B0284D7DA}" destId="{F98A81BC-C696-994B-8504-6E480BA86B80}" srcOrd="0" destOrd="0" presId="urn:microsoft.com/office/officeart/2005/8/layout/hierarchy1"/>
    <dgm:cxn modelId="{8E8E6938-EEC7-1C44-A6A8-4BCD083CC559}" type="presOf" srcId="{CA03C7E0-CE02-B440-A476-31DC4175BB0C}" destId="{A6A8EAAA-4161-2B45-81B1-0408330C19A2}" srcOrd="0" destOrd="0" presId="urn:microsoft.com/office/officeart/2005/8/layout/hierarchy1"/>
    <dgm:cxn modelId="{A842AB42-8F3E-F14B-A22F-06CD9261F525}" srcId="{740564DB-1C5B-604B-A991-7161B97E3326}" destId="{4C81A88B-F228-C34E-BFF7-144A8DB92012}" srcOrd="0" destOrd="0" parTransId="{CA03C7E0-CE02-B440-A476-31DC4175BB0C}" sibTransId="{30FCC859-AECE-DF41-A643-CF2AE4A9C616}"/>
    <dgm:cxn modelId="{4877E546-6965-544D-8156-EC90530B2C69}" srcId="{DB2A1513-9783-7949-A2D8-8F3CC7DB7995}" destId="{740564DB-1C5B-604B-A991-7161B97E3326}" srcOrd="0" destOrd="0" parTransId="{0D7B9721-D20F-F548-8149-709B5E3552D6}" sibTransId="{DE3BF5FF-E4F5-A84E-8F87-1912A7CAF37E}"/>
    <dgm:cxn modelId="{90CF7153-E071-6E43-9BAC-6B45EB41A58C}" type="presOf" srcId="{97380E5A-036B-3E4B-894B-C8B1E9642A87}" destId="{66F50E73-42E6-B745-8DAA-D2E3734E3DB3}" srcOrd="0" destOrd="0" presId="urn:microsoft.com/office/officeart/2005/8/layout/hierarchy1"/>
    <dgm:cxn modelId="{776F3F5F-8A54-2842-AF75-C9917DD44E79}" type="presOf" srcId="{4C81A88B-F228-C34E-BFF7-144A8DB92012}" destId="{1792E155-AE01-E44F-A1C7-00397CB881E3}" srcOrd="0" destOrd="0" presId="urn:microsoft.com/office/officeart/2005/8/layout/hierarchy1"/>
    <dgm:cxn modelId="{8BBA3C90-7B69-6240-A7BE-2A43F984582C}" srcId="{6EB95FB2-A377-B148-ABB1-12FD90D0B36F}" destId="{741C0A1B-DF76-B04A-BD9F-5B6911AFF0A5}" srcOrd="1" destOrd="0" parTransId="{A4AE3E9A-6956-7042-A2B7-3086E4C0F1BF}" sibTransId="{04BB1A3D-181F-2B4C-8FE1-9B8342A23CA3}"/>
    <dgm:cxn modelId="{3215E094-72DA-2A42-B821-36ED860DADAE}" type="presOf" srcId="{741C0A1B-DF76-B04A-BD9F-5B6911AFF0A5}" destId="{F69E9B7F-3E59-2A42-A6C7-4117D99CC901}" srcOrd="0" destOrd="0" presId="urn:microsoft.com/office/officeart/2005/8/layout/hierarchy1"/>
    <dgm:cxn modelId="{B6C2B199-EBE9-8F4D-84A4-77BB40352FF2}" srcId="{6EB95FB2-A377-B148-ABB1-12FD90D0B36F}" destId="{233AFC33-465F-6B4F-82D6-C72A4B6B218F}" srcOrd="2" destOrd="0" parTransId="{4A9CFDEB-98CE-9F4D-A454-ED7B0284D7DA}" sibTransId="{07DFA88C-907B-DE4C-9A98-FFA0189D8257}"/>
    <dgm:cxn modelId="{F14E33CC-C1D4-E44C-B257-DD49CA90417B}" type="presOf" srcId="{A4AE3E9A-6956-7042-A2B7-3086E4C0F1BF}" destId="{25309999-2BF9-544B-9A05-922139DA4CA4}" srcOrd="0" destOrd="0" presId="urn:microsoft.com/office/officeart/2005/8/layout/hierarchy1"/>
    <dgm:cxn modelId="{B4C0C5D5-44FA-104C-A27C-32F67F14309A}" type="presOf" srcId="{8BCAC0D6-8BDA-EA4E-95F0-A4A4AAA6FB66}" destId="{99B0971F-30CB-CC48-8F89-D4BC152E5F63}" srcOrd="0" destOrd="0" presId="urn:microsoft.com/office/officeart/2005/8/layout/hierarchy1"/>
    <dgm:cxn modelId="{EEDBA2DF-AE9E-1642-B4B4-3AFE7DBA198D}" type="presOf" srcId="{233AFC33-465F-6B4F-82D6-C72A4B6B218F}" destId="{A5B987B1-02A0-8049-B644-9E95CEE16EE4}" srcOrd="0" destOrd="0" presId="urn:microsoft.com/office/officeart/2005/8/layout/hierarchy1"/>
    <dgm:cxn modelId="{5B3FF5EB-13DE-894F-913F-FEAC013C9AC3}" srcId="{6EB95FB2-A377-B148-ABB1-12FD90D0B36F}" destId="{5BCD4E01-8D91-6F42-8DAB-4454D35680C2}" srcOrd="0" destOrd="0" parTransId="{97380E5A-036B-3E4B-894B-C8B1E9642A87}" sibTransId="{DCC44C70-18BF-B24C-9287-9266B3CE15FF}"/>
    <dgm:cxn modelId="{D81FA0F1-7EE5-614A-834F-A5046DF7EE13}" type="presOf" srcId="{DB2A1513-9783-7949-A2D8-8F3CC7DB7995}" destId="{EF83F320-0944-3346-A23D-6AB5B01A35E5}" srcOrd="0" destOrd="0" presId="urn:microsoft.com/office/officeart/2005/8/layout/hierarchy1"/>
    <dgm:cxn modelId="{B96490FA-127E-3A4A-91E0-C0A235FFF970}" type="presOf" srcId="{6EB95FB2-A377-B148-ABB1-12FD90D0B36F}" destId="{AFA77B9D-BBA4-4D4C-8802-E230B9C14B71}" srcOrd="0" destOrd="0" presId="urn:microsoft.com/office/officeart/2005/8/layout/hierarchy1"/>
    <dgm:cxn modelId="{054BCFAF-C6EB-4E49-A23F-4F2F1E839F72}" type="presParOf" srcId="{EF83F320-0944-3346-A23D-6AB5B01A35E5}" destId="{7C1699C5-E37F-A94B-AE9E-A203280F3A9D}" srcOrd="0" destOrd="0" presId="urn:microsoft.com/office/officeart/2005/8/layout/hierarchy1"/>
    <dgm:cxn modelId="{E2DD55DC-1215-7A49-AD9B-A32E969C1A03}" type="presParOf" srcId="{7C1699C5-E37F-A94B-AE9E-A203280F3A9D}" destId="{8EECE2AE-DA9A-314F-85D4-DDDEA78EBFC6}" srcOrd="0" destOrd="0" presId="urn:microsoft.com/office/officeart/2005/8/layout/hierarchy1"/>
    <dgm:cxn modelId="{6410B565-32E2-C940-A345-BBE1AB624334}" type="presParOf" srcId="{8EECE2AE-DA9A-314F-85D4-DDDEA78EBFC6}" destId="{9529414B-210F-3D48-A39E-BB9736EE0D0C}" srcOrd="0" destOrd="0" presId="urn:microsoft.com/office/officeart/2005/8/layout/hierarchy1"/>
    <dgm:cxn modelId="{35B1A9F8-E7F7-F840-8726-A1298C60CBCE}" type="presParOf" srcId="{8EECE2AE-DA9A-314F-85D4-DDDEA78EBFC6}" destId="{8AC11CB6-D75C-684B-A8D9-E89149CE522F}" srcOrd="1" destOrd="0" presId="urn:microsoft.com/office/officeart/2005/8/layout/hierarchy1"/>
    <dgm:cxn modelId="{935221AE-6317-F44F-987D-27BD7D6F74AE}" type="presParOf" srcId="{7C1699C5-E37F-A94B-AE9E-A203280F3A9D}" destId="{CA0860F5-DA30-594E-BA61-3ED00D5D3555}" srcOrd="1" destOrd="0" presId="urn:microsoft.com/office/officeart/2005/8/layout/hierarchy1"/>
    <dgm:cxn modelId="{2EFA64FE-DF31-E743-8E91-7428451C5EBB}" type="presParOf" srcId="{CA0860F5-DA30-594E-BA61-3ED00D5D3555}" destId="{A6A8EAAA-4161-2B45-81B1-0408330C19A2}" srcOrd="0" destOrd="0" presId="urn:microsoft.com/office/officeart/2005/8/layout/hierarchy1"/>
    <dgm:cxn modelId="{A054F12D-3458-524A-B818-A2ADCE224177}" type="presParOf" srcId="{CA0860F5-DA30-594E-BA61-3ED00D5D3555}" destId="{840541D2-585F-3746-BF34-E5CC9FFC5DBF}" srcOrd="1" destOrd="0" presId="urn:microsoft.com/office/officeart/2005/8/layout/hierarchy1"/>
    <dgm:cxn modelId="{6FCC995C-EDF5-2040-948E-864F75EE8676}" type="presParOf" srcId="{840541D2-585F-3746-BF34-E5CC9FFC5DBF}" destId="{D907D8EC-AA11-5641-A1CB-6E7B58A72E91}" srcOrd="0" destOrd="0" presId="urn:microsoft.com/office/officeart/2005/8/layout/hierarchy1"/>
    <dgm:cxn modelId="{A77CEA74-3CB3-C44F-8066-8A3A71FD4CF2}" type="presParOf" srcId="{D907D8EC-AA11-5641-A1CB-6E7B58A72E91}" destId="{9CCBC439-3EA6-1340-8CF2-1FF202293721}" srcOrd="0" destOrd="0" presId="urn:microsoft.com/office/officeart/2005/8/layout/hierarchy1"/>
    <dgm:cxn modelId="{1D2E550A-5395-8440-AAA3-1FEBAE80882E}" type="presParOf" srcId="{D907D8EC-AA11-5641-A1CB-6E7B58A72E91}" destId="{1792E155-AE01-E44F-A1C7-00397CB881E3}" srcOrd="1" destOrd="0" presId="urn:microsoft.com/office/officeart/2005/8/layout/hierarchy1"/>
    <dgm:cxn modelId="{E97247CD-B410-F94B-B777-64C0A9F18650}" type="presParOf" srcId="{840541D2-585F-3746-BF34-E5CC9FFC5DBF}" destId="{75471BD8-5F17-0D4A-80A9-E80092D18BCD}" srcOrd="1" destOrd="0" presId="urn:microsoft.com/office/officeart/2005/8/layout/hierarchy1"/>
    <dgm:cxn modelId="{BA6FF643-F059-DD41-9799-EDE5BE063E6E}" type="presParOf" srcId="{CA0860F5-DA30-594E-BA61-3ED00D5D3555}" destId="{99B0971F-30CB-CC48-8F89-D4BC152E5F63}" srcOrd="2" destOrd="0" presId="urn:microsoft.com/office/officeart/2005/8/layout/hierarchy1"/>
    <dgm:cxn modelId="{C7482F82-1B37-1E45-98AB-7921B574C20A}" type="presParOf" srcId="{CA0860F5-DA30-594E-BA61-3ED00D5D3555}" destId="{CF5F2850-8A3C-4242-AF91-BCD799622BC7}" srcOrd="3" destOrd="0" presId="urn:microsoft.com/office/officeart/2005/8/layout/hierarchy1"/>
    <dgm:cxn modelId="{AEF3A3F5-FAAE-DA4D-955B-5B4A121D4BD9}" type="presParOf" srcId="{CF5F2850-8A3C-4242-AF91-BCD799622BC7}" destId="{81A2F160-AB68-3146-8811-9DE1C3CC4B88}" srcOrd="0" destOrd="0" presId="urn:microsoft.com/office/officeart/2005/8/layout/hierarchy1"/>
    <dgm:cxn modelId="{7F74A15A-4C7A-D145-8380-30D681DCACFC}" type="presParOf" srcId="{81A2F160-AB68-3146-8811-9DE1C3CC4B88}" destId="{0B7268E4-A92E-6840-9021-832A441F2FFD}" srcOrd="0" destOrd="0" presId="urn:microsoft.com/office/officeart/2005/8/layout/hierarchy1"/>
    <dgm:cxn modelId="{2A0C484C-8BBE-DA49-9036-68E552519BB6}" type="presParOf" srcId="{81A2F160-AB68-3146-8811-9DE1C3CC4B88}" destId="{AFA77B9D-BBA4-4D4C-8802-E230B9C14B71}" srcOrd="1" destOrd="0" presId="urn:microsoft.com/office/officeart/2005/8/layout/hierarchy1"/>
    <dgm:cxn modelId="{26D28869-E85A-7842-9A6B-B7ADDEA10886}" type="presParOf" srcId="{CF5F2850-8A3C-4242-AF91-BCD799622BC7}" destId="{D9404738-BD83-5E44-A1C3-011981578E41}" srcOrd="1" destOrd="0" presId="urn:microsoft.com/office/officeart/2005/8/layout/hierarchy1"/>
    <dgm:cxn modelId="{48565654-9F5B-C54E-90C7-2D0F1171CE8B}" type="presParOf" srcId="{D9404738-BD83-5E44-A1C3-011981578E41}" destId="{66F50E73-42E6-B745-8DAA-D2E3734E3DB3}" srcOrd="0" destOrd="0" presId="urn:microsoft.com/office/officeart/2005/8/layout/hierarchy1"/>
    <dgm:cxn modelId="{87762300-CB15-844B-B096-6AE559627083}" type="presParOf" srcId="{D9404738-BD83-5E44-A1C3-011981578E41}" destId="{113BFDF2-D5D6-4645-980C-C59FC02F5550}" srcOrd="1" destOrd="0" presId="urn:microsoft.com/office/officeart/2005/8/layout/hierarchy1"/>
    <dgm:cxn modelId="{253282F5-F2CC-6842-90CC-45D45C95CC91}" type="presParOf" srcId="{113BFDF2-D5D6-4645-980C-C59FC02F5550}" destId="{190C9838-2712-AB48-B1CB-3331F78A2854}" srcOrd="0" destOrd="0" presId="urn:microsoft.com/office/officeart/2005/8/layout/hierarchy1"/>
    <dgm:cxn modelId="{FC959E30-801B-6F41-8249-91C4A3792A7F}" type="presParOf" srcId="{190C9838-2712-AB48-B1CB-3331F78A2854}" destId="{E6281B85-34DA-B141-A8FC-98CF9BE689B9}" srcOrd="0" destOrd="0" presId="urn:microsoft.com/office/officeart/2005/8/layout/hierarchy1"/>
    <dgm:cxn modelId="{974BAC5F-1421-3747-8677-282413DDD49D}" type="presParOf" srcId="{190C9838-2712-AB48-B1CB-3331F78A2854}" destId="{DFA61363-E25C-BD49-85BC-06AA50375E5D}" srcOrd="1" destOrd="0" presId="urn:microsoft.com/office/officeart/2005/8/layout/hierarchy1"/>
    <dgm:cxn modelId="{3D38ED9F-AB5E-F64F-B5E3-5233F79C6961}" type="presParOf" srcId="{113BFDF2-D5D6-4645-980C-C59FC02F5550}" destId="{EBC660D7-CF10-704A-A935-1F7449FB2FF3}" srcOrd="1" destOrd="0" presId="urn:microsoft.com/office/officeart/2005/8/layout/hierarchy1"/>
    <dgm:cxn modelId="{99D00D53-AA0A-5241-B271-0A79594A557B}" type="presParOf" srcId="{D9404738-BD83-5E44-A1C3-011981578E41}" destId="{25309999-2BF9-544B-9A05-922139DA4CA4}" srcOrd="2" destOrd="0" presId="urn:microsoft.com/office/officeart/2005/8/layout/hierarchy1"/>
    <dgm:cxn modelId="{1BFC59BE-09C3-9B47-883A-4C4E861DA0EE}" type="presParOf" srcId="{D9404738-BD83-5E44-A1C3-011981578E41}" destId="{DCDFBF5D-55EB-8A44-8536-1F6871CB7BAE}" srcOrd="3" destOrd="0" presId="urn:microsoft.com/office/officeart/2005/8/layout/hierarchy1"/>
    <dgm:cxn modelId="{42A02448-A8D4-9041-A0D9-B78B93E6A2B7}" type="presParOf" srcId="{DCDFBF5D-55EB-8A44-8536-1F6871CB7BAE}" destId="{4A8C4013-7757-F34D-A415-42B0DEEAF761}" srcOrd="0" destOrd="0" presId="urn:microsoft.com/office/officeart/2005/8/layout/hierarchy1"/>
    <dgm:cxn modelId="{0C3D7D79-1ED2-EF44-80FE-2446A5758939}" type="presParOf" srcId="{4A8C4013-7757-F34D-A415-42B0DEEAF761}" destId="{5A03F4AF-861B-154A-B8C7-7CCE384826B1}" srcOrd="0" destOrd="0" presId="urn:microsoft.com/office/officeart/2005/8/layout/hierarchy1"/>
    <dgm:cxn modelId="{35B7724B-2DF4-CC4C-AB59-7A5E9FD5BB60}" type="presParOf" srcId="{4A8C4013-7757-F34D-A415-42B0DEEAF761}" destId="{F69E9B7F-3E59-2A42-A6C7-4117D99CC901}" srcOrd="1" destOrd="0" presId="urn:microsoft.com/office/officeart/2005/8/layout/hierarchy1"/>
    <dgm:cxn modelId="{98639B2B-15AF-BA48-9429-7DAEB5784D42}" type="presParOf" srcId="{DCDFBF5D-55EB-8A44-8536-1F6871CB7BAE}" destId="{5E35DCE1-0213-E54B-9353-85B2849C93EC}" srcOrd="1" destOrd="0" presId="urn:microsoft.com/office/officeart/2005/8/layout/hierarchy1"/>
    <dgm:cxn modelId="{637FA070-A586-7842-A517-62EDFBE436F8}" type="presParOf" srcId="{D9404738-BD83-5E44-A1C3-011981578E41}" destId="{F98A81BC-C696-994B-8504-6E480BA86B80}" srcOrd="4" destOrd="0" presId="urn:microsoft.com/office/officeart/2005/8/layout/hierarchy1"/>
    <dgm:cxn modelId="{8096654D-1CDB-324A-9079-323A3532D87C}" type="presParOf" srcId="{D9404738-BD83-5E44-A1C3-011981578E41}" destId="{DD808812-1578-3545-8237-BB513763D97A}" srcOrd="5" destOrd="0" presId="urn:microsoft.com/office/officeart/2005/8/layout/hierarchy1"/>
    <dgm:cxn modelId="{EE78407F-936B-FF4E-82C7-CD02248A74DD}" type="presParOf" srcId="{DD808812-1578-3545-8237-BB513763D97A}" destId="{C45D732D-5ED2-E840-BC2F-9AFBFCC6ECD8}" srcOrd="0" destOrd="0" presId="urn:microsoft.com/office/officeart/2005/8/layout/hierarchy1"/>
    <dgm:cxn modelId="{3DC15997-A3DA-B740-9CAE-AC02AB6A792F}" type="presParOf" srcId="{C45D732D-5ED2-E840-BC2F-9AFBFCC6ECD8}" destId="{263B448D-78CB-1048-B61F-AD2055F61647}" srcOrd="0" destOrd="0" presId="urn:microsoft.com/office/officeart/2005/8/layout/hierarchy1"/>
    <dgm:cxn modelId="{5859F553-0FCF-1342-961A-7BEE0BE255AC}" type="presParOf" srcId="{C45D732D-5ED2-E840-BC2F-9AFBFCC6ECD8}" destId="{A5B987B1-02A0-8049-B644-9E95CEE16EE4}" srcOrd="1" destOrd="0" presId="urn:microsoft.com/office/officeart/2005/8/layout/hierarchy1"/>
    <dgm:cxn modelId="{304C098D-AADE-0C4E-B514-9EDA8A873D06}" type="presParOf" srcId="{DD808812-1578-3545-8237-BB513763D97A}" destId="{37DCFEF6-3F4C-624F-8CA8-4D0ABCA73C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E72E6-1C94-FF45-AA1E-B2E5B39BBA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A3E85ED-D1A6-A64F-BF7F-53045EF34C66}">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2400" b="1" dirty="0">
              <a:effectLst>
                <a:outerShdw blurRad="38100" dist="38100" dir="2700000" algn="tl">
                  <a:srgbClr val="000000">
                    <a:alpha val="43137"/>
                  </a:srgbClr>
                </a:outerShdw>
              </a:effectLst>
            </a:rPr>
            <a:t>Cloud carrier</a:t>
          </a:r>
        </a:p>
      </dgm:t>
    </dgm:pt>
    <dgm:pt modelId="{C27B35A5-63DC-9244-B886-EB683549C078}" type="parTrans" cxnId="{5A125B17-FC21-494E-90C1-C0BCEEE42B62}">
      <dgm:prSet/>
      <dgm:spPr/>
      <dgm:t>
        <a:bodyPr/>
        <a:lstStyle/>
        <a:p>
          <a:endParaRPr lang="en-US"/>
        </a:p>
      </dgm:t>
    </dgm:pt>
    <dgm:pt modelId="{C16E0F7E-FBEB-6B45-847A-7F4A6321EE0F}" type="sibTrans" cxnId="{5A125B17-FC21-494E-90C1-C0BCEEE42B62}">
      <dgm:prSet/>
      <dgm:spPr/>
      <dgm:t>
        <a:bodyPr/>
        <a:lstStyle/>
        <a:p>
          <a:endParaRPr lang="en-US"/>
        </a:p>
      </dgm:t>
    </dgm:pt>
    <dgm:pt modelId="{2581E4EA-FDAE-664A-A356-58359BEDEF15}">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t>A networking facility that provides connectivity and transport of cloud services between cloud consumers and CPs</a:t>
          </a:r>
        </a:p>
      </dgm:t>
    </dgm:pt>
    <dgm:pt modelId="{77431F5E-6AD6-004A-9E6F-C494B3E0419E}" type="parTrans" cxnId="{3355CE93-AEDC-7E41-8425-CD2BAF2D3FAE}">
      <dgm:prSet/>
      <dgm:spPr/>
      <dgm:t>
        <a:bodyPr/>
        <a:lstStyle/>
        <a:p>
          <a:endParaRPr lang="en-US"/>
        </a:p>
      </dgm:t>
    </dgm:pt>
    <dgm:pt modelId="{45B2DEC8-230E-8F43-BE7F-95016C499571}" type="sibTrans" cxnId="{3355CE93-AEDC-7E41-8425-CD2BAF2D3FAE}">
      <dgm:prSet/>
      <dgm:spPr/>
      <dgm:t>
        <a:bodyPr/>
        <a:lstStyle/>
        <a:p>
          <a:endParaRPr lang="en-US"/>
        </a:p>
      </dgm:t>
    </dgm:pt>
    <dgm:pt modelId="{E294FB2E-4F25-D64F-A3B1-F04B657EA1AB}">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2400" b="1" dirty="0">
              <a:effectLst>
                <a:outerShdw blurRad="38100" dist="38100" dir="2700000" algn="tl">
                  <a:srgbClr val="000000">
                    <a:alpha val="43137"/>
                  </a:srgbClr>
                </a:outerShdw>
              </a:effectLst>
            </a:rPr>
            <a:t>Cloud broker</a:t>
          </a:r>
        </a:p>
      </dgm:t>
    </dgm:pt>
    <dgm:pt modelId="{C050D1A8-4630-6440-AFBD-FCF765C4D007}" type="parTrans" cxnId="{5455F46F-85D8-A44F-A213-424F9BC5D90E}">
      <dgm:prSet/>
      <dgm:spPr/>
      <dgm:t>
        <a:bodyPr/>
        <a:lstStyle/>
        <a:p>
          <a:endParaRPr lang="en-US"/>
        </a:p>
      </dgm:t>
    </dgm:pt>
    <dgm:pt modelId="{8197594F-C890-4F41-B447-A43668B4B179}" type="sibTrans" cxnId="{5455F46F-85D8-A44F-A213-424F9BC5D90E}">
      <dgm:prSet/>
      <dgm:spPr/>
      <dgm:t>
        <a:bodyPr/>
        <a:lstStyle/>
        <a:p>
          <a:endParaRPr lang="en-US"/>
        </a:p>
      </dgm:t>
    </dgm:pt>
    <dgm:pt modelId="{A78FDCBE-CD49-A942-8FF2-A3E6743FA9B0}">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Useful when cloud services are too complex for a cloud consumer to easily manage</a:t>
          </a:r>
        </a:p>
      </dgm:t>
    </dgm:pt>
    <dgm:pt modelId="{53DC4D6E-CF0A-DD45-B6C1-52E2BF5B4329}" type="parTrans" cxnId="{B36D0F2F-A2AB-9D48-AC63-ADA2AA4D4666}">
      <dgm:prSet/>
      <dgm:spPr/>
      <dgm:t>
        <a:bodyPr/>
        <a:lstStyle/>
        <a:p>
          <a:endParaRPr lang="en-US"/>
        </a:p>
      </dgm:t>
    </dgm:pt>
    <dgm:pt modelId="{B92EC444-D756-A246-B2D8-4EEEF3562D3A}" type="sibTrans" cxnId="{B36D0F2F-A2AB-9D48-AC63-ADA2AA4D4666}">
      <dgm:prSet/>
      <dgm:spPr/>
      <dgm:t>
        <a:bodyPr/>
        <a:lstStyle/>
        <a:p>
          <a:endParaRPr lang="en-US"/>
        </a:p>
      </dgm:t>
    </dgm:pt>
    <dgm:pt modelId="{9F0BEB30-F99C-F748-8A4D-ADBA305AA79D}">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Three areas of support can be offered by a cloud broker:</a:t>
          </a:r>
        </a:p>
      </dgm:t>
    </dgm:pt>
    <dgm:pt modelId="{753F7EEC-9F1B-4742-AAD5-6AF3DC39C640}" type="parTrans" cxnId="{8FAE8D77-66ED-0841-B660-C46259146274}">
      <dgm:prSet/>
      <dgm:spPr/>
      <dgm:t>
        <a:bodyPr/>
        <a:lstStyle/>
        <a:p>
          <a:endParaRPr lang="en-US"/>
        </a:p>
      </dgm:t>
    </dgm:pt>
    <dgm:pt modelId="{EB219461-B4FC-FC43-B962-1750D296FAA0}" type="sibTrans" cxnId="{8FAE8D77-66ED-0841-B660-C46259146274}">
      <dgm:prSet/>
      <dgm:spPr/>
      <dgm:t>
        <a:bodyPr/>
        <a:lstStyle/>
        <a:p>
          <a:endParaRPr lang="en-US"/>
        </a:p>
      </dgm:t>
    </dgm:pt>
    <dgm:pt modelId="{15C06257-E7A3-1644-A93A-8712A2EAE7A3}">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Service intermediation</a:t>
          </a:r>
        </a:p>
      </dgm:t>
    </dgm:pt>
    <dgm:pt modelId="{C31A35F8-CB46-9741-AF3A-8773DCFC214E}" type="parTrans" cxnId="{CDD6B214-649B-CF4F-A3F3-CBAF9664BC3D}">
      <dgm:prSet/>
      <dgm:spPr/>
      <dgm:t>
        <a:bodyPr/>
        <a:lstStyle/>
        <a:p>
          <a:endParaRPr lang="en-US"/>
        </a:p>
      </dgm:t>
    </dgm:pt>
    <dgm:pt modelId="{BA590180-1246-264D-B3B8-2D8E2932F368}" type="sibTrans" cxnId="{CDD6B214-649B-CF4F-A3F3-CBAF9664BC3D}">
      <dgm:prSet/>
      <dgm:spPr/>
      <dgm:t>
        <a:bodyPr/>
        <a:lstStyle/>
        <a:p>
          <a:endParaRPr lang="en-US"/>
        </a:p>
      </dgm:t>
    </dgm:pt>
    <dgm:pt modelId="{0299372F-0672-D440-B130-28AE8BE5C241}">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Value-added services such as identity management, performance reporting, and enhanced security</a:t>
          </a:r>
        </a:p>
      </dgm:t>
    </dgm:pt>
    <dgm:pt modelId="{E7476DCF-49D6-4C4B-B9E2-43FB9BDC6DCC}" type="parTrans" cxnId="{F26E017B-0D9D-1849-B53B-A7F29869A76A}">
      <dgm:prSet/>
      <dgm:spPr/>
      <dgm:t>
        <a:bodyPr/>
        <a:lstStyle/>
        <a:p>
          <a:endParaRPr lang="en-US"/>
        </a:p>
      </dgm:t>
    </dgm:pt>
    <dgm:pt modelId="{45C502A0-18DE-3C43-8F78-EABAC0587664}" type="sibTrans" cxnId="{F26E017B-0D9D-1849-B53B-A7F29869A76A}">
      <dgm:prSet/>
      <dgm:spPr/>
      <dgm:t>
        <a:bodyPr/>
        <a:lstStyle/>
        <a:p>
          <a:endParaRPr lang="en-US"/>
        </a:p>
      </dgm:t>
    </dgm:pt>
    <dgm:pt modelId="{8A5E8C04-4955-9D49-8CD5-E08958D1E526}">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Service aggregation</a:t>
          </a:r>
        </a:p>
      </dgm:t>
    </dgm:pt>
    <dgm:pt modelId="{64430CE3-FEB9-C742-B899-AC46BC70E38B}" type="parTrans" cxnId="{9673CEE8-8197-2444-AC85-E2AC0E7FDAEA}">
      <dgm:prSet/>
      <dgm:spPr/>
      <dgm:t>
        <a:bodyPr/>
        <a:lstStyle/>
        <a:p>
          <a:endParaRPr lang="en-US"/>
        </a:p>
      </dgm:t>
    </dgm:pt>
    <dgm:pt modelId="{98C8A12D-A092-8244-9A72-44BA5A3E617C}" type="sibTrans" cxnId="{9673CEE8-8197-2444-AC85-E2AC0E7FDAEA}">
      <dgm:prSet/>
      <dgm:spPr/>
      <dgm:t>
        <a:bodyPr/>
        <a:lstStyle/>
        <a:p>
          <a:endParaRPr lang="en-US"/>
        </a:p>
      </dgm:t>
    </dgm:pt>
    <dgm:pt modelId="{28CE450E-D07B-6B4B-9A21-029A41976310}">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The broker combines multiple cloud services to meet consumer needs not specifically addressed by a single CP, or to optimize performance or minimize cost</a:t>
          </a:r>
        </a:p>
      </dgm:t>
    </dgm:pt>
    <dgm:pt modelId="{786EE1AE-AB09-8F43-B7E2-617680842E5D}" type="parTrans" cxnId="{A8521D47-EC03-2244-9CB0-3A1A69F630E0}">
      <dgm:prSet/>
      <dgm:spPr/>
      <dgm:t>
        <a:bodyPr/>
        <a:lstStyle/>
        <a:p>
          <a:endParaRPr lang="en-US"/>
        </a:p>
      </dgm:t>
    </dgm:pt>
    <dgm:pt modelId="{D82846FF-4A19-C441-B031-BFFCD35F66CE}" type="sibTrans" cxnId="{A8521D47-EC03-2244-9CB0-3A1A69F630E0}">
      <dgm:prSet/>
      <dgm:spPr/>
      <dgm:t>
        <a:bodyPr/>
        <a:lstStyle/>
        <a:p>
          <a:endParaRPr lang="en-US"/>
        </a:p>
      </dgm:t>
    </dgm:pt>
    <dgm:pt modelId="{FDFD18C5-21A1-9948-A39E-F327A5460F3E}">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Service arbitrage</a:t>
          </a:r>
        </a:p>
      </dgm:t>
    </dgm:pt>
    <dgm:pt modelId="{FEC81C86-A8DE-BF45-A5A9-C1220917F411}" type="parTrans" cxnId="{96B79F92-0D0E-9741-A35F-617A02D5D561}">
      <dgm:prSet/>
      <dgm:spPr/>
      <dgm:t>
        <a:bodyPr/>
        <a:lstStyle/>
        <a:p>
          <a:endParaRPr lang="en-US"/>
        </a:p>
      </dgm:t>
    </dgm:pt>
    <dgm:pt modelId="{1881A6F8-3FD5-5344-91FA-D54E6B0E4BDF}" type="sibTrans" cxnId="{96B79F92-0D0E-9741-A35F-617A02D5D561}">
      <dgm:prSet/>
      <dgm:spPr/>
      <dgm:t>
        <a:bodyPr/>
        <a:lstStyle/>
        <a:p>
          <a:endParaRPr lang="en-US"/>
        </a:p>
      </dgm:t>
    </dgm:pt>
    <dgm:pt modelId="{443776A3-26DB-1547-B75F-39C088414B5C}">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solidFill>
                <a:schemeClr val="bg1"/>
              </a:solidFill>
            </a:rPr>
            <a:t>A broker has the flexibility to choose services from multiple agencies</a:t>
          </a:r>
        </a:p>
      </dgm:t>
    </dgm:pt>
    <dgm:pt modelId="{D7DFF0F8-0EB7-D745-B4DD-A75995D64F6E}" type="parTrans" cxnId="{16B4063E-6051-5841-AD16-CA66C201CB67}">
      <dgm:prSet/>
      <dgm:spPr/>
      <dgm:t>
        <a:bodyPr/>
        <a:lstStyle/>
        <a:p>
          <a:endParaRPr lang="en-US"/>
        </a:p>
      </dgm:t>
    </dgm:pt>
    <dgm:pt modelId="{98688E81-44C3-FA4D-8554-16A7191C9904}" type="sibTrans" cxnId="{16B4063E-6051-5841-AD16-CA66C201CB67}">
      <dgm:prSet/>
      <dgm:spPr/>
      <dgm:t>
        <a:bodyPr/>
        <a:lstStyle/>
        <a:p>
          <a:endParaRPr lang="en-US"/>
        </a:p>
      </dgm:t>
    </dgm:pt>
    <dgm:pt modelId="{198FC47F-2CDA-0444-88A5-A1E62BCB1FFA}">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2400" b="1" dirty="0">
              <a:effectLst>
                <a:outerShdw blurRad="38100" dist="38100" dir="2700000" algn="tl">
                  <a:srgbClr val="000000">
                    <a:alpha val="43137"/>
                  </a:srgbClr>
                </a:outerShdw>
              </a:effectLst>
            </a:rPr>
            <a:t>Cloud auditor</a:t>
          </a:r>
        </a:p>
      </dgm:t>
    </dgm:pt>
    <dgm:pt modelId="{B7C0EDD9-AD68-854D-814F-5D03CEDBB6C5}" type="parTrans" cxnId="{DF30219A-F8DE-094F-9DFE-A5A3AA2F41DB}">
      <dgm:prSet/>
      <dgm:spPr/>
      <dgm:t>
        <a:bodyPr/>
        <a:lstStyle/>
        <a:p>
          <a:endParaRPr lang="en-US"/>
        </a:p>
      </dgm:t>
    </dgm:pt>
    <dgm:pt modelId="{3187B11D-C104-D24C-9C2D-8A4BC25F78AA}" type="sibTrans" cxnId="{DF30219A-F8DE-094F-9DFE-A5A3AA2F41DB}">
      <dgm:prSet/>
      <dgm:spPr/>
      <dgm:t>
        <a:bodyPr/>
        <a:lstStyle/>
        <a:p>
          <a:endParaRPr lang="en-US"/>
        </a:p>
      </dgm:t>
    </dgm:pt>
    <dgm:pt modelId="{16569B39-AD42-044E-BF5F-FB03D0234FF5}">
      <dgm:prSet custT="1"/>
      <dgm:spPr>
        <a:solidFill>
          <a:schemeClr val="tx2">
            <a:lumMod val="60000"/>
            <a:lumOff val="40000"/>
          </a:schemeClr>
        </a:solidFill>
        <a:ln w="19050">
          <a:solidFill>
            <a:schemeClr val="tx2">
              <a:lumMod val="60000"/>
              <a:lumOff val="40000"/>
            </a:schemeClr>
          </a:solidFill>
        </a:ln>
        <a:effectLst/>
      </dgm:spPr>
      <dgm:t>
        <a:bodyPr/>
        <a:lstStyle/>
        <a:p>
          <a:pPr rtl="0"/>
          <a:r>
            <a:rPr lang="en-US" sz="1600" dirty="0"/>
            <a:t>An independent entity that can assure that the CP conforms to a set of standards</a:t>
          </a:r>
        </a:p>
      </dgm:t>
    </dgm:pt>
    <dgm:pt modelId="{0FCA78F4-4C53-274E-AEAF-EA8F5408CAB9}" type="parTrans" cxnId="{D9D91177-004D-3A45-BC88-3EF72FD03477}">
      <dgm:prSet/>
      <dgm:spPr/>
      <dgm:t>
        <a:bodyPr/>
        <a:lstStyle/>
        <a:p>
          <a:endParaRPr lang="en-US"/>
        </a:p>
      </dgm:t>
    </dgm:pt>
    <dgm:pt modelId="{395D95A6-FE1D-9041-81AE-79ED3513DF70}" type="sibTrans" cxnId="{D9D91177-004D-3A45-BC88-3EF72FD03477}">
      <dgm:prSet/>
      <dgm:spPr/>
      <dgm:t>
        <a:bodyPr/>
        <a:lstStyle/>
        <a:p>
          <a:endParaRPr lang="en-US"/>
        </a:p>
      </dgm:t>
    </dgm:pt>
    <dgm:pt modelId="{93C889D2-1F43-5D4D-9F4C-A92D9CB36DAE}" type="pres">
      <dgm:prSet presAssocID="{FE9E72E6-1C94-FF45-AA1E-B2E5B39BBA4E}" presName="diagram" presStyleCnt="0">
        <dgm:presLayoutVars>
          <dgm:dir/>
          <dgm:resizeHandles val="exact"/>
        </dgm:presLayoutVars>
      </dgm:prSet>
      <dgm:spPr/>
    </dgm:pt>
    <dgm:pt modelId="{8870ABD5-8B7B-5442-B23F-8F5E2D1FDF2E}" type="pres">
      <dgm:prSet presAssocID="{FA3E85ED-D1A6-A64F-BF7F-53045EF34C66}" presName="node" presStyleLbl="node1" presStyleIdx="0" presStyleCnt="3" custScaleX="148126" custScaleY="144285" custLinFactX="-3915" custLinFactNeighborX="-100000" custLinFactNeighborY="16883">
        <dgm:presLayoutVars>
          <dgm:bulletEnabled val="1"/>
        </dgm:presLayoutVars>
      </dgm:prSet>
      <dgm:spPr/>
    </dgm:pt>
    <dgm:pt modelId="{74F26B8C-18CB-C142-9EAE-69212C1F1D7C}" type="pres">
      <dgm:prSet presAssocID="{C16E0F7E-FBEB-6B45-847A-7F4A6321EE0F}" presName="sibTrans" presStyleCnt="0"/>
      <dgm:spPr/>
    </dgm:pt>
    <dgm:pt modelId="{561863C0-0515-7243-9EE7-35899AA684AB}" type="pres">
      <dgm:prSet presAssocID="{E294FB2E-4F25-D64F-A3B1-F04B657EA1AB}" presName="node" presStyleLbl="node1" presStyleIdx="1" presStyleCnt="3" custScaleX="282297" custScaleY="307058" custLinFactNeighborX="73383" custLinFactNeighborY="13697">
        <dgm:presLayoutVars>
          <dgm:bulletEnabled val="1"/>
        </dgm:presLayoutVars>
      </dgm:prSet>
      <dgm:spPr/>
    </dgm:pt>
    <dgm:pt modelId="{D7811F5A-A32C-574B-A128-6FE1DE536F26}" type="pres">
      <dgm:prSet presAssocID="{8197594F-C890-4F41-B447-A43668B4B179}" presName="sibTrans" presStyleCnt="0"/>
      <dgm:spPr/>
    </dgm:pt>
    <dgm:pt modelId="{F857DD8E-49BC-E14E-B63A-D1F51567791C}" type="pres">
      <dgm:prSet presAssocID="{198FC47F-2CDA-0444-88A5-A1E62BCB1FFA}" presName="node" presStyleLbl="node1" presStyleIdx="2" presStyleCnt="3" custScaleX="137032" custScaleY="144869" custLinFactY="-100000" custLinFactNeighborX="-53780" custLinFactNeighborY="-125163">
        <dgm:presLayoutVars>
          <dgm:bulletEnabled val="1"/>
        </dgm:presLayoutVars>
      </dgm:prSet>
      <dgm:spPr/>
    </dgm:pt>
  </dgm:ptLst>
  <dgm:cxnLst>
    <dgm:cxn modelId="{CDD6B214-649B-CF4F-A3F3-CBAF9664BC3D}" srcId="{9F0BEB30-F99C-F748-8A4D-ADBA305AA79D}" destId="{15C06257-E7A3-1644-A93A-8712A2EAE7A3}" srcOrd="0" destOrd="0" parTransId="{C31A35F8-CB46-9741-AF3A-8773DCFC214E}" sibTransId="{BA590180-1246-264D-B3B8-2D8E2932F368}"/>
    <dgm:cxn modelId="{5A125B17-FC21-494E-90C1-C0BCEEE42B62}" srcId="{FE9E72E6-1C94-FF45-AA1E-B2E5B39BBA4E}" destId="{FA3E85ED-D1A6-A64F-BF7F-53045EF34C66}" srcOrd="0" destOrd="0" parTransId="{C27B35A5-63DC-9244-B886-EB683549C078}" sibTransId="{C16E0F7E-FBEB-6B45-847A-7F4A6321EE0F}"/>
    <dgm:cxn modelId="{2EC2582B-7588-F042-8E89-9CCEC8C41B75}" type="presOf" srcId="{8A5E8C04-4955-9D49-8CD5-E08958D1E526}" destId="{561863C0-0515-7243-9EE7-35899AA684AB}" srcOrd="0" destOrd="5" presId="urn:microsoft.com/office/officeart/2005/8/layout/default"/>
    <dgm:cxn modelId="{B36D0F2F-A2AB-9D48-AC63-ADA2AA4D4666}" srcId="{E294FB2E-4F25-D64F-A3B1-F04B657EA1AB}" destId="{A78FDCBE-CD49-A942-8FF2-A3E6743FA9B0}" srcOrd="0" destOrd="0" parTransId="{53DC4D6E-CF0A-DD45-B6C1-52E2BF5B4329}" sibTransId="{B92EC444-D756-A246-B2D8-4EEEF3562D3A}"/>
    <dgm:cxn modelId="{7112F337-7E70-4045-8D81-2742F451732B}" type="presOf" srcId="{443776A3-26DB-1547-B75F-39C088414B5C}" destId="{561863C0-0515-7243-9EE7-35899AA684AB}" srcOrd="0" destOrd="8" presId="urn:microsoft.com/office/officeart/2005/8/layout/default"/>
    <dgm:cxn modelId="{16B4063E-6051-5841-AD16-CA66C201CB67}" srcId="{FDFD18C5-21A1-9948-A39E-F327A5460F3E}" destId="{443776A3-26DB-1547-B75F-39C088414B5C}" srcOrd="0" destOrd="0" parTransId="{D7DFF0F8-0EB7-D745-B4DD-A75995D64F6E}" sibTransId="{98688E81-44C3-FA4D-8554-16A7191C9904}"/>
    <dgm:cxn modelId="{A8521D47-EC03-2244-9CB0-3A1A69F630E0}" srcId="{8A5E8C04-4955-9D49-8CD5-E08958D1E526}" destId="{28CE450E-D07B-6B4B-9A21-029A41976310}" srcOrd="0" destOrd="0" parTransId="{786EE1AE-AB09-8F43-B7E2-617680842E5D}" sibTransId="{D82846FF-4A19-C441-B031-BFFCD35F66CE}"/>
    <dgm:cxn modelId="{BDE0FF54-7525-1949-892F-4CB2507FC3D3}" type="presOf" srcId="{2581E4EA-FDAE-664A-A356-58359BEDEF15}" destId="{8870ABD5-8B7B-5442-B23F-8F5E2D1FDF2E}" srcOrd="0" destOrd="1" presId="urn:microsoft.com/office/officeart/2005/8/layout/default"/>
    <dgm:cxn modelId="{E40BE460-476D-4F48-BCAB-F555A054559D}" type="presOf" srcId="{0299372F-0672-D440-B130-28AE8BE5C241}" destId="{561863C0-0515-7243-9EE7-35899AA684AB}" srcOrd="0" destOrd="4" presId="urn:microsoft.com/office/officeart/2005/8/layout/default"/>
    <dgm:cxn modelId="{F4C24C61-CA9F-564A-A06B-9C1F481D2F0A}" type="presOf" srcId="{28CE450E-D07B-6B4B-9A21-029A41976310}" destId="{561863C0-0515-7243-9EE7-35899AA684AB}" srcOrd="0" destOrd="6" presId="urn:microsoft.com/office/officeart/2005/8/layout/default"/>
    <dgm:cxn modelId="{5455F46F-85D8-A44F-A213-424F9BC5D90E}" srcId="{FE9E72E6-1C94-FF45-AA1E-B2E5B39BBA4E}" destId="{E294FB2E-4F25-D64F-A3B1-F04B657EA1AB}" srcOrd="1" destOrd="0" parTransId="{C050D1A8-4630-6440-AFBD-FCF765C4D007}" sibTransId="{8197594F-C890-4F41-B447-A43668B4B179}"/>
    <dgm:cxn modelId="{D9D91177-004D-3A45-BC88-3EF72FD03477}" srcId="{198FC47F-2CDA-0444-88A5-A1E62BCB1FFA}" destId="{16569B39-AD42-044E-BF5F-FB03D0234FF5}" srcOrd="0" destOrd="0" parTransId="{0FCA78F4-4C53-274E-AEAF-EA8F5408CAB9}" sibTransId="{395D95A6-FE1D-9041-81AE-79ED3513DF70}"/>
    <dgm:cxn modelId="{8FAE8D77-66ED-0841-B660-C46259146274}" srcId="{E294FB2E-4F25-D64F-A3B1-F04B657EA1AB}" destId="{9F0BEB30-F99C-F748-8A4D-ADBA305AA79D}" srcOrd="1" destOrd="0" parTransId="{753F7EEC-9F1B-4742-AAD5-6AF3DC39C640}" sibTransId="{EB219461-B4FC-FC43-B962-1750D296FAA0}"/>
    <dgm:cxn modelId="{6F78187A-A571-3F43-9122-FCADA9A05BBC}" type="presOf" srcId="{A78FDCBE-CD49-A942-8FF2-A3E6743FA9B0}" destId="{561863C0-0515-7243-9EE7-35899AA684AB}" srcOrd="0" destOrd="1" presId="urn:microsoft.com/office/officeart/2005/8/layout/default"/>
    <dgm:cxn modelId="{F26E017B-0D9D-1849-B53B-A7F29869A76A}" srcId="{15C06257-E7A3-1644-A93A-8712A2EAE7A3}" destId="{0299372F-0672-D440-B130-28AE8BE5C241}" srcOrd="0" destOrd="0" parTransId="{E7476DCF-49D6-4C4B-B9E2-43FB9BDC6DCC}" sibTransId="{45C502A0-18DE-3C43-8F78-EABAC0587664}"/>
    <dgm:cxn modelId="{9D93648C-E69E-FA46-9E3B-165C1953D2E0}" type="presOf" srcId="{16569B39-AD42-044E-BF5F-FB03D0234FF5}" destId="{F857DD8E-49BC-E14E-B63A-D1F51567791C}" srcOrd="0" destOrd="1" presId="urn:microsoft.com/office/officeart/2005/8/layout/default"/>
    <dgm:cxn modelId="{2210DD90-B653-B546-8777-CFC5A48A6880}" type="presOf" srcId="{15C06257-E7A3-1644-A93A-8712A2EAE7A3}" destId="{561863C0-0515-7243-9EE7-35899AA684AB}" srcOrd="0" destOrd="3" presId="urn:microsoft.com/office/officeart/2005/8/layout/default"/>
    <dgm:cxn modelId="{96B79F92-0D0E-9741-A35F-617A02D5D561}" srcId="{9F0BEB30-F99C-F748-8A4D-ADBA305AA79D}" destId="{FDFD18C5-21A1-9948-A39E-F327A5460F3E}" srcOrd="2" destOrd="0" parTransId="{FEC81C86-A8DE-BF45-A5A9-C1220917F411}" sibTransId="{1881A6F8-3FD5-5344-91FA-D54E6B0E4BDF}"/>
    <dgm:cxn modelId="{B40FBE92-E6AA-7A43-B5F6-F5A7605CFFFE}" type="presOf" srcId="{FA3E85ED-D1A6-A64F-BF7F-53045EF34C66}" destId="{8870ABD5-8B7B-5442-B23F-8F5E2D1FDF2E}" srcOrd="0" destOrd="0" presId="urn:microsoft.com/office/officeart/2005/8/layout/default"/>
    <dgm:cxn modelId="{3355CE93-AEDC-7E41-8425-CD2BAF2D3FAE}" srcId="{FA3E85ED-D1A6-A64F-BF7F-53045EF34C66}" destId="{2581E4EA-FDAE-664A-A356-58359BEDEF15}" srcOrd="0" destOrd="0" parTransId="{77431F5E-6AD6-004A-9E6F-C494B3E0419E}" sibTransId="{45B2DEC8-230E-8F43-BE7F-95016C499571}"/>
    <dgm:cxn modelId="{4DC9D396-9443-E441-8528-866115634284}" type="presOf" srcId="{9F0BEB30-F99C-F748-8A4D-ADBA305AA79D}" destId="{561863C0-0515-7243-9EE7-35899AA684AB}" srcOrd="0" destOrd="2" presId="urn:microsoft.com/office/officeart/2005/8/layout/default"/>
    <dgm:cxn modelId="{DF30219A-F8DE-094F-9DFE-A5A3AA2F41DB}" srcId="{FE9E72E6-1C94-FF45-AA1E-B2E5B39BBA4E}" destId="{198FC47F-2CDA-0444-88A5-A1E62BCB1FFA}" srcOrd="2" destOrd="0" parTransId="{B7C0EDD9-AD68-854D-814F-5D03CEDBB6C5}" sibTransId="{3187B11D-C104-D24C-9C2D-8A4BC25F78AA}"/>
    <dgm:cxn modelId="{0F44689A-F5A1-FC4A-85FC-F85D30D8EDFD}" type="presOf" srcId="{198FC47F-2CDA-0444-88A5-A1E62BCB1FFA}" destId="{F857DD8E-49BC-E14E-B63A-D1F51567791C}" srcOrd="0" destOrd="0" presId="urn:microsoft.com/office/officeart/2005/8/layout/default"/>
    <dgm:cxn modelId="{30B8FCA0-80CD-7245-9CDA-C12CDB29AF80}" type="presOf" srcId="{FDFD18C5-21A1-9948-A39E-F327A5460F3E}" destId="{561863C0-0515-7243-9EE7-35899AA684AB}" srcOrd="0" destOrd="7" presId="urn:microsoft.com/office/officeart/2005/8/layout/default"/>
    <dgm:cxn modelId="{1019A9E1-0BA3-3D4B-A314-C0059BA5517B}" type="presOf" srcId="{FE9E72E6-1C94-FF45-AA1E-B2E5B39BBA4E}" destId="{93C889D2-1F43-5D4D-9F4C-A92D9CB36DAE}" srcOrd="0" destOrd="0" presId="urn:microsoft.com/office/officeart/2005/8/layout/default"/>
    <dgm:cxn modelId="{9673CEE8-8197-2444-AC85-E2AC0E7FDAEA}" srcId="{9F0BEB30-F99C-F748-8A4D-ADBA305AA79D}" destId="{8A5E8C04-4955-9D49-8CD5-E08958D1E526}" srcOrd="1" destOrd="0" parTransId="{64430CE3-FEB9-C742-B899-AC46BC70E38B}" sibTransId="{98C8A12D-A092-8244-9A72-44BA5A3E617C}"/>
    <dgm:cxn modelId="{37A94BEC-32ED-EB44-9048-DA9723557D29}" type="presOf" srcId="{E294FB2E-4F25-D64F-A3B1-F04B657EA1AB}" destId="{561863C0-0515-7243-9EE7-35899AA684AB}" srcOrd="0" destOrd="0" presId="urn:microsoft.com/office/officeart/2005/8/layout/default"/>
    <dgm:cxn modelId="{3E10FB1E-0DD0-9545-8809-50C589670D9A}" type="presParOf" srcId="{93C889D2-1F43-5D4D-9F4C-A92D9CB36DAE}" destId="{8870ABD5-8B7B-5442-B23F-8F5E2D1FDF2E}" srcOrd="0" destOrd="0" presId="urn:microsoft.com/office/officeart/2005/8/layout/default"/>
    <dgm:cxn modelId="{F51EC36A-345F-704F-8B6D-44950BC23AB3}" type="presParOf" srcId="{93C889D2-1F43-5D4D-9F4C-A92D9CB36DAE}" destId="{74F26B8C-18CB-C142-9EAE-69212C1F1D7C}" srcOrd="1" destOrd="0" presId="urn:microsoft.com/office/officeart/2005/8/layout/default"/>
    <dgm:cxn modelId="{A6C92B13-12C3-EC4D-A4C2-2162C1EEDBD1}" type="presParOf" srcId="{93C889D2-1F43-5D4D-9F4C-A92D9CB36DAE}" destId="{561863C0-0515-7243-9EE7-35899AA684AB}" srcOrd="2" destOrd="0" presId="urn:microsoft.com/office/officeart/2005/8/layout/default"/>
    <dgm:cxn modelId="{7B28E712-940B-6249-AEB1-A15EC6339444}" type="presParOf" srcId="{93C889D2-1F43-5D4D-9F4C-A92D9CB36DAE}" destId="{D7811F5A-A32C-574B-A128-6FE1DE536F26}" srcOrd="3" destOrd="0" presId="urn:microsoft.com/office/officeart/2005/8/layout/default"/>
    <dgm:cxn modelId="{435BA67F-0533-3540-BCE1-DDD5B17EC01E}" type="presParOf" srcId="{93C889D2-1F43-5D4D-9F4C-A92D9CB36DAE}" destId="{F857DD8E-49BC-E14E-B63A-D1F51567791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7C9F8F-A0FB-974B-BD4C-EA27F7AF12C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D3030EA-D047-D247-9718-EA99F75B5A31}">
      <dgm:prSet phldrT="[Text]" custT="1"/>
      <dgm:spPr/>
      <dgm:t>
        <a:bodyPr/>
        <a:lstStyle/>
        <a:p>
          <a:r>
            <a:rPr lang="en-US" sz="2000" b="1" dirty="0">
              <a:effectLst>
                <a:outerShdw blurRad="38100" dist="38100" dir="2700000" algn="tl">
                  <a:srgbClr val="000000">
                    <a:alpha val="43137"/>
                  </a:srgbClr>
                </a:outerShdw>
              </a:effectLst>
            </a:rPr>
            <a:t>Abuse and nefarious use of cloud computing</a:t>
          </a:r>
        </a:p>
      </dgm:t>
    </dgm:pt>
    <dgm:pt modelId="{CB5AA658-78A5-7A4A-A6DD-16F5BE965D35}" type="parTrans" cxnId="{657A94ED-BC02-4844-940E-1E55D1124BB7}">
      <dgm:prSet/>
      <dgm:spPr/>
      <dgm:t>
        <a:bodyPr/>
        <a:lstStyle/>
        <a:p>
          <a:endParaRPr lang="en-US"/>
        </a:p>
      </dgm:t>
    </dgm:pt>
    <dgm:pt modelId="{2C586F96-A3CF-7145-80FB-C9F323C992D4}" type="sibTrans" cxnId="{657A94ED-BC02-4844-940E-1E55D1124BB7}">
      <dgm:prSet/>
      <dgm:spPr/>
      <dgm:t>
        <a:bodyPr/>
        <a:lstStyle/>
        <a:p>
          <a:endParaRPr lang="en-US"/>
        </a:p>
      </dgm:t>
    </dgm:pt>
    <dgm:pt modelId="{A9CE44E0-AE3A-7349-B728-EC68A34CE369}">
      <dgm:prSet/>
      <dgm:spPr/>
      <dgm:t>
        <a:bodyPr/>
        <a:lstStyle/>
        <a:p>
          <a:r>
            <a:rPr lang="en-US" dirty="0"/>
            <a:t>Countermeasures: stricter initial registration and validation processes; enhanced credit card fraud monitoring and coordination; comprehensive introspection of customer network traffic; monitoring public blacklists for one’s own network blocks</a:t>
          </a:r>
        </a:p>
      </dgm:t>
    </dgm:pt>
    <dgm:pt modelId="{399F12D9-D8EE-5946-A02F-691460D465C5}" type="parTrans" cxnId="{B683C04A-64CC-0846-8F40-B8FFB0BA2956}">
      <dgm:prSet/>
      <dgm:spPr/>
      <dgm:t>
        <a:bodyPr/>
        <a:lstStyle/>
        <a:p>
          <a:endParaRPr lang="en-US"/>
        </a:p>
      </dgm:t>
    </dgm:pt>
    <dgm:pt modelId="{7A48AABB-A42D-BB4C-A940-8C4441F3CE93}" type="sibTrans" cxnId="{B683C04A-64CC-0846-8F40-B8FFB0BA2956}">
      <dgm:prSet/>
      <dgm:spPr/>
      <dgm:t>
        <a:bodyPr/>
        <a:lstStyle/>
        <a:p>
          <a:endParaRPr lang="en-US"/>
        </a:p>
      </dgm:t>
    </dgm:pt>
    <dgm:pt modelId="{9E67C887-02EE-794B-83DE-CE69F175936F}">
      <dgm:prSet custT="1"/>
      <dgm:spPr/>
      <dgm:t>
        <a:bodyPr/>
        <a:lstStyle/>
        <a:p>
          <a:r>
            <a:rPr lang="en-US" sz="2000" b="1" dirty="0">
              <a:effectLst>
                <a:outerShdw blurRad="38100" dist="38100" dir="2700000" algn="tl">
                  <a:srgbClr val="000000">
                    <a:alpha val="43137"/>
                  </a:srgbClr>
                </a:outerShdw>
              </a:effectLst>
            </a:rPr>
            <a:t>Malicious insiders</a:t>
          </a:r>
        </a:p>
      </dgm:t>
    </dgm:pt>
    <dgm:pt modelId="{1177B46F-B306-4E4B-89B7-7DFEA45D44D5}" type="parTrans" cxnId="{F6CCD9F9-62FF-EC4B-B2C8-4215B38B5A2C}">
      <dgm:prSet/>
      <dgm:spPr/>
      <dgm:t>
        <a:bodyPr/>
        <a:lstStyle/>
        <a:p>
          <a:endParaRPr lang="en-US"/>
        </a:p>
      </dgm:t>
    </dgm:pt>
    <dgm:pt modelId="{79E058F8-43F4-8B4F-ABD8-1859B4449E83}" type="sibTrans" cxnId="{F6CCD9F9-62FF-EC4B-B2C8-4215B38B5A2C}">
      <dgm:prSet/>
      <dgm:spPr/>
      <dgm:t>
        <a:bodyPr/>
        <a:lstStyle/>
        <a:p>
          <a:endParaRPr lang="en-US"/>
        </a:p>
      </dgm:t>
    </dgm:pt>
    <dgm:pt modelId="{A75EEFFA-11C6-2545-9AE2-472325A6422B}">
      <dgm:prSet/>
      <dgm:spPr/>
      <dgm:t>
        <a:bodyPr/>
        <a:lstStyle/>
        <a:p>
          <a:r>
            <a:rPr lang="en-US" dirty="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p>
      </dgm:t>
    </dgm:pt>
    <dgm:pt modelId="{BAA150A1-A3FB-B04D-B8F3-44A907C54E01}" type="parTrans" cxnId="{65ECE66B-3D23-F84A-A77D-4D999F460396}">
      <dgm:prSet/>
      <dgm:spPr/>
      <dgm:t>
        <a:bodyPr/>
        <a:lstStyle/>
        <a:p>
          <a:endParaRPr lang="en-US"/>
        </a:p>
      </dgm:t>
    </dgm:pt>
    <dgm:pt modelId="{D9619DB5-18C5-3E49-B442-BEE338D8024C}" type="sibTrans" cxnId="{65ECE66B-3D23-F84A-A77D-4D999F460396}">
      <dgm:prSet/>
      <dgm:spPr/>
      <dgm:t>
        <a:bodyPr/>
        <a:lstStyle/>
        <a:p>
          <a:endParaRPr lang="en-US"/>
        </a:p>
      </dgm:t>
    </dgm:pt>
    <dgm:pt modelId="{4A266F4E-B8E2-DF4D-AB60-674DD13943FB}" type="pres">
      <dgm:prSet presAssocID="{717C9F8F-A0FB-974B-BD4C-EA27F7AF12C8}" presName="linear" presStyleCnt="0">
        <dgm:presLayoutVars>
          <dgm:dir/>
          <dgm:animLvl val="lvl"/>
          <dgm:resizeHandles val="exact"/>
        </dgm:presLayoutVars>
      </dgm:prSet>
      <dgm:spPr/>
    </dgm:pt>
    <dgm:pt modelId="{FE94D194-A70A-E149-A2C4-D6E5957B755C}" type="pres">
      <dgm:prSet presAssocID="{1D3030EA-D047-D247-9718-EA99F75B5A31}" presName="parentLin" presStyleCnt="0"/>
      <dgm:spPr/>
    </dgm:pt>
    <dgm:pt modelId="{E578066D-EB92-F44C-AF1A-49ADEA9EFA95}" type="pres">
      <dgm:prSet presAssocID="{1D3030EA-D047-D247-9718-EA99F75B5A31}" presName="parentLeftMargin" presStyleLbl="node1" presStyleIdx="0" presStyleCnt="2"/>
      <dgm:spPr/>
    </dgm:pt>
    <dgm:pt modelId="{37C45156-8F54-824A-A370-3967D3EEBE2A}" type="pres">
      <dgm:prSet presAssocID="{1D3030EA-D047-D247-9718-EA99F75B5A31}" presName="parentText" presStyleLbl="node1" presStyleIdx="0" presStyleCnt="2">
        <dgm:presLayoutVars>
          <dgm:chMax val="0"/>
          <dgm:bulletEnabled val="1"/>
        </dgm:presLayoutVars>
      </dgm:prSet>
      <dgm:spPr/>
    </dgm:pt>
    <dgm:pt modelId="{070464B7-E54C-4B44-97EC-6F48AE01968D}" type="pres">
      <dgm:prSet presAssocID="{1D3030EA-D047-D247-9718-EA99F75B5A31}" presName="negativeSpace" presStyleCnt="0"/>
      <dgm:spPr/>
    </dgm:pt>
    <dgm:pt modelId="{9EF1CEDF-B8B9-E34D-8A3C-DB0812D3F0C4}" type="pres">
      <dgm:prSet presAssocID="{1D3030EA-D047-D247-9718-EA99F75B5A31}" presName="childText" presStyleLbl="conFgAcc1" presStyleIdx="0" presStyleCnt="2">
        <dgm:presLayoutVars>
          <dgm:bulletEnabled val="1"/>
        </dgm:presLayoutVars>
      </dgm:prSet>
      <dgm:spPr/>
    </dgm:pt>
    <dgm:pt modelId="{1BB45D10-2250-574B-9FEA-BF69A9BC95CA}" type="pres">
      <dgm:prSet presAssocID="{2C586F96-A3CF-7145-80FB-C9F323C992D4}" presName="spaceBetweenRectangles" presStyleCnt="0"/>
      <dgm:spPr/>
    </dgm:pt>
    <dgm:pt modelId="{18DD53C2-29AB-D842-9425-BAAC8F4892D1}" type="pres">
      <dgm:prSet presAssocID="{9E67C887-02EE-794B-83DE-CE69F175936F}" presName="parentLin" presStyleCnt="0"/>
      <dgm:spPr/>
    </dgm:pt>
    <dgm:pt modelId="{09E21379-26C4-0A4F-98BB-DFD5B0CEAF2A}" type="pres">
      <dgm:prSet presAssocID="{9E67C887-02EE-794B-83DE-CE69F175936F}" presName="parentLeftMargin" presStyleLbl="node1" presStyleIdx="0" presStyleCnt="2"/>
      <dgm:spPr/>
    </dgm:pt>
    <dgm:pt modelId="{6E3F0468-7899-F74E-A661-32C72E12B05A}" type="pres">
      <dgm:prSet presAssocID="{9E67C887-02EE-794B-83DE-CE69F175936F}" presName="parentText" presStyleLbl="node1" presStyleIdx="1" presStyleCnt="2">
        <dgm:presLayoutVars>
          <dgm:chMax val="0"/>
          <dgm:bulletEnabled val="1"/>
        </dgm:presLayoutVars>
      </dgm:prSet>
      <dgm:spPr/>
    </dgm:pt>
    <dgm:pt modelId="{1155D9CD-F16D-8745-BD59-00526B288C5C}" type="pres">
      <dgm:prSet presAssocID="{9E67C887-02EE-794B-83DE-CE69F175936F}" presName="negativeSpace" presStyleCnt="0"/>
      <dgm:spPr/>
    </dgm:pt>
    <dgm:pt modelId="{9411D596-4DE5-3E48-9AC5-F8F3BFB63BE5}" type="pres">
      <dgm:prSet presAssocID="{9E67C887-02EE-794B-83DE-CE69F175936F}" presName="childText" presStyleLbl="conFgAcc1" presStyleIdx="1" presStyleCnt="2">
        <dgm:presLayoutVars>
          <dgm:bulletEnabled val="1"/>
        </dgm:presLayoutVars>
      </dgm:prSet>
      <dgm:spPr/>
    </dgm:pt>
  </dgm:ptLst>
  <dgm:cxnLst>
    <dgm:cxn modelId="{69F3641B-7616-8240-A2B8-FCFEFB8DF60D}" type="presOf" srcId="{A9CE44E0-AE3A-7349-B728-EC68A34CE369}" destId="{9EF1CEDF-B8B9-E34D-8A3C-DB0812D3F0C4}" srcOrd="0" destOrd="0" presId="urn:microsoft.com/office/officeart/2005/8/layout/list1"/>
    <dgm:cxn modelId="{795DA824-CDD2-8841-88F3-F0853B4BDAF9}" type="presOf" srcId="{A75EEFFA-11C6-2545-9AE2-472325A6422B}" destId="{9411D596-4DE5-3E48-9AC5-F8F3BFB63BE5}" srcOrd="0" destOrd="0" presId="urn:microsoft.com/office/officeart/2005/8/layout/list1"/>
    <dgm:cxn modelId="{B683C04A-64CC-0846-8F40-B8FFB0BA2956}" srcId="{1D3030EA-D047-D247-9718-EA99F75B5A31}" destId="{A9CE44E0-AE3A-7349-B728-EC68A34CE369}" srcOrd="0" destOrd="0" parTransId="{399F12D9-D8EE-5946-A02F-691460D465C5}" sibTransId="{7A48AABB-A42D-BB4C-A940-8C4441F3CE93}"/>
    <dgm:cxn modelId="{65ECE66B-3D23-F84A-A77D-4D999F460396}" srcId="{9E67C887-02EE-794B-83DE-CE69F175936F}" destId="{A75EEFFA-11C6-2545-9AE2-472325A6422B}" srcOrd="0" destOrd="0" parTransId="{BAA150A1-A3FB-B04D-B8F3-44A907C54E01}" sibTransId="{D9619DB5-18C5-3E49-B442-BEE338D8024C}"/>
    <dgm:cxn modelId="{BB406A76-77E7-C347-99E3-92DC7CCC8721}" type="presOf" srcId="{9E67C887-02EE-794B-83DE-CE69F175936F}" destId="{09E21379-26C4-0A4F-98BB-DFD5B0CEAF2A}" srcOrd="0" destOrd="0" presId="urn:microsoft.com/office/officeart/2005/8/layout/list1"/>
    <dgm:cxn modelId="{16030D8E-A629-4045-AA62-C335CDBC3BD1}" type="presOf" srcId="{717C9F8F-A0FB-974B-BD4C-EA27F7AF12C8}" destId="{4A266F4E-B8E2-DF4D-AB60-674DD13943FB}" srcOrd="0" destOrd="0" presId="urn:microsoft.com/office/officeart/2005/8/layout/list1"/>
    <dgm:cxn modelId="{4C2B3DB9-92D9-2D45-A768-71496A161F13}" type="presOf" srcId="{1D3030EA-D047-D247-9718-EA99F75B5A31}" destId="{37C45156-8F54-824A-A370-3967D3EEBE2A}" srcOrd="1" destOrd="0" presId="urn:microsoft.com/office/officeart/2005/8/layout/list1"/>
    <dgm:cxn modelId="{E999B4C9-EC27-1142-9371-ADC143495051}" type="presOf" srcId="{9E67C887-02EE-794B-83DE-CE69F175936F}" destId="{6E3F0468-7899-F74E-A661-32C72E12B05A}" srcOrd="1" destOrd="0" presId="urn:microsoft.com/office/officeart/2005/8/layout/list1"/>
    <dgm:cxn modelId="{657A94ED-BC02-4844-940E-1E55D1124BB7}" srcId="{717C9F8F-A0FB-974B-BD4C-EA27F7AF12C8}" destId="{1D3030EA-D047-D247-9718-EA99F75B5A31}" srcOrd="0" destOrd="0" parTransId="{CB5AA658-78A5-7A4A-A6DD-16F5BE965D35}" sibTransId="{2C586F96-A3CF-7145-80FB-C9F323C992D4}"/>
    <dgm:cxn modelId="{68729DF1-6DB3-C945-A099-9B073AC4DA72}" type="presOf" srcId="{1D3030EA-D047-D247-9718-EA99F75B5A31}" destId="{E578066D-EB92-F44C-AF1A-49ADEA9EFA95}" srcOrd="0" destOrd="0" presId="urn:microsoft.com/office/officeart/2005/8/layout/list1"/>
    <dgm:cxn modelId="{F6CCD9F9-62FF-EC4B-B2C8-4215B38B5A2C}" srcId="{717C9F8F-A0FB-974B-BD4C-EA27F7AF12C8}" destId="{9E67C887-02EE-794B-83DE-CE69F175936F}" srcOrd="1" destOrd="0" parTransId="{1177B46F-B306-4E4B-89B7-7DFEA45D44D5}" sibTransId="{79E058F8-43F4-8B4F-ABD8-1859B4449E83}"/>
    <dgm:cxn modelId="{C8987529-5E5D-BF42-9ABF-3BE5271AA280}" type="presParOf" srcId="{4A266F4E-B8E2-DF4D-AB60-674DD13943FB}" destId="{FE94D194-A70A-E149-A2C4-D6E5957B755C}" srcOrd="0" destOrd="0" presId="urn:microsoft.com/office/officeart/2005/8/layout/list1"/>
    <dgm:cxn modelId="{873981FD-D310-A94B-A908-E613C3CA5F4D}" type="presParOf" srcId="{FE94D194-A70A-E149-A2C4-D6E5957B755C}" destId="{E578066D-EB92-F44C-AF1A-49ADEA9EFA95}" srcOrd="0" destOrd="0" presId="urn:microsoft.com/office/officeart/2005/8/layout/list1"/>
    <dgm:cxn modelId="{1DE63BA5-0E4B-3A4C-8963-239CE6EE4D55}" type="presParOf" srcId="{FE94D194-A70A-E149-A2C4-D6E5957B755C}" destId="{37C45156-8F54-824A-A370-3967D3EEBE2A}" srcOrd="1" destOrd="0" presId="urn:microsoft.com/office/officeart/2005/8/layout/list1"/>
    <dgm:cxn modelId="{1EA83650-AD32-2443-93A2-09640931BD02}" type="presParOf" srcId="{4A266F4E-B8E2-DF4D-AB60-674DD13943FB}" destId="{070464B7-E54C-4B44-97EC-6F48AE01968D}" srcOrd="1" destOrd="0" presId="urn:microsoft.com/office/officeart/2005/8/layout/list1"/>
    <dgm:cxn modelId="{8A6A1D18-0533-9B4C-8A16-6564344ED191}" type="presParOf" srcId="{4A266F4E-B8E2-DF4D-AB60-674DD13943FB}" destId="{9EF1CEDF-B8B9-E34D-8A3C-DB0812D3F0C4}" srcOrd="2" destOrd="0" presId="urn:microsoft.com/office/officeart/2005/8/layout/list1"/>
    <dgm:cxn modelId="{E384E984-1605-D54F-AA45-779F4220D12C}" type="presParOf" srcId="{4A266F4E-B8E2-DF4D-AB60-674DD13943FB}" destId="{1BB45D10-2250-574B-9FEA-BF69A9BC95CA}" srcOrd="3" destOrd="0" presId="urn:microsoft.com/office/officeart/2005/8/layout/list1"/>
    <dgm:cxn modelId="{095805B9-2C73-F747-8F5B-5CD292895238}" type="presParOf" srcId="{4A266F4E-B8E2-DF4D-AB60-674DD13943FB}" destId="{18DD53C2-29AB-D842-9425-BAAC8F4892D1}" srcOrd="4" destOrd="0" presId="urn:microsoft.com/office/officeart/2005/8/layout/list1"/>
    <dgm:cxn modelId="{0EC08C29-9A7C-7248-BF8F-544918A35480}" type="presParOf" srcId="{18DD53C2-29AB-D842-9425-BAAC8F4892D1}" destId="{09E21379-26C4-0A4F-98BB-DFD5B0CEAF2A}" srcOrd="0" destOrd="0" presId="urn:microsoft.com/office/officeart/2005/8/layout/list1"/>
    <dgm:cxn modelId="{6CC3E27B-5B70-3A49-8BF6-DF0905C02CCE}" type="presParOf" srcId="{18DD53C2-29AB-D842-9425-BAAC8F4892D1}" destId="{6E3F0468-7899-F74E-A661-32C72E12B05A}" srcOrd="1" destOrd="0" presId="urn:microsoft.com/office/officeart/2005/8/layout/list1"/>
    <dgm:cxn modelId="{4C822E8D-6003-404B-AA85-4A9C1A9B88F1}" type="presParOf" srcId="{4A266F4E-B8E2-DF4D-AB60-674DD13943FB}" destId="{1155D9CD-F16D-8745-BD59-00526B288C5C}" srcOrd="5" destOrd="0" presId="urn:microsoft.com/office/officeart/2005/8/layout/list1"/>
    <dgm:cxn modelId="{2A047B19-B59E-1745-B084-F2ABC6463169}" type="presParOf" srcId="{4A266F4E-B8E2-DF4D-AB60-674DD13943FB}" destId="{9411D596-4DE5-3E48-9AC5-F8F3BFB63B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7258A-159B-824C-AC89-F650B9F85E4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776B7349-A877-AC4C-9361-50D458774E00}">
      <dgm:prSet/>
      <dgm:spPr>
        <a:solidFill>
          <a:schemeClr val="bg1"/>
        </a:solidFill>
        <a:ln>
          <a:solidFill>
            <a:schemeClr val="accent1"/>
          </a:solidFill>
        </a:ln>
      </dgm:spPr>
      <dgm:t>
        <a:bodyPr/>
        <a:lstStyle/>
        <a:p>
          <a:pPr rtl="0"/>
          <a:r>
            <a:rPr lang="en-US" dirty="0"/>
            <a:t>Insecure interfaces and APIs</a:t>
          </a:r>
        </a:p>
      </dgm:t>
    </dgm:pt>
    <dgm:pt modelId="{A42CA639-395F-CE41-B687-3B99F7A70BA0}" type="parTrans" cxnId="{3DB7F04F-2FD4-3E4F-9387-B85BB8C306EF}">
      <dgm:prSet/>
      <dgm:spPr/>
      <dgm:t>
        <a:bodyPr/>
        <a:lstStyle/>
        <a:p>
          <a:endParaRPr lang="en-US"/>
        </a:p>
      </dgm:t>
    </dgm:pt>
    <dgm:pt modelId="{869AC387-F1B5-554B-8518-1EE7F163E0F9}" type="sibTrans" cxnId="{3DB7F04F-2FD4-3E4F-9387-B85BB8C306EF}">
      <dgm:prSet/>
      <dgm:spPr/>
      <dgm:t>
        <a:bodyPr/>
        <a:lstStyle/>
        <a:p>
          <a:endParaRPr lang="en-US"/>
        </a:p>
      </dgm:t>
    </dgm:pt>
    <dgm:pt modelId="{C84301C5-9381-2C4D-989E-99F715416606}">
      <dgm:prSet/>
      <dgm:spPr>
        <a:ln>
          <a:solidFill>
            <a:schemeClr val="tx1"/>
          </a:solidFill>
        </a:ln>
      </dgm:spPr>
      <dgm:t>
        <a:bodyPr/>
        <a:lstStyle/>
        <a:p>
          <a:pPr rtl="0"/>
          <a:r>
            <a:rPr lang="en-US" dirty="0">
              <a:effectLst/>
            </a:rPr>
            <a:t>Countermeasures:  analyzing the security model of CP interfaces; ensuring that strong authentication and access controls are implemented in concert with encryption machines; understanding the dependency chain associated with the API</a:t>
          </a:r>
        </a:p>
      </dgm:t>
    </dgm:pt>
    <dgm:pt modelId="{ED7256DA-ABD1-E04F-A42F-9560FAB6C4DA}" type="parTrans" cxnId="{39FD7A0D-BBDD-3445-99CD-9361AB091B20}">
      <dgm:prSet/>
      <dgm:spPr/>
      <dgm:t>
        <a:bodyPr/>
        <a:lstStyle/>
        <a:p>
          <a:endParaRPr lang="en-US"/>
        </a:p>
      </dgm:t>
    </dgm:pt>
    <dgm:pt modelId="{54C92934-4A52-2F4E-B780-EF5943E3DEF9}" type="sibTrans" cxnId="{39FD7A0D-BBDD-3445-99CD-9361AB091B20}">
      <dgm:prSet/>
      <dgm:spPr/>
      <dgm:t>
        <a:bodyPr/>
        <a:lstStyle/>
        <a:p>
          <a:endParaRPr lang="en-US"/>
        </a:p>
      </dgm:t>
    </dgm:pt>
    <dgm:pt modelId="{1E9310DE-8809-594D-8A03-774C69F6A8EF}">
      <dgm:prSet/>
      <dgm:spPr>
        <a:solidFill>
          <a:schemeClr val="bg1"/>
        </a:solidFill>
        <a:ln>
          <a:solidFill>
            <a:schemeClr val="accent1"/>
          </a:solidFill>
        </a:ln>
      </dgm:spPr>
      <dgm:t>
        <a:bodyPr/>
        <a:lstStyle/>
        <a:p>
          <a:pPr rtl="0"/>
          <a:r>
            <a:rPr lang="en-US" dirty="0"/>
            <a:t>Shared technology issues</a:t>
          </a:r>
        </a:p>
      </dgm:t>
    </dgm:pt>
    <dgm:pt modelId="{10FB7AFF-D389-4F4F-AFB2-1054549681AC}" type="parTrans" cxnId="{9B45263F-8D34-9C45-AFA4-4EB544432536}">
      <dgm:prSet/>
      <dgm:spPr/>
      <dgm:t>
        <a:bodyPr/>
        <a:lstStyle/>
        <a:p>
          <a:endParaRPr lang="en-US"/>
        </a:p>
      </dgm:t>
    </dgm:pt>
    <dgm:pt modelId="{60F1955B-77AD-3E4E-B21D-EB3628B609C0}" type="sibTrans" cxnId="{9B45263F-8D34-9C45-AFA4-4EB544432536}">
      <dgm:prSet/>
      <dgm:spPr/>
      <dgm:t>
        <a:bodyPr/>
        <a:lstStyle/>
        <a:p>
          <a:endParaRPr lang="en-US"/>
        </a:p>
      </dgm:t>
    </dgm:pt>
    <dgm:pt modelId="{C47D0D6B-2C48-6140-BC30-D20BC627D0CF}">
      <dgm:prSet/>
      <dgm:spPr>
        <a:ln>
          <a:solidFill>
            <a:schemeClr val="tx1"/>
          </a:solidFill>
        </a:ln>
      </dgm:spPr>
      <dgm:t>
        <a:bodyPr/>
        <a:lstStyle/>
        <a:p>
          <a:pPr rtl="0"/>
          <a:r>
            <a:rPr lang="en-US" dirty="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p>
      </dgm:t>
    </dgm:pt>
    <dgm:pt modelId="{117F5227-ED7E-A644-BBA4-47B1EF09A667}" type="parTrans" cxnId="{DEB31D1E-5BBC-8F47-A412-30EF794DE377}">
      <dgm:prSet/>
      <dgm:spPr/>
      <dgm:t>
        <a:bodyPr/>
        <a:lstStyle/>
        <a:p>
          <a:endParaRPr lang="en-US"/>
        </a:p>
      </dgm:t>
    </dgm:pt>
    <dgm:pt modelId="{DB696ACB-9E41-F747-89D4-207EA26FD1A0}" type="sibTrans" cxnId="{DEB31D1E-5BBC-8F47-A412-30EF794DE377}">
      <dgm:prSet/>
      <dgm:spPr/>
      <dgm:t>
        <a:bodyPr/>
        <a:lstStyle/>
        <a:p>
          <a:endParaRPr lang="en-US"/>
        </a:p>
      </dgm:t>
    </dgm:pt>
    <dgm:pt modelId="{C0F3265C-7C03-064A-9CE2-95CFD45D8A04}">
      <dgm:prSet/>
      <dgm:spPr>
        <a:solidFill>
          <a:schemeClr val="bg1"/>
        </a:solidFill>
        <a:ln>
          <a:solidFill>
            <a:schemeClr val="accent1"/>
          </a:solidFill>
        </a:ln>
      </dgm:spPr>
      <dgm:t>
        <a:bodyPr/>
        <a:lstStyle/>
        <a:p>
          <a:pPr rtl="0"/>
          <a:r>
            <a:rPr lang="en-US" dirty="0"/>
            <a:t>Data loss or leakage</a:t>
          </a:r>
        </a:p>
      </dgm:t>
    </dgm:pt>
    <dgm:pt modelId="{0E14488F-D947-C544-87E3-7F3B270FB191}" type="parTrans" cxnId="{207C3AEE-CD2F-084E-B4E1-B2AD6FA31BA5}">
      <dgm:prSet/>
      <dgm:spPr/>
      <dgm:t>
        <a:bodyPr/>
        <a:lstStyle/>
        <a:p>
          <a:endParaRPr lang="en-US"/>
        </a:p>
      </dgm:t>
    </dgm:pt>
    <dgm:pt modelId="{82AD25EF-BB8D-964B-BE47-E753835EB83B}" type="sibTrans" cxnId="{207C3AEE-CD2F-084E-B4E1-B2AD6FA31BA5}">
      <dgm:prSet/>
      <dgm:spPr/>
      <dgm:t>
        <a:bodyPr/>
        <a:lstStyle/>
        <a:p>
          <a:endParaRPr lang="en-US"/>
        </a:p>
      </dgm:t>
    </dgm:pt>
    <dgm:pt modelId="{62B4360D-33DF-504B-91CF-420598117D45}">
      <dgm:prSet/>
      <dgm:spPr>
        <a:ln>
          <a:solidFill>
            <a:schemeClr val="tx1"/>
          </a:solidFill>
        </a:ln>
      </dgm:spPr>
      <dgm:t>
        <a:bodyPr/>
        <a:lstStyle/>
        <a:p>
          <a:pPr rtl="0"/>
          <a:r>
            <a:rPr lang="en-US" dirty="0"/>
            <a:t>Countermeasures: implement strong API access control; encrypt and protect integrity of data in transit; analyze data protection at both design and run time; implement strong key generation, storage and management, and destruction practices</a:t>
          </a:r>
        </a:p>
      </dgm:t>
    </dgm:pt>
    <dgm:pt modelId="{61649CDB-9227-8548-80C3-082CDED52460}" type="parTrans" cxnId="{04AA5A18-D98E-FE4B-8851-93F9C7142BEA}">
      <dgm:prSet/>
      <dgm:spPr/>
      <dgm:t>
        <a:bodyPr/>
        <a:lstStyle/>
        <a:p>
          <a:endParaRPr lang="en-US"/>
        </a:p>
      </dgm:t>
    </dgm:pt>
    <dgm:pt modelId="{2C2CE951-8494-8841-8F5A-DD831D8D0F15}" type="sibTrans" cxnId="{04AA5A18-D98E-FE4B-8851-93F9C7142BEA}">
      <dgm:prSet/>
      <dgm:spPr/>
      <dgm:t>
        <a:bodyPr/>
        <a:lstStyle/>
        <a:p>
          <a:endParaRPr lang="en-US"/>
        </a:p>
      </dgm:t>
    </dgm:pt>
    <dgm:pt modelId="{D7B80C94-7EFA-C740-93D3-E0B80CCA2071}" type="pres">
      <dgm:prSet presAssocID="{9F97258A-159B-824C-AC89-F650B9F85E4D}" presName="theList" presStyleCnt="0">
        <dgm:presLayoutVars>
          <dgm:dir/>
          <dgm:animLvl val="lvl"/>
          <dgm:resizeHandles val="exact"/>
        </dgm:presLayoutVars>
      </dgm:prSet>
      <dgm:spPr/>
    </dgm:pt>
    <dgm:pt modelId="{0A53130D-8EA0-C744-9265-5C54A0E34BAB}" type="pres">
      <dgm:prSet presAssocID="{776B7349-A877-AC4C-9361-50D458774E00}" presName="compNode" presStyleCnt="0"/>
      <dgm:spPr/>
    </dgm:pt>
    <dgm:pt modelId="{D2B132E0-6FCC-1D46-9383-E979D4B11EAF}" type="pres">
      <dgm:prSet presAssocID="{776B7349-A877-AC4C-9361-50D458774E00}" presName="aNode" presStyleLbl="bgShp" presStyleIdx="0" presStyleCnt="3"/>
      <dgm:spPr/>
    </dgm:pt>
    <dgm:pt modelId="{2540A7E3-82DE-1E41-BEF5-15C6AE17C58A}" type="pres">
      <dgm:prSet presAssocID="{776B7349-A877-AC4C-9361-50D458774E00}" presName="textNode" presStyleLbl="bgShp" presStyleIdx="0" presStyleCnt="3"/>
      <dgm:spPr/>
    </dgm:pt>
    <dgm:pt modelId="{0F1CCD05-90CA-9249-A297-FF67657C2E91}" type="pres">
      <dgm:prSet presAssocID="{776B7349-A877-AC4C-9361-50D458774E00}" presName="compChildNode" presStyleCnt="0"/>
      <dgm:spPr/>
    </dgm:pt>
    <dgm:pt modelId="{0BD6DE1A-CCB8-9949-BA6F-A930EF3BCDB1}" type="pres">
      <dgm:prSet presAssocID="{776B7349-A877-AC4C-9361-50D458774E00}" presName="theInnerList" presStyleCnt="0"/>
      <dgm:spPr/>
    </dgm:pt>
    <dgm:pt modelId="{4AF864B6-07FB-204E-AAB9-09B9D8D67DBD}" type="pres">
      <dgm:prSet presAssocID="{C84301C5-9381-2C4D-989E-99F715416606}" presName="childNode" presStyleLbl="node1" presStyleIdx="0" presStyleCnt="3">
        <dgm:presLayoutVars>
          <dgm:bulletEnabled val="1"/>
        </dgm:presLayoutVars>
      </dgm:prSet>
      <dgm:spPr/>
    </dgm:pt>
    <dgm:pt modelId="{63E09444-54E3-C24C-B437-3C144574B183}" type="pres">
      <dgm:prSet presAssocID="{776B7349-A877-AC4C-9361-50D458774E00}" presName="aSpace" presStyleCnt="0"/>
      <dgm:spPr/>
    </dgm:pt>
    <dgm:pt modelId="{599BFD5C-2B79-6F40-BF73-F788B1642986}" type="pres">
      <dgm:prSet presAssocID="{1E9310DE-8809-594D-8A03-774C69F6A8EF}" presName="compNode" presStyleCnt="0"/>
      <dgm:spPr/>
    </dgm:pt>
    <dgm:pt modelId="{2952FDC1-A3E8-D348-85D6-B3CE5D2EC29F}" type="pres">
      <dgm:prSet presAssocID="{1E9310DE-8809-594D-8A03-774C69F6A8EF}" presName="aNode" presStyleLbl="bgShp" presStyleIdx="1" presStyleCnt="3"/>
      <dgm:spPr/>
    </dgm:pt>
    <dgm:pt modelId="{0E0015E6-BB3D-9F49-A4EA-E875C4836C5C}" type="pres">
      <dgm:prSet presAssocID="{1E9310DE-8809-594D-8A03-774C69F6A8EF}" presName="textNode" presStyleLbl="bgShp" presStyleIdx="1" presStyleCnt="3"/>
      <dgm:spPr/>
    </dgm:pt>
    <dgm:pt modelId="{A59EEB00-E013-964F-957E-23C1C9E2C357}" type="pres">
      <dgm:prSet presAssocID="{1E9310DE-8809-594D-8A03-774C69F6A8EF}" presName="compChildNode" presStyleCnt="0"/>
      <dgm:spPr/>
    </dgm:pt>
    <dgm:pt modelId="{A192F8FF-E01F-9046-B8EB-D8EF581EB074}" type="pres">
      <dgm:prSet presAssocID="{1E9310DE-8809-594D-8A03-774C69F6A8EF}" presName="theInnerList" presStyleCnt="0"/>
      <dgm:spPr/>
    </dgm:pt>
    <dgm:pt modelId="{24BCFB83-C89B-CE4C-8C4B-2900087FCF37}" type="pres">
      <dgm:prSet presAssocID="{C47D0D6B-2C48-6140-BC30-D20BC627D0CF}" presName="childNode" presStyleLbl="node1" presStyleIdx="1" presStyleCnt="3">
        <dgm:presLayoutVars>
          <dgm:bulletEnabled val="1"/>
        </dgm:presLayoutVars>
      </dgm:prSet>
      <dgm:spPr/>
    </dgm:pt>
    <dgm:pt modelId="{5DA79540-9BEA-3C48-8604-CB6961001CA6}" type="pres">
      <dgm:prSet presAssocID="{1E9310DE-8809-594D-8A03-774C69F6A8EF}" presName="aSpace" presStyleCnt="0"/>
      <dgm:spPr/>
    </dgm:pt>
    <dgm:pt modelId="{CE221FE8-8664-CE4B-ABB6-4392A76F2CA9}" type="pres">
      <dgm:prSet presAssocID="{C0F3265C-7C03-064A-9CE2-95CFD45D8A04}" presName="compNode" presStyleCnt="0"/>
      <dgm:spPr/>
    </dgm:pt>
    <dgm:pt modelId="{B3C53DE6-93CF-2140-BD5A-ED29DC9AA4CD}" type="pres">
      <dgm:prSet presAssocID="{C0F3265C-7C03-064A-9CE2-95CFD45D8A04}" presName="aNode" presStyleLbl="bgShp" presStyleIdx="2" presStyleCnt="3"/>
      <dgm:spPr/>
    </dgm:pt>
    <dgm:pt modelId="{EB153448-128F-F94A-AD09-8206F3988046}" type="pres">
      <dgm:prSet presAssocID="{C0F3265C-7C03-064A-9CE2-95CFD45D8A04}" presName="textNode" presStyleLbl="bgShp" presStyleIdx="2" presStyleCnt="3"/>
      <dgm:spPr/>
    </dgm:pt>
    <dgm:pt modelId="{55E5A289-A3DA-2845-9D14-9922691F7EDD}" type="pres">
      <dgm:prSet presAssocID="{C0F3265C-7C03-064A-9CE2-95CFD45D8A04}" presName="compChildNode" presStyleCnt="0"/>
      <dgm:spPr/>
    </dgm:pt>
    <dgm:pt modelId="{A2938222-ECDC-0443-A97F-7C182DA5E13D}" type="pres">
      <dgm:prSet presAssocID="{C0F3265C-7C03-064A-9CE2-95CFD45D8A04}" presName="theInnerList" presStyleCnt="0"/>
      <dgm:spPr/>
    </dgm:pt>
    <dgm:pt modelId="{6657413B-3488-8548-AF86-65A1AA311D35}" type="pres">
      <dgm:prSet presAssocID="{62B4360D-33DF-504B-91CF-420598117D45}" presName="childNode" presStyleLbl="node1" presStyleIdx="2" presStyleCnt="3">
        <dgm:presLayoutVars>
          <dgm:bulletEnabled val="1"/>
        </dgm:presLayoutVars>
      </dgm:prSet>
      <dgm:spPr/>
    </dgm:pt>
  </dgm:ptLst>
  <dgm:cxnLst>
    <dgm:cxn modelId="{39FD7A0D-BBDD-3445-99CD-9361AB091B20}" srcId="{776B7349-A877-AC4C-9361-50D458774E00}" destId="{C84301C5-9381-2C4D-989E-99F715416606}" srcOrd="0" destOrd="0" parTransId="{ED7256DA-ABD1-E04F-A42F-9560FAB6C4DA}" sibTransId="{54C92934-4A52-2F4E-B780-EF5943E3DEF9}"/>
    <dgm:cxn modelId="{407B7813-0B3E-7F4E-AC3E-D0C91384A215}" type="presOf" srcId="{C0F3265C-7C03-064A-9CE2-95CFD45D8A04}" destId="{B3C53DE6-93CF-2140-BD5A-ED29DC9AA4CD}" srcOrd="0" destOrd="0" presId="urn:microsoft.com/office/officeart/2005/8/layout/lProcess2"/>
    <dgm:cxn modelId="{04AA5A18-D98E-FE4B-8851-93F9C7142BEA}" srcId="{C0F3265C-7C03-064A-9CE2-95CFD45D8A04}" destId="{62B4360D-33DF-504B-91CF-420598117D45}" srcOrd="0" destOrd="0" parTransId="{61649CDB-9227-8548-80C3-082CDED52460}" sibTransId="{2C2CE951-8494-8841-8F5A-DD831D8D0F15}"/>
    <dgm:cxn modelId="{DEB31D1E-5BBC-8F47-A412-30EF794DE377}" srcId="{1E9310DE-8809-594D-8A03-774C69F6A8EF}" destId="{C47D0D6B-2C48-6140-BC30-D20BC627D0CF}" srcOrd="0" destOrd="0" parTransId="{117F5227-ED7E-A644-BBA4-47B1EF09A667}" sibTransId="{DB696ACB-9E41-F747-89D4-207EA26FD1A0}"/>
    <dgm:cxn modelId="{9B45263F-8D34-9C45-AFA4-4EB544432536}" srcId="{9F97258A-159B-824C-AC89-F650B9F85E4D}" destId="{1E9310DE-8809-594D-8A03-774C69F6A8EF}" srcOrd="1" destOrd="0" parTransId="{10FB7AFF-D389-4F4F-AFB2-1054549681AC}" sibTransId="{60F1955B-77AD-3E4E-B21D-EB3628B609C0}"/>
    <dgm:cxn modelId="{ADB7AB4D-AB50-EC47-9F26-552383442671}" type="presOf" srcId="{776B7349-A877-AC4C-9361-50D458774E00}" destId="{2540A7E3-82DE-1E41-BEF5-15C6AE17C58A}" srcOrd="1" destOrd="0" presId="urn:microsoft.com/office/officeart/2005/8/layout/lProcess2"/>
    <dgm:cxn modelId="{3DB7F04F-2FD4-3E4F-9387-B85BB8C306EF}" srcId="{9F97258A-159B-824C-AC89-F650B9F85E4D}" destId="{776B7349-A877-AC4C-9361-50D458774E00}" srcOrd="0" destOrd="0" parTransId="{A42CA639-395F-CE41-B687-3B99F7A70BA0}" sibTransId="{869AC387-F1B5-554B-8518-1EE7F163E0F9}"/>
    <dgm:cxn modelId="{B0C0C750-BE4F-E340-BCF4-0885EE87A2F6}" type="presOf" srcId="{C84301C5-9381-2C4D-989E-99F715416606}" destId="{4AF864B6-07FB-204E-AAB9-09B9D8D67DBD}" srcOrd="0" destOrd="0" presId="urn:microsoft.com/office/officeart/2005/8/layout/lProcess2"/>
    <dgm:cxn modelId="{0AC5F850-1BE9-DD42-842E-02A7A3B0CE1B}" type="presOf" srcId="{1E9310DE-8809-594D-8A03-774C69F6A8EF}" destId="{0E0015E6-BB3D-9F49-A4EA-E875C4836C5C}" srcOrd="1" destOrd="0" presId="urn:microsoft.com/office/officeart/2005/8/layout/lProcess2"/>
    <dgm:cxn modelId="{CC9B905A-161E-A449-9DBE-8773FC4B6910}" type="presOf" srcId="{776B7349-A877-AC4C-9361-50D458774E00}" destId="{D2B132E0-6FCC-1D46-9383-E979D4B11EAF}" srcOrd="0" destOrd="0" presId="urn:microsoft.com/office/officeart/2005/8/layout/lProcess2"/>
    <dgm:cxn modelId="{CB26C983-A989-E54E-8F5C-B8917352DEA4}" type="presOf" srcId="{C47D0D6B-2C48-6140-BC30-D20BC627D0CF}" destId="{24BCFB83-C89B-CE4C-8C4B-2900087FCF37}" srcOrd="0" destOrd="0" presId="urn:microsoft.com/office/officeart/2005/8/layout/lProcess2"/>
    <dgm:cxn modelId="{F4AAED9A-11E9-E040-A7D6-795DD7AC39E9}" type="presOf" srcId="{9F97258A-159B-824C-AC89-F650B9F85E4D}" destId="{D7B80C94-7EFA-C740-93D3-E0B80CCA2071}" srcOrd="0" destOrd="0" presId="urn:microsoft.com/office/officeart/2005/8/layout/lProcess2"/>
    <dgm:cxn modelId="{091D32AE-E19E-2D46-A958-7173B84E1562}" type="presOf" srcId="{1E9310DE-8809-594D-8A03-774C69F6A8EF}" destId="{2952FDC1-A3E8-D348-85D6-B3CE5D2EC29F}" srcOrd="0" destOrd="0" presId="urn:microsoft.com/office/officeart/2005/8/layout/lProcess2"/>
    <dgm:cxn modelId="{81A61ABD-7FCC-4649-A954-928D6F7BC786}" type="presOf" srcId="{C0F3265C-7C03-064A-9CE2-95CFD45D8A04}" destId="{EB153448-128F-F94A-AD09-8206F3988046}" srcOrd="1" destOrd="0" presId="urn:microsoft.com/office/officeart/2005/8/layout/lProcess2"/>
    <dgm:cxn modelId="{207C3AEE-CD2F-084E-B4E1-B2AD6FA31BA5}" srcId="{9F97258A-159B-824C-AC89-F650B9F85E4D}" destId="{C0F3265C-7C03-064A-9CE2-95CFD45D8A04}" srcOrd="2" destOrd="0" parTransId="{0E14488F-D947-C544-87E3-7F3B270FB191}" sibTransId="{82AD25EF-BB8D-964B-BE47-E753835EB83B}"/>
    <dgm:cxn modelId="{3B9222FE-ACDA-004F-A85D-DD51A72FD11A}" type="presOf" srcId="{62B4360D-33DF-504B-91CF-420598117D45}" destId="{6657413B-3488-8548-AF86-65A1AA311D35}" srcOrd="0" destOrd="0" presId="urn:microsoft.com/office/officeart/2005/8/layout/lProcess2"/>
    <dgm:cxn modelId="{64E6B685-72EE-CD4E-BBB7-782865A4FF1D}" type="presParOf" srcId="{D7B80C94-7EFA-C740-93D3-E0B80CCA2071}" destId="{0A53130D-8EA0-C744-9265-5C54A0E34BAB}" srcOrd="0" destOrd="0" presId="urn:microsoft.com/office/officeart/2005/8/layout/lProcess2"/>
    <dgm:cxn modelId="{E1878E39-282D-3A4D-ACB6-ADBD1DFFF289}" type="presParOf" srcId="{0A53130D-8EA0-C744-9265-5C54A0E34BAB}" destId="{D2B132E0-6FCC-1D46-9383-E979D4B11EAF}" srcOrd="0" destOrd="0" presId="urn:microsoft.com/office/officeart/2005/8/layout/lProcess2"/>
    <dgm:cxn modelId="{4E3C73C0-44E3-2945-B547-369688650CAC}" type="presParOf" srcId="{0A53130D-8EA0-C744-9265-5C54A0E34BAB}" destId="{2540A7E3-82DE-1E41-BEF5-15C6AE17C58A}" srcOrd="1" destOrd="0" presId="urn:microsoft.com/office/officeart/2005/8/layout/lProcess2"/>
    <dgm:cxn modelId="{84AFD213-600C-1E4D-9BB2-A9465F9EF1DA}" type="presParOf" srcId="{0A53130D-8EA0-C744-9265-5C54A0E34BAB}" destId="{0F1CCD05-90CA-9249-A297-FF67657C2E91}" srcOrd="2" destOrd="0" presId="urn:microsoft.com/office/officeart/2005/8/layout/lProcess2"/>
    <dgm:cxn modelId="{FF782965-4BBC-3D42-97AA-BD1EF9523BB4}" type="presParOf" srcId="{0F1CCD05-90CA-9249-A297-FF67657C2E91}" destId="{0BD6DE1A-CCB8-9949-BA6F-A930EF3BCDB1}" srcOrd="0" destOrd="0" presId="urn:microsoft.com/office/officeart/2005/8/layout/lProcess2"/>
    <dgm:cxn modelId="{63B9B6C0-5ADB-D94F-9E82-7BE7E3BB53CD}" type="presParOf" srcId="{0BD6DE1A-CCB8-9949-BA6F-A930EF3BCDB1}" destId="{4AF864B6-07FB-204E-AAB9-09B9D8D67DBD}" srcOrd="0" destOrd="0" presId="urn:microsoft.com/office/officeart/2005/8/layout/lProcess2"/>
    <dgm:cxn modelId="{F8F4F956-B6DE-3642-A428-F7D9171D61C3}" type="presParOf" srcId="{D7B80C94-7EFA-C740-93D3-E0B80CCA2071}" destId="{63E09444-54E3-C24C-B437-3C144574B183}" srcOrd="1" destOrd="0" presId="urn:microsoft.com/office/officeart/2005/8/layout/lProcess2"/>
    <dgm:cxn modelId="{FE61C27D-C471-464B-9315-0FD31B444A4A}" type="presParOf" srcId="{D7B80C94-7EFA-C740-93D3-E0B80CCA2071}" destId="{599BFD5C-2B79-6F40-BF73-F788B1642986}" srcOrd="2" destOrd="0" presId="urn:microsoft.com/office/officeart/2005/8/layout/lProcess2"/>
    <dgm:cxn modelId="{6152136F-E35A-C740-A505-140891C80EA9}" type="presParOf" srcId="{599BFD5C-2B79-6F40-BF73-F788B1642986}" destId="{2952FDC1-A3E8-D348-85D6-B3CE5D2EC29F}" srcOrd="0" destOrd="0" presId="urn:microsoft.com/office/officeart/2005/8/layout/lProcess2"/>
    <dgm:cxn modelId="{89DC0383-0FD3-E54C-A365-F292C057E08B}" type="presParOf" srcId="{599BFD5C-2B79-6F40-BF73-F788B1642986}" destId="{0E0015E6-BB3D-9F49-A4EA-E875C4836C5C}" srcOrd="1" destOrd="0" presId="urn:microsoft.com/office/officeart/2005/8/layout/lProcess2"/>
    <dgm:cxn modelId="{96B1ADBF-1879-7149-AAC8-58A67CCD556C}" type="presParOf" srcId="{599BFD5C-2B79-6F40-BF73-F788B1642986}" destId="{A59EEB00-E013-964F-957E-23C1C9E2C357}" srcOrd="2" destOrd="0" presId="urn:microsoft.com/office/officeart/2005/8/layout/lProcess2"/>
    <dgm:cxn modelId="{B41C5BDC-966B-A64C-8484-CFF571BB52AD}" type="presParOf" srcId="{A59EEB00-E013-964F-957E-23C1C9E2C357}" destId="{A192F8FF-E01F-9046-B8EB-D8EF581EB074}" srcOrd="0" destOrd="0" presId="urn:microsoft.com/office/officeart/2005/8/layout/lProcess2"/>
    <dgm:cxn modelId="{28C0175C-E7F2-964C-AD9D-55505B5CAC86}" type="presParOf" srcId="{A192F8FF-E01F-9046-B8EB-D8EF581EB074}" destId="{24BCFB83-C89B-CE4C-8C4B-2900087FCF37}" srcOrd="0" destOrd="0" presId="urn:microsoft.com/office/officeart/2005/8/layout/lProcess2"/>
    <dgm:cxn modelId="{2B986568-FCB9-AD44-9E15-257D2157AE56}" type="presParOf" srcId="{D7B80C94-7EFA-C740-93D3-E0B80CCA2071}" destId="{5DA79540-9BEA-3C48-8604-CB6961001CA6}" srcOrd="3" destOrd="0" presId="urn:microsoft.com/office/officeart/2005/8/layout/lProcess2"/>
    <dgm:cxn modelId="{F654C823-8463-5E40-9352-3E589590F433}" type="presParOf" srcId="{D7B80C94-7EFA-C740-93D3-E0B80CCA2071}" destId="{CE221FE8-8664-CE4B-ABB6-4392A76F2CA9}" srcOrd="4" destOrd="0" presId="urn:microsoft.com/office/officeart/2005/8/layout/lProcess2"/>
    <dgm:cxn modelId="{612DE43F-759D-814F-A211-FCC4150BE04C}" type="presParOf" srcId="{CE221FE8-8664-CE4B-ABB6-4392A76F2CA9}" destId="{B3C53DE6-93CF-2140-BD5A-ED29DC9AA4CD}" srcOrd="0" destOrd="0" presId="urn:microsoft.com/office/officeart/2005/8/layout/lProcess2"/>
    <dgm:cxn modelId="{CB59DBF9-024E-2245-ADCC-3A8B5BEB12F0}" type="presParOf" srcId="{CE221FE8-8664-CE4B-ABB6-4392A76F2CA9}" destId="{EB153448-128F-F94A-AD09-8206F3988046}" srcOrd="1" destOrd="0" presId="urn:microsoft.com/office/officeart/2005/8/layout/lProcess2"/>
    <dgm:cxn modelId="{EAF2956D-9C56-BD44-850C-33CC5990FA45}" type="presParOf" srcId="{CE221FE8-8664-CE4B-ABB6-4392A76F2CA9}" destId="{55E5A289-A3DA-2845-9D14-9922691F7EDD}" srcOrd="2" destOrd="0" presId="urn:microsoft.com/office/officeart/2005/8/layout/lProcess2"/>
    <dgm:cxn modelId="{5795FE34-E1EF-AA44-B610-D333F1B3E341}" type="presParOf" srcId="{55E5A289-A3DA-2845-9D14-9922691F7EDD}" destId="{A2938222-ECDC-0443-A97F-7C182DA5E13D}" srcOrd="0" destOrd="0" presId="urn:microsoft.com/office/officeart/2005/8/layout/lProcess2"/>
    <dgm:cxn modelId="{5E9153B6-2C1A-4A4E-A215-FA3BA36A8A12}" type="presParOf" srcId="{A2938222-ECDC-0443-A97F-7C182DA5E13D}" destId="{6657413B-3488-8548-AF86-65A1AA311D3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67785D-3E4D-B949-A4DD-162330AE12E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333817D-D284-1E4E-AE39-46D843F16242}">
      <dgm:prSet/>
      <dgm:spPr>
        <a:solidFill>
          <a:schemeClr val="accent4"/>
        </a:solidFill>
      </dgm:spPr>
      <dgm:t>
        <a:bodyPr/>
        <a:lstStyle/>
        <a:p>
          <a:pPr rtl="0"/>
          <a:r>
            <a:rPr lang="en-US" dirty="0"/>
            <a:t>Relation</a:t>
          </a:r>
        </a:p>
      </dgm:t>
    </dgm:pt>
    <dgm:pt modelId="{09720724-41D4-4642-9274-3C1D8DDFEB04}" type="parTrans" cxnId="{63879C89-7052-B848-9D90-B53BE2184C15}">
      <dgm:prSet/>
      <dgm:spPr/>
      <dgm:t>
        <a:bodyPr/>
        <a:lstStyle/>
        <a:p>
          <a:endParaRPr lang="en-US"/>
        </a:p>
      </dgm:t>
    </dgm:pt>
    <dgm:pt modelId="{90B59626-D55B-C346-9044-49BAD6350A8B}" type="sibTrans" cxnId="{63879C89-7052-B848-9D90-B53BE2184C15}">
      <dgm:prSet/>
      <dgm:spPr/>
      <dgm:t>
        <a:bodyPr/>
        <a:lstStyle/>
        <a:p>
          <a:endParaRPr lang="en-US"/>
        </a:p>
      </dgm:t>
    </dgm:pt>
    <dgm:pt modelId="{789E308F-EC75-4B4E-A95F-122E8B99E412}">
      <dgm:prSet/>
      <dgm:spPr>
        <a:ln>
          <a:solidFill>
            <a:schemeClr val="accent4">
              <a:lumMod val="75000"/>
            </a:schemeClr>
          </a:solidFill>
        </a:ln>
      </dgm:spPr>
      <dgm:t>
        <a:bodyPr/>
        <a:lstStyle/>
        <a:p>
          <a:pPr rtl="0"/>
          <a:r>
            <a:rPr lang="en-US" dirty="0"/>
            <a:t>A flat table, which is the basic building block</a:t>
          </a:r>
        </a:p>
      </dgm:t>
    </dgm:pt>
    <dgm:pt modelId="{1ABABE68-8A39-D04D-A60E-4E41A4DB3196}" type="parTrans" cxnId="{7EC205C3-E203-A440-B549-CDBD04B872CB}">
      <dgm:prSet/>
      <dgm:spPr/>
      <dgm:t>
        <a:bodyPr/>
        <a:lstStyle/>
        <a:p>
          <a:endParaRPr lang="en-US"/>
        </a:p>
      </dgm:t>
    </dgm:pt>
    <dgm:pt modelId="{46256296-E8E9-DE44-8F24-BF91B551045E}" type="sibTrans" cxnId="{7EC205C3-E203-A440-B549-CDBD04B872CB}">
      <dgm:prSet/>
      <dgm:spPr/>
      <dgm:t>
        <a:bodyPr/>
        <a:lstStyle/>
        <a:p>
          <a:endParaRPr lang="en-US"/>
        </a:p>
      </dgm:t>
    </dgm:pt>
    <dgm:pt modelId="{7169D6D0-F1C0-BD45-853F-0F5C1D3E8D21}">
      <dgm:prSet/>
      <dgm:spPr>
        <a:solidFill>
          <a:schemeClr val="tx2">
            <a:lumMod val="60000"/>
            <a:lumOff val="40000"/>
          </a:schemeClr>
        </a:solidFill>
      </dgm:spPr>
      <dgm:t>
        <a:bodyPr/>
        <a:lstStyle/>
        <a:p>
          <a:pPr rtl="0"/>
          <a:r>
            <a:rPr lang="en-US" dirty="0" err="1"/>
            <a:t>Tuples</a:t>
          </a:r>
          <a:endParaRPr lang="en-US" dirty="0"/>
        </a:p>
      </dgm:t>
    </dgm:pt>
    <dgm:pt modelId="{75A05D43-92D9-8247-A0A5-CF2EE13723E4}" type="parTrans" cxnId="{048D26E0-C1F3-F344-8342-E6853B2158DA}">
      <dgm:prSet/>
      <dgm:spPr/>
      <dgm:t>
        <a:bodyPr/>
        <a:lstStyle/>
        <a:p>
          <a:endParaRPr lang="en-US"/>
        </a:p>
      </dgm:t>
    </dgm:pt>
    <dgm:pt modelId="{00C877F8-1615-1448-893E-988FD29BF0F0}" type="sibTrans" cxnId="{048D26E0-C1F3-F344-8342-E6853B2158DA}">
      <dgm:prSet/>
      <dgm:spPr/>
      <dgm:t>
        <a:bodyPr/>
        <a:lstStyle/>
        <a:p>
          <a:endParaRPr lang="en-US"/>
        </a:p>
      </dgm:t>
    </dgm:pt>
    <dgm:pt modelId="{E04D9259-230C-4B42-9FDD-CE27A346768A}">
      <dgm:prSet/>
      <dgm:spPr>
        <a:ln>
          <a:solidFill>
            <a:schemeClr val="tx2">
              <a:lumMod val="75000"/>
            </a:schemeClr>
          </a:solidFill>
        </a:ln>
      </dgm:spPr>
      <dgm:t>
        <a:bodyPr/>
        <a:lstStyle/>
        <a:p>
          <a:pPr rtl="0"/>
          <a:r>
            <a:rPr lang="en-US" dirty="0"/>
            <a:t>Are rows</a:t>
          </a:r>
        </a:p>
      </dgm:t>
    </dgm:pt>
    <dgm:pt modelId="{1EB3F811-6096-4F4E-8087-02B92532EFDB}" type="parTrans" cxnId="{A0F2FB57-1C39-2B41-8394-A27A02ACC4A6}">
      <dgm:prSet/>
      <dgm:spPr/>
      <dgm:t>
        <a:bodyPr/>
        <a:lstStyle/>
        <a:p>
          <a:endParaRPr lang="en-US"/>
        </a:p>
      </dgm:t>
    </dgm:pt>
    <dgm:pt modelId="{233BD5FE-E588-FF46-AB74-82EA9D17B000}" type="sibTrans" cxnId="{A0F2FB57-1C39-2B41-8394-A27A02ACC4A6}">
      <dgm:prSet/>
      <dgm:spPr/>
      <dgm:t>
        <a:bodyPr/>
        <a:lstStyle/>
        <a:p>
          <a:endParaRPr lang="en-US"/>
        </a:p>
      </dgm:t>
    </dgm:pt>
    <dgm:pt modelId="{52D8EF84-B68F-A14B-9091-1A9A33DFC04D}">
      <dgm:prSet/>
      <dgm:spPr>
        <a:solidFill>
          <a:schemeClr val="accent4"/>
        </a:solidFill>
      </dgm:spPr>
      <dgm:t>
        <a:bodyPr/>
        <a:lstStyle/>
        <a:p>
          <a:pPr rtl="0"/>
          <a:r>
            <a:rPr lang="en-US" dirty="0"/>
            <a:t>Attributes</a:t>
          </a:r>
        </a:p>
      </dgm:t>
    </dgm:pt>
    <dgm:pt modelId="{D13C4AEA-0B5B-7242-B544-0AD129A69F0C}" type="parTrans" cxnId="{E0653578-41BB-D54A-854B-BC315AF0145C}">
      <dgm:prSet/>
      <dgm:spPr/>
      <dgm:t>
        <a:bodyPr/>
        <a:lstStyle/>
        <a:p>
          <a:endParaRPr lang="en-US"/>
        </a:p>
      </dgm:t>
    </dgm:pt>
    <dgm:pt modelId="{49D06A9B-9912-5D4C-A703-FA22A4D2271D}" type="sibTrans" cxnId="{E0653578-41BB-D54A-854B-BC315AF0145C}">
      <dgm:prSet/>
      <dgm:spPr/>
      <dgm:t>
        <a:bodyPr/>
        <a:lstStyle/>
        <a:p>
          <a:endParaRPr lang="en-US"/>
        </a:p>
      </dgm:t>
    </dgm:pt>
    <dgm:pt modelId="{C5D0B6F8-25CA-1342-9EBD-7AF70B2CC2DE}">
      <dgm:prSet/>
      <dgm:spPr>
        <a:ln>
          <a:solidFill>
            <a:schemeClr val="accent4">
              <a:lumMod val="75000"/>
            </a:schemeClr>
          </a:solidFill>
        </a:ln>
      </dgm:spPr>
      <dgm:t>
        <a:bodyPr/>
        <a:lstStyle/>
        <a:p>
          <a:pPr rtl="0"/>
          <a:r>
            <a:rPr lang="en-US" dirty="0"/>
            <a:t>Are columns</a:t>
          </a:r>
        </a:p>
      </dgm:t>
    </dgm:pt>
    <dgm:pt modelId="{B04EA322-7A7E-8D43-BE0F-D02D9E5431BA}" type="parTrans" cxnId="{11948218-5DE0-8049-8EB8-58F0ACF0E2EA}">
      <dgm:prSet/>
      <dgm:spPr/>
      <dgm:t>
        <a:bodyPr/>
        <a:lstStyle/>
        <a:p>
          <a:endParaRPr lang="en-US"/>
        </a:p>
      </dgm:t>
    </dgm:pt>
    <dgm:pt modelId="{88EAB5AE-53D2-E849-BB11-E7152AA69184}" type="sibTrans" cxnId="{11948218-5DE0-8049-8EB8-58F0ACF0E2EA}">
      <dgm:prSet/>
      <dgm:spPr/>
      <dgm:t>
        <a:bodyPr/>
        <a:lstStyle/>
        <a:p>
          <a:endParaRPr lang="en-US"/>
        </a:p>
      </dgm:t>
    </dgm:pt>
    <dgm:pt modelId="{DDC76629-8366-0B42-ADDD-B8EFDB11594C}">
      <dgm:prSet/>
      <dgm:spPr>
        <a:solidFill>
          <a:schemeClr val="tx2">
            <a:lumMod val="60000"/>
            <a:lumOff val="40000"/>
          </a:schemeClr>
        </a:solidFill>
      </dgm:spPr>
      <dgm:t>
        <a:bodyPr/>
        <a:lstStyle/>
        <a:p>
          <a:pPr rtl="0"/>
          <a:r>
            <a:rPr lang="en-US" dirty="0"/>
            <a:t>Primary key	</a:t>
          </a:r>
        </a:p>
      </dgm:t>
    </dgm:pt>
    <dgm:pt modelId="{47B56EAF-2BE9-1A43-AFE5-CB6BF5556260}" type="parTrans" cxnId="{06DE60BD-D167-8340-861E-16C900E1AFE5}">
      <dgm:prSet/>
      <dgm:spPr/>
      <dgm:t>
        <a:bodyPr/>
        <a:lstStyle/>
        <a:p>
          <a:endParaRPr lang="en-US"/>
        </a:p>
      </dgm:t>
    </dgm:pt>
    <dgm:pt modelId="{1869CE1F-BF54-514E-9076-98471EECCFA3}" type="sibTrans" cxnId="{06DE60BD-D167-8340-861E-16C900E1AFE5}">
      <dgm:prSet/>
      <dgm:spPr/>
      <dgm:t>
        <a:bodyPr/>
        <a:lstStyle/>
        <a:p>
          <a:endParaRPr lang="en-US"/>
        </a:p>
      </dgm:t>
    </dgm:pt>
    <dgm:pt modelId="{18D79761-79E5-3F47-A138-1B99ADEAE093}">
      <dgm:prSet/>
      <dgm:spPr>
        <a:ln>
          <a:solidFill>
            <a:schemeClr val="tx2">
              <a:lumMod val="75000"/>
            </a:schemeClr>
          </a:solidFill>
        </a:ln>
      </dgm:spPr>
      <dgm:t>
        <a:bodyPr/>
        <a:lstStyle/>
        <a:p>
          <a:pPr rtl="0"/>
          <a:r>
            <a:rPr lang="en-US" dirty="0"/>
            <a:t>Is defined to be a portion of a row used to uniquely identify a row in a table</a:t>
          </a:r>
        </a:p>
      </dgm:t>
    </dgm:pt>
    <dgm:pt modelId="{C25F1ED6-7724-A540-AD8E-E91F23228672}" type="parTrans" cxnId="{933DBE33-1929-1E4C-8C67-04307F3D95E4}">
      <dgm:prSet/>
      <dgm:spPr/>
      <dgm:t>
        <a:bodyPr/>
        <a:lstStyle/>
        <a:p>
          <a:endParaRPr lang="en-US"/>
        </a:p>
      </dgm:t>
    </dgm:pt>
    <dgm:pt modelId="{0CB53DAE-607C-174D-8A25-490F569D320E}" type="sibTrans" cxnId="{933DBE33-1929-1E4C-8C67-04307F3D95E4}">
      <dgm:prSet/>
      <dgm:spPr/>
      <dgm:t>
        <a:bodyPr/>
        <a:lstStyle/>
        <a:p>
          <a:endParaRPr lang="en-US"/>
        </a:p>
      </dgm:t>
    </dgm:pt>
    <dgm:pt modelId="{494AF39D-6779-144D-86EC-8C7035F7961B}">
      <dgm:prSet/>
      <dgm:spPr>
        <a:ln>
          <a:solidFill>
            <a:schemeClr val="tx2">
              <a:lumMod val="75000"/>
            </a:schemeClr>
          </a:solidFill>
        </a:ln>
      </dgm:spPr>
      <dgm:t>
        <a:bodyPr/>
        <a:lstStyle/>
        <a:p>
          <a:pPr rtl="0"/>
          <a:r>
            <a:rPr lang="en-US" dirty="0"/>
            <a:t>Consists of one or more column names</a:t>
          </a:r>
        </a:p>
      </dgm:t>
    </dgm:pt>
    <dgm:pt modelId="{8D3F4404-678E-114C-B41C-419C69CDCC69}" type="parTrans" cxnId="{8FD9B98A-609F-8549-93C1-3D44CA72B7C5}">
      <dgm:prSet/>
      <dgm:spPr/>
      <dgm:t>
        <a:bodyPr/>
        <a:lstStyle/>
        <a:p>
          <a:endParaRPr lang="en-US"/>
        </a:p>
      </dgm:t>
    </dgm:pt>
    <dgm:pt modelId="{FBA6C265-DB46-C747-8744-7D4943C30658}" type="sibTrans" cxnId="{8FD9B98A-609F-8549-93C1-3D44CA72B7C5}">
      <dgm:prSet/>
      <dgm:spPr/>
      <dgm:t>
        <a:bodyPr/>
        <a:lstStyle/>
        <a:p>
          <a:endParaRPr lang="en-US"/>
        </a:p>
      </dgm:t>
    </dgm:pt>
    <dgm:pt modelId="{E9DFF5E4-66EE-2549-BA73-8824ED008E81}" type="pres">
      <dgm:prSet presAssocID="{2E67785D-3E4D-B949-A4DD-162330AE12E3}" presName="Name0" presStyleCnt="0">
        <dgm:presLayoutVars>
          <dgm:dir/>
          <dgm:animLvl val="lvl"/>
          <dgm:resizeHandles val="exact"/>
        </dgm:presLayoutVars>
      </dgm:prSet>
      <dgm:spPr/>
    </dgm:pt>
    <dgm:pt modelId="{01EBF20A-709D-F443-8AC9-7347C9064D3D}" type="pres">
      <dgm:prSet presAssocID="{B333817D-D284-1E4E-AE39-46D843F16242}" presName="linNode" presStyleCnt="0"/>
      <dgm:spPr/>
    </dgm:pt>
    <dgm:pt modelId="{09FBDEE2-6A52-D44F-9F75-D0ED203A204A}" type="pres">
      <dgm:prSet presAssocID="{B333817D-D284-1E4E-AE39-46D843F16242}" presName="parentText" presStyleLbl="node1" presStyleIdx="0" presStyleCnt="4">
        <dgm:presLayoutVars>
          <dgm:chMax val="1"/>
          <dgm:bulletEnabled val="1"/>
        </dgm:presLayoutVars>
      </dgm:prSet>
      <dgm:spPr/>
    </dgm:pt>
    <dgm:pt modelId="{7533396D-4B21-EA49-B987-4E288EDA97EC}" type="pres">
      <dgm:prSet presAssocID="{B333817D-D284-1E4E-AE39-46D843F16242}" presName="descendantText" presStyleLbl="alignAccFollowNode1" presStyleIdx="0" presStyleCnt="4">
        <dgm:presLayoutVars>
          <dgm:bulletEnabled val="1"/>
        </dgm:presLayoutVars>
      </dgm:prSet>
      <dgm:spPr/>
    </dgm:pt>
    <dgm:pt modelId="{84C16BF2-DDE8-7040-9CEE-28D56CD39789}" type="pres">
      <dgm:prSet presAssocID="{90B59626-D55B-C346-9044-49BAD6350A8B}" presName="sp" presStyleCnt="0"/>
      <dgm:spPr/>
    </dgm:pt>
    <dgm:pt modelId="{57485660-71E2-B342-A612-85691ECC1474}" type="pres">
      <dgm:prSet presAssocID="{7169D6D0-F1C0-BD45-853F-0F5C1D3E8D21}" presName="linNode" presStyleCnt="0"/>
      <dgm:spPr/>
    </dgm:pt>
    <dgm:pt modelId="{71457D6C-36FC-5646-818F-8C5D08D4660A}" type="pres">
      <dgm:prSet presAssocID="{7169D6D0-F1C0-BD45-853F-0F5C1D3E8D21}" presName="parentText" presStyleLbl="node1" presStyleIdx="1" presStyleCnt="4">
        <dgm:presLayoutVars>
          <dgm:chMax val="1"/>
          <dgm:bulletEnabled val="1"/>
        </dgm:presLayoutVars>
      </dgm:prSet>
      <dgm:spPr/>
    </dgm:pt>
    <dgm:pt modelId="{29E3A18F-2F67-E143-A857-D7A15CCB87B0}" type="pres">
      <dgm:prSet presAssocID="{7169D6D0-F1C0-BD45-853F-0F5C1D3E8D21}" presName="descendantText" presStyleLbl="alignAccFollowNode1" presStyleIdx="1" presStyleCnt="4">
        <dgm:presLayoutVars>
          <dgm:bulletEnabled val="1"/>
        </dgm:presLayoutVars>
      </dgm:prSet>
      <dgm:spPr/>
    </dgm:pt>
    <dgm:pt modelId="{A769B478-8A9F-864B-B2BA-9C453FEB650F}" type="pres">
      <dgm:prSet presAssocID="{00C877F8-1615-1448-893E-988FD29BF0F0}" presName="sp" presStyleCnt="0"/>
      <dgm:spPr/>
    </dgm:pt>
    <dgm:pt modelId="{A1F4BF41-016F-BC45-843A-F393F3AECB39}" type="pres">
      <dgm:prSet presAssocID="{52D8EF84-B68F-A14B-9091-1A9A33DFC04D}" presName="linNode" presStyleCnt="0"/>
      <dgm:spPr/>
    </dgm:pt>
    <dgm:pt modelId="{68FA15CA-C6CB-8942-BEB6-3511D4F5631F}" type="pres">
      <dgm:prSet presAssocID="{52D8EF84-B68F-A14B-9091-1A9A33DFC04D}" presName="parentText" presStyleLbl="node1" presStyleIdx="2" presStyleCnt="4">
        <dgm:presLayoutVars>
          <dgm:chMax val="1"/>
          <dgm:bulletEnabled val="1"/>
        </dgm:presLayoutVars>
      </dgm:prSet>
      <dgm:spPr/>
    </dgm:pt>
    <dgm:pt modelId="{FD248F2B-2C65-F440-A4AD-A052D5C0C81F}" type="pres">
      <dgm:prSet presAssocID="{52D8EF84-B68F-A14B-9091-1A9A33DFC04D}" presName="descendantText" presStyleLbl="alignAccFollowNode1" presStyleIdx="2" presStyleCnt="4">
        <dgm:presLayoutVars>
          <dgm:bulletEnabled val="1"/>
        </dgm:presLayoutVars>
      </dgm:prSet>
      <dgm:spPr/>
    </dgm:pt>
    <dgm:pt modelId="{46C2F2AD-E093-674F-9FF6-F5160755E99C}" type="pres">
      <dgm:prSet presAssocID="{49D06A9B-9912-5D4C-A703-FA22A4D2271D}" presName="sp" presStyleCnt="0"/>
      <dgm:spPr/>
    </dgm:pt>
    <dgm:pt modelId="{5A601481-2CCC-314E-B886-132907636A12}" type="pres">
      <dgm:prSet presAssocID="{DDC76629-8366-0B42-ADDD-B8EFDB11594C}" presName="linNode" presStyleCnt="0"/>
      <dgm:spPr/>
    </dgm:pt>
    <dgm:pt modelId="{62690BB2-D842-134A-BC82-AD571E3E597C}" type="pres">
      <dgm:prSet presAssocID="{DDC76629-8366-0B42-ADDD-B8EFDB11594C}" presName="parentText" presStyleLbl="node1" presStyleIdx="3" presStyleCnt="4">
        <dgm:presLayoutVars>
          <dgm:chMax val="1"/>
          <dgm:bulletEnabled val="1"/>
        </dgm:presLayoutVars>
      </dgm:prSet>
      <dgm:spPr/>
    </dgm:pt>
    <dgm:pt modelId="{32E572E4-4893-4245-930A-3B0F08AAF80C}" type="pres">
      <dgm:prSet presAssocID="{DDC76629-8366-0B42-ADDD-B8EFDB11594C}" presName="descendantText" presStyleLbl="alignAccFollowNode1" presStyleIdx="3" presStyleCnt="4">
        <dgm:presLayoutVars>
          <dgm:bulletEnabled val="1"/>
        </dgm:presLayoutVars>
      </dgm:prSet>
      <dgm:spPr/>
    </dgm:pt>
  </dgm:ptLst>
  <dgm:cxnLst>
    <dgm:cxn modelId="{11948218-5DE0-8049-8EB8-58F0ACF0E2EA}" srcId="{52D8EF84-B68F-A14B-9091-1A9A33DFC04D}" destId="{C5D0B6F8-25CA-1342-9EBD-7AF70B2CC2DE}" srcOrd="0" destOrd="0" parTransId="{B04EA322-7A7E-8D43-BE0F-D02D9E5431BA}" sibTransId="{88EAB5AE-53D2-E849-BB11-E7152AA69184}"/>
    <dgm:cxn modelId="{933DBE33-1929-1E4C-8C67-04307F3D95E4}" srcId="{DDC76629-8366-0B42-ADDD-B8EFDB11594C}" destId="{18D79761-79E5-3F47-A138-1B99ADEAE093}" srcOrd="0" destOrd="0" parTransId="{C25F1ED6-7724-A540-AD8E-E91F23228672}" sibTransId="{0CB53DAE-607C-174D-8A25-490F569D320E}"/>
    <dgm:cxn modelId="{2930493B-BD23-024B-A4D2-09C5C7AB15CE}" type="presOf" srcId="{7169D6D0-F1C0-BD45-853F-0F5C1D3E8D21}" destId="{71457D6C-36FC-5646-818F-8C5D08D4660A}" srcOrd="0" destOrd="0" presId="urn:microsoft.com/office/officeart/2005/8/layout/vList5"/>
    <dgm:cxn modelId="{219A4142-344D-5F47-A06B-FC87838D5ECA}" type="presOf" srcId="{18D79761-79E5-3F47-A138-1B99ADEAE093}" destId="{32E572E4-4893-4245-930A-3B0F08AAF80C}" srcOrd="0" destOrd="0" presId="urn:microsoft.com/office/officeart/2005/8/layout/vList5"/>
    <dgm:cxn modelId="{A0F2FB57-1C39-2B41-8394-A27A02ACC4A6}" srcId="{7169D6D0-F1C0-BD45-853F-0F5C1D3E8D21}" destId="{E04D9259-230C-4B42-9FDD-CE27A346768A}" srcOrd="0" destOrd="0" parTransId="{1EB3F811-6096-4F4E-8087-02B92532EFDB}" sibTransId="{233BD5FE-E588-FF46-AB74-82EA9D17B000}"/>
    <dgm:cxn modelId="{EDB36059-8742-5E48-A389-B06BE975546F}" type="presOf" srcId="{C5D0B6F8-25CA-1342-9EBD-7AF70B2CC2DE}" destId="{FD248F2B-2C65-F440-A4AD-A052D5C0C81F}" srcOrd="0" destOrd="0" presId="urn:microsoft.com/office/officeart/2005/8/layout/vList5"/>
    <dgm:cxn modelId="{E0653578-41BB-D54A-854B-BC315AF0145C}" srcId="{2E67785D-3E4D-B949-A4DD-162330AE12E3}" destId="{52D8EF84-B68F-A14B-9091-1A9A33DFC04D}" srcOrd="2" destOrd="0" parTransId="{D13C4AEA-0B5B-7242-B544-0AD129A69F0C}" sibTransId="{49D06A9B-9912-5D4C-A703-FA22A4D2271D}"/>
    <dgm:cxn modelId="{63879C89-7052-B848-9D90-B53BE2184C15}" srcId="{2E67785D-3E4D-B949-A4DD-162330AE12E3}" destId="{B333817D-D284-1E4E-AE39-46D843F16242}" srcOrd="0" destOrd="0" parTransId="{09720724-41D4-4642-9274-3C1D8DDFEB04}" sibTransId="{90B59626-D55B-C346-9044-49BAD6350A8B}"/>
    <dgm:cxn modelId="{8FD9B98A-609F-8549-93C1-3D44CA72B7C5}" srcId="{DDC76629-8366-0B42-ADDD-B8EFDB11594C}" destId="{494AF39D-6779-144D-86EC-8C7035F7961B}" srcOrd="1" destOrd="0" parTransId="{8D3F4404-678E-114C-B41C-419C69CDCC69}" sibTransId="{FBA6C265-DB46-C747-8744-7D4943C30658}"/>
    <dgm:cxn modelId="{8227EAA6-49FA-5444-B75A-E763CB116E09}" type="presOf" srcId="{789E308F-EC75-4B4E-A95F-122E8B99E412}" destId="{7533396D-4B21-EA49-B987-4E288EDA97EC}" srcOrd="0" destOrd="0" presId="urn:microsoft.com/office/officeart/2005/8/layout/vList5"/>
    <dgm:cxn modelId="{254DF6BB-F9EC-DC4A-969A-694779CA6AD8}" type="presOf" srcId="{494AF39D-6779-144D-86EC-8C7035F7961B}" destId="{32E572E4-4893-4245-930A-3B0F08AAF80C}" srcOrd="0" destOrd="1" presId="urn:microsoft.com/office/officeart/2005/8/layout/vList5"/>
    <dgm:cxn modelId="{06DE60BD-D167-8340-861E-16C900E1AFE5}" srcId="{2E67785D-3E4D-B949-A4DD-162330AE12E3}" destId="{DDC76629-8366-0B42-ADDD-B8EFDB11594C}" srcOrd="3" destOrd="0" parTransId="{47B56EAF-2BE9-1A43-AFE5-CB6BF5556260}" sibTransId="{1869CE1F-BF54-514E-9076-98471EECCFA3}"/>
    <dgm:cxn modelId="{7EC205C3-E203-A440-B549-CDBD04B872CB}" srcId="{B333817D-D284-1E4E-AE39-46D843F16242}" destId="{789E308F-EC75-4B4E-A95F-122E8B99E412}" srcOrd="0" destOrd="0" parTransId="{1ABABE68-8A39-D04D-A60E-4E41A4DB3196}" sibTransId="{46256296-E8E9-DE44-8F24-BF91B551045E}"/>
    <dgm:cxn modelId="{AFCCB9C7-4CA9-1848-928F-5E6FDF57C6EC}" type="presOf" srcId="{2E67785D-3E4D-B949-A4DD-162330AE12E3}" destId="{E9DFF5E4-66EE-2549-BA73-8824ED008E81}" srcOrd="0" destOrd="0" presId="urn:microsoft.com/office/officeart/2005/8/layout/vList5"/>
    <dgm:cxn modelId="{A80AB2D5-C145-6D40-B54A-02ACE92CF257}" type="presOf" srcId="{52D8EF84-B68F-A14B-9091-1A9A33DFC04D}" destId="{68FA15CA-C6CB-8942-BEB6-3511D4F5631F}" srcOrd="0" destOrd="0" presId="urn:microsoft.com/office/officeart/2005/8/layout/vList5"/>
    <dgm:cxn modelId="{048D26E0-C1F3-F344-8342-E6853B2158DA}" srcId="{2E67785D-3E4D-B949-A4DD-162330AE12E3}" destId="{7169D6D0-F1C0-BD45-853F-0F5C1D3E8D21}" srcOrd="1" destOrd="0" parTransId="{75A05D43-92D9-8247-A0A5-CF2EE13723E4}" sibTransId="{00C877F8-1615-1448-893E-988FD29BF0F0}"/>
    <dgm:cxn modelId="{425BB6EE-F62E-6645-8596-532268E26B4C}" type="presOf" srcId="{DDC76629-8366-0B42-ADDD-B8EFDB11594C}" destId="{62690BB2-D842-134A-BC82-AD571E3E597C}" srcOrd="0" destOrd="0" presId="urn:microsoft.com/office/officeart/2005/8/layout/vList5"/>
    <dgm:cxn modelId="{214B24F2-221F-D540-9B9D-543421426086}" type="presOf" srcId="{B333817D-D284-1E4E-AE39-46D843F16242}" destId="{09FBDEE2-6A52-D44F-9F75-D0ED203A204A}" srcOrd="0" destOrd="0" presId="urn:microsoft.com/office/officeart/2005/8/layout/vList5"/>
    <dgm:cxn modelId="{3AF54AFF-32EB-9745-8EC2-B18E179E569A}" type="presOf" srcId="{E04D9259-230C-4B42-9FDD-CE27A346768A}" destId="{29E3A18F-2F67-E143-A857-D7A15CCB87B0}" srcOrd="0" destOrd="0" presId="urn:microsoft.com/office/officeart/2005/8/layout/vList5"/>
    <dgm:cxn modelId="{388C200E-FB01-9742-A3F7-A0FE73B51596}" type="presParOf" srcId="{E9DFF5E4-66EE-2549-BA73-8824ED008E81}" destId="{01EBF20A-709D-F443-8AC9-7347C9064D3D}" srcOrd="0" destOrd="0" presId="urn:microsoft.com/office/officeart/2005/8/layout/vList5"/>
    <dgm:cxn modelId="{EE4B4B08-E7B9-D747-9C1F-E409D8883545}" type="presParOf" srcId="{01EBF20A-709D-F443-8AC9-7347C9064D3D}" destId="{09FBDEE2-6A52-D44F-9F75-D0ED203A204A}" srcOrd="0" destOrd="0" presId="urn:microsoft.com/office/officeart/2005/8/layout/vList5"/>
    <dgm:cxn modelId="{F364BE97-89E5-384C-895D-40D195362728}" type="presParOf" srcId="{01EBF20A-709D-F443-8AC9-7347C9064D3D}" destId="{7533396D-4B21-EA49-B987-4E288EDA97EC}" srcOrd="1" destOrd="0" presId="urn:microsoft.com/office/officeart/2005/8/layout/vList5"/>
    <dgm:cxn modelId="{E6F51026-691F-BC41-AC09-9DD79F02AF05}" type="presParOf" srcId="{E9DFF5E4-66EE-2549-BA73-8824ED008E81}" destId="{84C16BF2-DDE8-7040-9CEE-28D56CD39789}" srcOrd="1" destOrd="0" presId="urn:microsoft.com/office/officeart/2005/8/layout/vList5"/>
    <dgm:cxn modelId="{1807D1AD-AC4C-4643-97D0-26DE822F415C}" type="presParOf" srcId="{E9DFF5E4-66EE-2549-BA73-8824ED008E81}" destId="{57485660-71E2-B342-A612-85691ECC1474}" srcOrd="2" destOrd="0" presId="urn:microsoft.com/office/officeart/2005/8/layout/vList5"/>
    <dgm:cxn modelId="{0A3F0687-9DA0-3A46-9267-166EB6913E84}" type="presParOf" srcId="{57485660-71E2-B342-A612-85691ECC1474}" destId="{71457D6C-36FC-5646-818F-8C5D08D4660A}" srcOrd="0" destOrd="0" presId="urn:microsoft.com/office/officeart/2005/8/layout/vList5"/>
    <dgm:cxn modelId="{6B4596CB-910F-074C-B6B6-2A268DB71B31}" type="presParOf" srcId="{57485660-71E2-B342-A612-85691ECC1474}" destId="{29E3A18F-2F67-E143-A857-D7A15CCB87B0}" srcOrd="1" destOrd="0" presId="urn:microsoft.com/office/officeart/2005/8/layout/vList5"/>
    <dgm:cxn modelId="{DB9FEBD6-94C8-3A4D-9415-B9E95504105C}" type="presParOf" srcId="{E9DFF5E4-66EE-2549-BA73-8824ED008E81}" destId="{A769B478-8A9F-864B-B2BA-9C453FEB650F}" srcOrd="3" destOrd="0" presId="urn:microsoft.com/office/officeart/2005/8/layout/vList5"/>
    <dgm:cxn modelId="{B70D1FA1-63BF-8742-8C55-D4D4ABA44263}" type="presParOf" srcId="{E9DFF5E4-66EE-2549-BA73-8824ED008E81}" destId="{A1F4BF41-016F-BC45-843A-F393F3AECB39}" srcOrd="4" destOrd="0" presId="urn:microsoft.com/office/officeart/2005/8/layout/vList5"/>
    <dgm:cxn modelId="{7E64EBC8-9554-C045-B476-DBD75E6E2272}" type="presParOf" srcId="{A1F4BF41-016F-BC45-843A-F393F3AECB39}" destId="{68FA15CA-C6CB-8942-BEB6-3511D4F5631F}" srcOrd="0" destOrd="0" presId="urn:microsoft.com/office/officeart/2005/8/layout/vList5"/>
    <dgm:cxn modelId="{6EFD9835-036D-C44A-B19F-F73C3B7852F0}" type="presParOf" srcId="{A1F4BF41-016F-BC45-843A-F393F3AECB39}" destId="{FD248F2B-2C65-F440-A4AD-A052D5C0C81F}" srcOrd="1" destOrd="0" presId="urn:microsoft.com/office/officeart/2005/8/layout/vList5"/>
    <dgm:cxn modelId="{EDCC4821-D1EB-8F45-AB2E-E09650188552}" type="presParOf" srcId="{E9DFF5E4-66EE-2549-BA73-8824ED008E81}" destId="{46C2F2AD-E093-674F-9FF6-F5160755E99C}" srcOrd="5" destOrd="0" presId="urn:microsoft.com/office/officeart/2005/8/layout/vList5"/>
    <dgm:cxn modelId="{37107E0A-17A7-174F-AFAB-1D6D0B1A82F0}" type="presParOf" srcId="{E9DFF5E4-66EE-2549-BA73-8824ED008E81}" destId="{5A601481-2CCC-314E-B886-132907636A12}" srcOrd="6" destOrd="0" presId="urn:microsoft.com/office/officeart/2005/8/layout/vList5"/>
    <dgm:cxn modelId="{199EB10E-0ED2-634C-BEA1-64B57561CE32}" type="presParOf" srcId="{5A601481-2CCC-314E-B886-132907636A12}" destId="{62690BB2-D842-134A-BC82-AD571E3E597C}" srcOrd="0" destOrd="0" presId="urn:microsoft.com/office/officeart/2005/8/layout/vList5"/>
    <dgm:cxn modelId="{BAC6E45D-7408-1A4A-8BB5-00FF54414D57}" type="presParOf" srcId="{5A601481-2CCC-314E-B886-132907636A12}" destId="{32E572E4-4893-4245-930A-3B0F08AAF8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CF5F-C484-DF43-8EBE-7E1C7F7737F6}">
      <dsp:nvSpPr>
        <dsp:cNvPr id="0" name=""/>
        <dsp:cNvSpPr/>
      </dsp:nvSpPr>
      <dsp:spPr>
        <a:xfrm>
          <a:off x="0" y="0"/>
          <a:ext cx="7848600" cy="4943475"/>
        </a:xfrm>
        <a:prstGeom prst="roundRect">
          <a:avLst>
            <a:gd name="adj" fmla="val 85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3051909" numCol="1" spcCol="1270" anchor="t" anchorCtr="0">
          <a:noAutofit/>
        </a:bodyPr>
        <a:lstStyle/>
        <a:p>
          <a:pPr marL="0" lvl="0" indent="0" algn="l" defTabSz="2089150" rtl="0">
            <a:lnSpc>
              <a:spcPct val="90000"/>
            </a:lnSpc>
            <a:spcBef>
              <a:spcPct val="0"/>
            </a:spcBef>
            <a:spcAft>
              <a:spcPct val="35000"/>
            </a:spcAft>
            <a:buNone/>
          </a:pPr>
          <a:r>
            <a:rPr lang="en-US" sz="4700" kern="1200" dirty="0"/>
            <a:t>NAC systems deal with three categories of components:</a:t>
          </a:r>
        </a:p>
      </dsp:txBody>
      <dsp:txXfrm>
        <a:off x="0" y="0"/>
        <a:ext cx="7848600" cy="4943475"/>
      </dsp:txXfrm>
    </dsp:sp>
    <dsp:sp modelId="{88A1D4FC-2809-5F40-83C8-39857D0B8609}">
      <dsp:nvSpPr>
        <dsp:cNvPr id="0" name=""/>
        <dsp:cNvSpPr/>
      </dsp:nvSpPr>
      <dsp:spPr>
        <a:xfrm>
          <a:off x="196215" y="2224563"/>
          <a:ext cx="2457477" cy="2224563"/>
        </a:xfrm>
        <a:prstGeom prst="roundRect">
          <a:avLst>
            <a:gd name="adj" fmla="val 105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Access requester (AR)</a:t>
          </a:r>
        </a:p>
        <a:p>
          <a:pPr marL="57150" lvl="1" indent="-57150" algn="l" defTabSz="488950" rtl="0">
            <a:lnSpc>
              <a:spcPct val="90000"/>
            </a:lnSpc>
            <a:spcBef>
              <a:spcPct val="0"/>
            </a:spcBef>
            <a:spcAft>
              <a:spcPct val="15000"/>
            </a:spcAft>
            <a:buChar char="•"/>
          </a:pPr>
          <a:r>
            <a:rPr lang="en-US" sz="1100" kern="1200" dirty="0"/>
            <a:t>Node that is attempting to access the network and may be any device that is managed by the NAC system, including workstations, servers, printers, cameras, and other IP-enabled devices</a:t>
          </a:r>
        </a:p>
        <a:p>
          <a:pPr marL="57150" lvl="1" indent="-57150" algn="l" defTabSz="488950" rtl="0">
            <a:lnSpc>
              <a:spcPct val="90000"/>
            </a:lnSpc>
            <a:spcBef>
              <a:spcPct val="0"/>
            </a:spcBef>
            <a:spcAft>
              <a:spcPct val="15000"/>
            </a:spcAft>
            <a:buChar char="•"/>
          </a:pPr>
          <a:r>
            <a:rPr lang="en-US" sz="1100" kern="1200" dirty="0"/>
            <a:t>Also referred to as </a:t>
          </a:r>
          <a:r>
            <a:rPr lang="en-US" sz="1100" i="1" kern="1200" dirty="0"/>
            <a:t>supplicants, </a:t>
          </a:r>
          <a:r>
            <a:rPr lang="en-US" sz="1100" kern="1200" dirty="0"/>
            <a:t>or clients</a:t>
          </a:r>
        </a:p>
      </dsp:txBody>
      <dsp:txXfrm>
        <a:off x="196215" y="2224563"/>
        <a:ext cx="2457477" cy="2224563"/>
      </dsp:txXfrm>
    </dsp:sp>
    <dsp:sp modelId="{7FF6686A-74EE-5943-BA70-D0F55B2B1ED1}">
      <dsp:nvSpPr>
        <dsp:cNvPr id="0" name=""/>
        <dsp:cNvSpPr/>
      </dsp:nvSpPr>
      <dsp:spPr>
        <a:xfrm>
          <a:off x="2692495" y="2224563"/>
          <a:ext cx="2457477" cy="2224563"/>
        </a:xfrm>
        <a:prstGeom prst="roundRect">
          <a:avLst>
            <a:gd name="adj" fmla="val 105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Policy server</a:t>
          </a:r>
        </a:p>
        <a:p>
          <a:pPr marL="57150" lvl="1" indent="-57150" algn="l" defTabSz="488950" rtl="0">
            <a:lnSpc>
              <a:spcPct val="90000"/>
            </a:lnSpc>
            <a:spcBef>
              <a:spcPct val="0"/>
            </a:spcBef>
            <a:spcAft>
              <a:spcPct val="15000"/>
            </a:spcAft>
            <a:buChar char="•"/>
          </a:pPr>
          <a:r>
            <a:rPr lang="en-US" sz="1100" kern="1200" dirty="0"/>
            <a:t>Determines what access should be granted</a:t>
          </a:r>
        </a:p>
        <a:p>
          <a:pPr marL="57150" lvl="1" indent="-57150" algn="l" defTabSz="488950" rtl="0">
            <a:lnSpc>
              <a:spcPct val="90000"/>
            </a:lnSpc>
            <a:spcBef>
              <a:spcPct val="0"/>
            </a:spcBef>
            <a:spcAft>
              <a:spcPct val="15000"/>
            </a:spcAft>
            <a:buChar char="•"/>
          </a:pPr>
          <a:r>
            <a:rPr lang="en-US" sz="1100" kern="1200" dirty="0"/>
            <a:t>Often relies on backend systems</a:t>
          </a:r>
        </a:p>
      </dsp:txBody>
      <dsp:txXfrm>
        <a:off x="2692495" y="2224563"/>
        <a:ext cx="2457477" cy="2224563"/>
      </dsp:txXfrm>
    </dsp:sp>
    <dsp:sp modelId="{536F5BF9-5D7B-9D42-BDC3-88FB4BB28578}">
      <dsp:nvSpPr>
        <dsp:cNvPr id="0" name=""/>
        <dsp:cNvSpPr/>
      </dsp:nvSpPr>
      <dsp:spPr>
        <a:xfrm>
          <a:off x="5188775" y="2224563"/>
          <a:ext cx="2457477" cy="2224563"/>
        </a:xfrm>
        <a:prstGeom prst="roundRect">
          <a:avLst>
            <a:gd name="adj" fmla="val 105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Network access server (NAS)</a:t>
          </a:r>
        </a:p>
        <a:p>
          <a:pPr marL="57150" lvl="1" indent="-57150" algn="l" defTabSz="488950" rtl="0">
            <a:lnSpc>
              <a:spcPct val="90000"/>
            </a:lnSpc>
            <a:spcBef>
              <a:spcPct val="0"/>
            </a:spcBef>
            <a:spcAft>
              <a:spcPct val="15000"/>
            </a:spcAft>
            <a:buChar char="•"/>
          </a:pPr>
          <a:r>
            <a:rPr lang="en-US" sz="1100" kern="1200" dirty="0"/>
            <a:t>Functions as an access control point for users in remote locations connecting to an enterprise’s internal network</a:t>
          </a:r>
        </a:p>
        <a:p>
          <a:pPr marL="57150" lvl="1" indent="-57150" algn="l" defTabSz="488950" rtl="0">
            <a:lnSpc>
              <a:spcPct val="90000"/>
            </a:lnSpc>
            <a:spcBef>
              <a:spcPct val="0"/>
            </a:spcBef>
            <a:spcAft>
              <a:spcPct val="15000"/>
            </a:spcAft>
            <a:buChar char="•"/>
          </a:pPr>
          <a:r>
            <a:rPr lang="en-US" sz="1100" kern="1200" dirty="0"/>
            <a:t>Also called a </a:t>
          </a:r>
          <a:r>
            <a:rPr lang="en-US" sz="1100" i="1" kern="1200" dirty="0"/>
            <a:t>media gateway, remote access server (RAS), or policy server</a:t>
          </a:r>
          <a:endParaRPr lang="en-US" sz="1100" kern="1200" dirty="0"/>
        </a:p>
        <a:p>
          <a:pPr marL="57150" lvl="1" indent="-57150" algn="l" defTabSz="488950" rtl="0">
            <a:lnSpc>
              <a:spcPct val="90000"/>
            </a:lnSpc>
            <a:spcBef>
              <a:spcPct val="0"/>
            </a:spcBef>
            <a:spcAft>
              <a:spcPct val="15000"/>
            </a:spcAft>
            <a:buChar char="•"/>
          </a:pPr>
          <a:r>
            <a:rPr lang="en-US" sz="1100" kern="1200" dirty="0"/>
            <a:t>May include its own authentication services or rely on a separate authentication service from the policy server</a:t>
          </a:r>
        </a:p>
      </dsp:txBody>
      <dsp:txXfrm>
        <a:off x="5188775" y="2224563"/>
        <a:ext cx="2457477" cy="2224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A931-D9E8-4046-A148-57C8E405CCA5}">
      <dsp:nvSpPr>
        <dsp:cNvPr id="0" name=""/>
        <dsp:cNvSpPr/>
      </dsp:nvSpPr>
      <dsp:spPr>
        <a:xfrm>
          <a:off x="0" y="49324"/>
          <a:ext cx="5562600" cy="576000"/>
        </a:xfrm>
        <a:prstGeom prst="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Common NAC enforcement methods:</a:t>
          </a:r>
        </a:p>
      </dsp:txBody>
      <dsp:txXfrm>
        <a:off x="0" y="49324"/>
        <a:ext cx="5562600" cy="576000"/>
      </dsp:txXfrm>
    </dsp:sp>
    <dsp:sp modelId="{B0CB2EAE-D366-7944-9F6D-532EBBE121AB}">
      <dsp:nvSpPr>
        <dsp:cNvPr id="0" name=""/>
        <dsp:cNvSpPr/>
      </dsp:nvSpPr>
      <dsp:spPr>
        <a:xfrm>
          <a:off x="0" y="625325"/>
          <a:ext cx="5562600" cy="1509750"/>
        </a:xfrm>
        <a:prstGeom prst="rect">
          <a:avLst/>
        </a:prstGeom>
        <a:solidFill>
          <a:schemeClr val="bg1"/>
        </a:solidFill>
        <a:ln w="38100" cap="flat" cmpd="sng" algn="ctr">
          <a:solidFill>
            <a:schemeClr val="accent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IEEE 802.1X</a:t>
          </a:r>
        </a:p>
        <a:p>
          <a:pPr marL="228600" lvl="1" indent="-228600" algn="l" defTabSz="889000">
            <a:lnSpc>
              <a:spcPct val="90000"/>
            </a:lnSpc>
            <a:spcBef>
              <a:spcPct val="0"/>
            </a:spcBef>
            <a:spcAft>
              <a:spcPct val="15000"/>
            </a:spcAft>
            <a:buChar char="•"/>
          </a:pPr>
          <a:r>
            <a:rPr lang="en-US" sz="2000" kern="1200" dirty="0"/>
            <a:t>Virtual local area networks (VLANs)</a:t>
          </a:r>
        </a:p>
        <a:p>
          <a:pPr marL="228600" lvl="1" indent="-228600" algn="l" defTabSz="889000">
            <a:lnSpc>
              <a:spcPct val="90000"/>
            </a:lnSpc>
            <a:spcBef>
              <a:spcPct val="0"/>
            </a:spcBef>
            <a:spcAft>
              <a:spcPct val="15000"/>
            </a:spcAft>
            <a:buChar char="•"/>
          </a:pPr>
          <a:r>
            <a:rPr lang="en-US" sz="2000" kern="1200" dirty="0"/>
            <a:t>Firewall</a:t>
          </a:r>
        </a:p>
        <a:p>
          <a:pPr marL="228600" lvl="1" indent="-228600" algn="l" defTabSz="889000">
            <a:lnSpc>
              <a:spcPct val="90000"/>
            </a:lnSpc>
            <a:spcBef>
              <a:spcPct val="0"/>
            </a:spcBef>
            <a:spcAft>
              <a:spcPct val="15000"/>
            </a:spcAft>
            <a:buChar char="•"/>
          </a:pPr>
          <a:r>
            <a:rPr lang="en-US" sz="2000" kern="1200" dirty="0"/>
            <a:t>DHCP management</a:t>
          </a:r>
        </a:p>
      </dsp:txBody>
      <dsp:txXfrm>
        <a:off x="0" y="625325"/>
        <a:ext cx="5562600" cy="1509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1ED1-F707-BB40-85ED-BC5059B45CC3}">
      <dsp:nvSpPr>
        <dsp:cNvPr id="0" name=""/>
        <dsp:cNvSpPr/>
      </dsp:nvSpPr>
      <dsp:spPr>
        <a:xfrm>
          <a:off x="0" y="35281"/>
          <a:ext cx="5562600" cy="604800"/>
        </a:xfrm>
        <a:prstGeom prst="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Commonly supported EAP methods:</a:t>
          </a:r>
        </a:p>
      </dsp:txBody>
      <dsp:txXfrm>
        <a:off x="0" y="35281"/>
        <a:ext cx="5562600" cy="604800"/>
      </dsp:txXfrm>
    </dsp:sp>
    <dsp:sp modelId="{5310771D-D79A-C94A-8C48-CFB90208ABE3}">
      <dsp:nvSpPr>
        <dsp:cNvPr id="0" name=""/>
        <dsp:cNvSpPr/>
      </dsp:nvSpPr>
      <dsp:spPr>
        <a:xfrm>
          <a:off x="0" y="640081"/>
          <a:ext cx="5562600" cy="1585237"/>
        </a:xfrm>
        <a:prstGeom prst="rect">
          <a:avLst/>
        </a:prstGeom>
        <a:solidFill>
          <a:schemeClr val="bg1"/>
        </a:solidFill>
        <a:ln w="38100" cap="flat" cmpd="sng" algn="ctr">
          <a:solidFill>
            <a:schemeClr val="accent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EAP Transport Layer Security</a:t>
          </a:r>
        </a:p>
        <a:p>
          <a:pPr marL="228600" lvl="1" indent="-228600" algn="l" defTabSz="933450">
            <a:lnSpc>
              <a:spcPct val="90000"/>
            </a:lnSpc>
            <a:spcBef>
              <a:spcPct val="0"/>
            </a:spcBef>
            <a:spcAft>
              <a:spcPct val="15000"/>
            </a:spcAft>
            <a:buChar char="•"/>
          </a:pPr>
          <a:r>
            <a:rPr lang="en-US" sz="2100" kern="1200" dirty="0"/>
            <a:t>EAP Tunneled TLS</a:t>
          </a:r>
        </a:p>
        <a:p>
          <a:pPr marL="228600" lvl="1" indent="-228600" algn="l" defTabSz="933450">
            <a:lnSpc>
              <a:spcPct val="90000"/>
            </a:lnSpc>
            <a:spcBef>
              <a:spcPct val="0"/>
            </a:spcBef>
            <a:spcAft>
              <a:spcPct val="15000"/>
            </a:spcAft>
            <a:buChar char="•"/>
          </a:pPr>
          <a:r>
            <a:rPr lang="en-US" sz="2100" kern="1200" dirty="0"/>
            <a:t>EAP Generalized Pre-Shared Key</a:t>
          </a:r>
        </a:p>
        <a:p>
          <a:pPr marL="228600" lvl="1" indent="-228600" algn="l" defTabSz="933450">
            <a:lnSpc>
              <a:spcPct val="90000"/>
            </a:lnSpc>
            <a:spcBef>
              <a:spcPct val="0"/>
            </a:spcBef>
            <a:spcAft>
              <a:spcPct val="15000"/>
            </a:spcAft>
            <a:buChar char="•"/>
          </a:pPr>
          <a:r>
            <a:rPr lang="en-US" sz="2100" kern="1200" dirty="0"/>
            <a:t>EAP-IKEv2</a:t>
          </a:r>
        </a:p>
      </dsp:txBody>
      <dsp:txXfrm>
        <a:off x="0" y="640081"/>
        <a:ext cx="5562600" cy="1585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81BC-C696-994B-8504-6E480BA86B80}">
      <dsp:nvSpPr>
        <dsp:cNvPr id="0" name=""/>
        <dsp:cNvSpPr/>
      </dsp:nvSpPr>
      <dsp:spPr>
        <a:xfrm>
          <a:off x="4244578" y="3929032"/>
          <a:ext cx="3012281" cy="716786"/>
        </a:xfrm>
        <a:custGeom>
          <a:avLst/>
          <a:gdLst/>
          <a:ahLst/>
          <a:cxnLst/>
          <a:rect l="0" t="0" r="0" b="0"/>
          <a:pathLst>
            <a:path>
              <a:moveTo>
                <a:pt x="0" y="0"/>
              </a:moveTo>
              <a:lnTo>
                <a:pt x="0" y="488468"/>
              </a:lnTo>
              <a:lnTo>
                <a:pt x="3012281" y="488468"/>
              </a:lnTo>
              <a:lnTo>
                <a:pt x="3012281" y="716786"/>
              </a:lnTo>
            </a:path>
          </a:pathLst>
        </a:custGeom>
        <a:noFill/>
        <a:ln w="38100" cap="flat" cmpd="sng" algn="ctr">
          <a:solidFill>
            <a:schemeClr val="accent1">
              <a:shade val="8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25309999-2BF9-544B-9A05-922139DA4CA4}">
      <dsp:nvSpPr>
        <dsp:cNvPr id="0" name=""/>
        <dsp:cNvSpPr/>
      </dsp:nvSpPr>
      <dsp:spPr>
        <a:xfrm>
          <a:off x="4198858" y="3929032"/>
          <a:ext cx="91440" cy="716786"/>
        </a:xfrm>
        <a:custGeom>
          <a:avLst/>
          <a:gdLst/>
          <a:ahLst/>
          <a:cxnLst/>
          <a:rect l="0" t="0" r="0" b="0"/>
          <a:pathLst>
            <a:path>
              <a:moveTo>
                <a:pt x="45720" y="0"/>
              </a:moveTo>
              <a:lnTo>
                <a:pt x="45720" y="716786"/>
              </a:lnTo>
            </a:path>
          </a:pathLst>
        </a:custGeom>
        <a:noFill/>
        <a:ln w="38100" cap="flat" cmpd="sng" algn="ctr">
          <a:solidFill>
            <a:schemeClr val="accent1">
              <a:shade val="8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66F50E73-42E6-B745-8DAA-D2E3734E3DB3}">
      <dsp:nvSpPr>
        <dsp:cNvPr id="0" name=""/>
        <dsp:cNvSpPr/>
      </dsp:nvSpPr>
      <dsp:spPr>
        <a:xfrm>
          <a:off x="1232296" y="3929032"/>
          <a:ext cx="3012281" cy="716786"/>
        </a:xfrm>
        <a:custGeom>
          <a:avLst/>
          <a:gdLst/>
          <a:ahLst/>
          <a:cxnLst/>
          <a:rect l="0" t="0" r="0" b="0"/>
          <a:pathLst>
            <a:path>
              <a:moveTo>
                <a:pt x="3012281" y="0"/>
              </a:moveTo>
              <a:lnTo>
                <a:pt x="3012281" y="488468"/>
              </a:lnTo>
              <a:lnTo>
                <a:pt x="0" y="488468"/>
              </a:lnTo>
              <a:lnTo>
                <a:pt x="0" y="716786"/>
              </a:lnTo>
            </a:path>
          </a:pathLst>
        </a:custGeom>
        <a:noFill/>
        <a:ln w="38100" cap="flat" cmpd="sng" algn="ctr">
          <a:solidFill>
            <a:schemeClr val="accent1">
              <a:shade val="8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99B0971F-30CB-CC48-8F89-D4BC152E5F63}">
      <dsp:nvSpPr>
        <dsp:cNvPr id="0" name=""/>
        <dsp:cNvSpPr/>
      </dsp:nvSpPr>
      <dsp:spPr>
        <a:xfrm>
          <a:off x="2738437" y="1647229"/>
          <a:ext cx="1506140" cy="716786"/>
        </a:xfrm>
        <a:custGeom>
          <a:avLst/>
          <a:gdLst/>
          <a:ahLst/>
          <a:cxnLst/>
          <a:rect l="0" t="0" r="0" b="0"/>
          <a:pathLst>
            <a:path>
              <a:moveTo>
                <a:pt x="0" y="0"/>
              </a:moveTo>
              <a:lnTo>
                <a:pt x="0" y="488468"/>
              </a:lnTo>
              <a:lnTo>
                <a:pt x="1506140" y="488468"/>
              </a:lnTo>
              <a:lnTo>
                <a:pt x="1506140" y="716786"/>
              </a:lnTo>
            </a:path>
          </a:pathLst>
        </a:custGeom>
        <a:noFill/>
        <a:ln w="38100" cap="flat" cmpd="sng" algn="ctr">
          <a:solidFill>
            <a:schemeClr val="accent1">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A6A8EAAA-4161-2B45-81B1-0408330C19A2}">
      <dsp:nvSpPr>
        <dsp:cNvPr id="0" name=""/>
        <dsp:cNvSpPr/>
      </dsp:nvSpPr>
      <dsp:spPr>
        <a:xfrm>
          <a:off x="1232296" y="1647229"/>
          <a:ext cx="1506140" cy="716786"/>
        </a:xfrm>
        <a:custGeom>
          <a:avLst/>
          <a:gdLst/>
          <a:ahLst/>
          <a:cxnLst/>
          <a:rect l="0" t="0" r="0" b="0"/>
          <a:pathLst>
            <a:path>
              <a:moveTo>
                <a:pt x="1506140" y="0"/>
              </a:moveTo>
              <a:lnTo>
                <a:pt x="1506140" y="488468"/>
              </a:lnTo>
              <a:lnTo>
                <a:pt x="0" y="488468"/>
              </a:lnTo>
              <a:lnTo>
                <a:pt x="0" y="716786"/>
              </a:lnTo>
            </a:path>
          </a:pathLst>
        </a:custGeom>
        <a:noFill/>
        <a:ln w="38100" cap="flat" cmpd="sng" algn="ctr">
          <a:solidFill>
            <a:schemeClr val="accent1">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9529414B-210F-3D48-A39E-BB9736EE0D0C}">
      <dsp:nvSpPr>
        <dsp:cNvPr id="0" name=""/>
        <dsp:cNvSpPr/>
      </dsp:nvSpPr>
      <dsp:spPr>
        <a:xfrm>
          <a:off x="1506140" y="82212"/>
          <a:ext cx="2464593" cy="156501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8AC11CB6-D75C-684B-A8D9-E89149CE522F}">
      <dsp:nvSpPr>
        <dsp:cNvPr id="0" name=""/>
        <dsp:cNvSpPr/>
      </dsp:nvSpPr>
      <dsp:spPr>
        <a:xfrm>
          <a:off x="1779984" y="342364"/>
          <a:ext cx="2464593" cy="15650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Cloud provider (CP)</a:t>
          </a:r>
        </a:p>
      </dsp:txBody>
      <dsp:txXfrm>
        <a:off x="1779984" y="342364"/>
        <a:ext cx="2464593" cy="1565017"/>
      </dsp:txXfrm>
    </dsp:sp>
    <dsp:sp modelId="{9CCBC439-3EA6-1340-8CF2-1FF202293721}">
      <dsp:nvSpPr>
        <dsp:cNvPr id="0" name=""/>
        <dsp:cNvSpPr/>
      </dsp:nvSpPr>
      <dsp:spPr>
        <a:xfrm>
          <a:off x="0" y="2364015"/>
          <a:ext cx="2464593" cy="156501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1792E155-AE01-E44F-A1C7-00397CB881E3}">
      <dsp:nvSpPr>
        <dsp:cNvPr id="0" name=""/>
        <dsp:cNvSpPr/>
      </dsp:nvSpPr>
      <dsp:spPr>
        <a:xfrm>
          <a:off x="273843" y="2624167"/>
          <a:ext cx="2464593" cy="15650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Can provide one or more of the cloud services to meet IT and business requirements of cloud consumers</a:t>
          </a:r>
        </a:p>
      </dsp:txBody>
      <dsp:txXfrm>
        <a:off x="273843" y="2624167"/>
        <a:ext cx="2464593" cy="1565017"/>
      </dsp:txXfrm>
    </dsp:sp>
    <dsp:sp modelId="{0B7268E4-A92E-6840-9021-832A441F2FFD}">
      <dsp:nvSpPr>
        <dsp:cNvPr id="0" name=""/>
        <dsp:cNvSpPr/>
      </dsp:nvSpPr>
      <dsp:spPr>
        <a:xfrm>
          <a:off x="3012281" y="2364015"/>
          <a:ext cx="2464593" cy="156501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FA77B9D-BBA4-4D4C-8802-E230B9C14B71}">
      <dsp:nvSpPr>
        <dsp:cNvPr id="0" name=""/>
        <dsp:cNvSpPr/>
      </dsp:nvSpPr>
      <dsp:spPr>
        <a:xfrm>
          <a:off x="3286125" y="2624167"/>
          <a:ext cx="2464593" cy="15650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For each of the three service models (</a:t>
          </a:r>
          <a:r>
            <a:rPr lang="en-US" sz="1200" kern="1200" dirty="0" err="1"/>
            <a:t>SaaS</a:t>
          </a:r>
          <a:r>
            <a:rPr lang="en-US" sz="1200" kern="1200" dirty="0"/>
            <a:t>, </a:t>
          </a:r>
          <a:r>
            <a:rPr lang="en-US" sz="1200" kern="1200" dirty="0" err="1"/>
            <a:t>PaaS</a:t>
          </a:r>
          <a:r>
            <a:rPr lang="en-US" sz="1200" kern="1200" dirty="0"/>
            <a:t>, </a:t>
          </a:r>
          <a:r>
            <a:rPr lang="en-US" sz="1200" kern="1200" dirty="0" err="1"/>
            <a:t>IaaS</a:t>
          </a:r>
          <a:r>
            <a:rPr lang="en-US" sz="1200" kern="1200" dirty="0"/>
            <a:t>), the CP provides the storage and processing facilities needed to support that service model, together with a cloud interface for cloud service consumers</a:t>
          </a:r>
        </a:p>
      </dsp:txBody>
      <dsp:txXfrm>
        <a:off x="3286125" y="2624167"/>
        <a:ext cx="2464593" cy="1565017"/>
      </dsp:txXfrm>
    </dsp:sp>
    <dsp:sp modelId="{E6281B85-34DA-B141-A8FC-98CF9BE689B9}">
      <dsp:nvSpPr>
        <dsp:cNvPr id="0" name=""/>
        <dsp:cNvSpPr/>
      </dsp:nvSpPr>
      <dsp:spPr>
        <a:xfrm>
          <a:off x="0" y="4645818"/>
          <a:ext cx="2464593" cy="156501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DFA61363-E25C-BD49-85BC-06AA50375E5D}">
      <dsp:nvSpPr>
        <dsp:cNvPr id="0" name=""/>
        <dsp:cNvSpPr/>
      </dsp:nvSpPr>
      <dsp:spPr>
        <a:xfrm>
          <a:off x="273843" y="4905970"/>
          <a:ext cx="2464593" cy="15650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For </a:t>
          </a:r>
          <a:r>
            <a:rPr lang="en-US" sz="1200" kern="1200" dirty="0" err="1"/>
            <a:t>SaaS</a:t>
          </a:r>
          <a:r>
            <a:rPr lang="en-US" sz="1200" kern="1200" dirty="0"/>
            <a:t>, the CP deploys, configures, maintains, and updates the operation of the software applications on a cloud infrastructure so that the services are provisioned at the expected service levels to cloud consumers</a:t>
          </a:r>
        </a:p>
      </dsp:txBody>
      <dsp:txXfrm>
        <a:off x="273843" y="4905970"/>
        <a:ext cx="2464593" cy="1565017"/>
      </dsp:txXfrm>
    </dsp:sp>
    <dsp:sp modelId="{5A03F4AF-861B-154A-B8C7-7CCE384826B1}">
      <dsp:nvSpPr>
        <dsp:cNvPr id="0" name=""/>
        <dsp:cNvSpPr/>
      </dsp:nvSpPr>
      <dsp:spPr>
        <a:xfrm>
          <a:off x="3012281" y="4645818"/>
          <a:ext cx="2464593" cy="156501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F69E9B7F-3E59-2A42-A6C7-4117D99CC901}">
      <dsp:nvSpPr>
        <dsp:cNvPr id="0" name=""/>
        <dsp:cNvSpPr/>
      </dsp:nvSpPr>
      <dsp:spPr>
        <a:xfrm>
          <a:off x="3286125" y="4905970"/>
          <a:ext cx="2464593" cy="15650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For </a:t>
          </a:r>
          <a:r>
            <a:rPr lang="en-US" sz="1200" kern="1200" dirty="0" err="1"/>
            <a:t>PaaS</a:t>
          </a:r>
          <a:r>
            <a:rPr lang="en-US" sz="1200" kern="1200" dirty="0"/>
            <a:t>, the CP manages the computing infrastructure for the platform and runs the cloud software that provides the components of the platform, such as runtime software execution stack, databases, and other middleware components</a:t>
          </a:r>
        </a:p>
      </dsp:txBody>
      <dsp:txXfrm>
        <a:off x="3286125" y="4905970"/>
        <a:ext cx="2464593" cy="1565017"/>
      </dsp:txXfrm>
    </dsp:sp>
    <dsp:sp modelId="{263B448D-78CB-1048-B61F-AD2055F61647}">
      <dsp:nvSpPr>
        <dsp:cNvPr id="0" name=""/>
        <dsp:cNvSpPr/>
      </dsp:nvSpPr>
      <dsp:spPr>
        <a:xfrm>
          <a:off x="6024562" y="4645818"/>
          <a:ext cx="2464593" cy="156501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5B987B1-02A0-8049-B644-9E95CEE16EE4}">
      <dsp:nvSpPr>
        <dsp:cNvPr id="0" name=""/>
        <dsp:cNvSpPr/>
      </dsp:nvSpPr>
      <dsp:spPr>
        <a:xfrm>
          <a:off x="6298406" y="4905970"/>
          <a:ext cx="2464593" cy="15650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For </a:t>
          </a:r>
          <a:r>
            <a:rPr lang="en-US" sz="1200" kern="1200" dirty="0" err="1"/>
            <a:t>IaaS</a:t>
          </a:r>
          <a:r>
            <a:rPr lang="en-US" sz="1200" kern="1200" dirty="0"/>
            <a:t>, the CP acquires the physical computing resources underlying the service, including the servers, networks, storage, and hosting infrastructure</a:t>
          </a:r>
        </a:p>
      </dsp:txBody>
      <dsp:txXfrm>
        <a:off x="6298406" y="4905970"/>
        <a:ext cx="2464593" cy="1565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0ABD5-8B7B-5442-B23F-8F5E2D1FDF2E}">
      <dsp:nvSpPr>
        <dsp:cNvPr id="0" name=""/>
        <dsp:cNvSpPr/>
      </dsp:nvSpPr>
      <dsp:spPr>
        <a:xfrm>
          <a:off x="762009" y="304795"/>
          <a:ext cx="3075817" cy="1797635"/>
        </a:xfrm>
        <a:prstGeom prst="rect">
          <a:avLst/>
        </a:prstGeom>
        <a:solidFill>
          <a:schemeClr val="tx2">
            <a:lumMod val="60000"/>
            <a:lumOff val="40000"/>
          </a:schemeClr>
        </a:solidFill>
        <a:ln w="19050">
          <a:solidFill>
            <a:schemeClr val="tx2">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Cloud carrier</a:t>
          </a:r>
        </a:p>
        <a:p>
          <a:pPr marL="171450" lvl="1" indent="-171450" algn="l" defTabSz="711200" rtl="0">
            <a:lnSpc>
              <a:spcPct val="90000"/>
            </a:lnSpc>
            <a:spcBef>
              <a:spcPct val="0"/>
            </a:spcBef>
            <a:spcAft>
              <a:spcPct val="15000"/>
            </a:spcAft>
            <a:buChar char="•"/>
          </a:pPr>
          <a:r>
            <a:rPr lang="en-US" sz="1600" kern="1200" dirty="0"/>
            <a:t>A networking facility that provides connectivity and transport of cloud services between cloud consumers and CPs</a:t>
          </a:r>
        </a:p>
      </dsp:txBody>
      <dsp:txXfrm>
        <a:off x="762009" y="304795"/>
        <a:ext cx="3075817" cy="1797635"/>
      </dsp:txXfrm>
    </dsp:sp>
    <dsp:sp modelId="{561863C0-0515-7243-9EE7-35899AA684AB}">
      <dsp:nvSpPr>
        <dsp:cNvPr id="0" name=""/>
        <dsp:cNvSpPr/>
      </dsp:nvSpPr>
      <dsp:spPr>
        <a:xfrm>
          <a:off x="1524007" y="2194187"/>
          <a:ext cx="5861861" cy="3825612"/>
        </a:xfrm>
        <a:prstGeom prst="rect">
          <a:avLst/>
        </a:prstGeom>
        <a:solidFill>
          <a:schemeClr val="tx2">
            <a:lumMod val="60000"/>
            <a:lumOff val="40000"/>
          </a:schemeClr>
        </a:solidFill>
        <a:ln w="19050">
          <a:solidFill>
            <a:schemeClr val="tx2">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Cloud broker</a:t>
          </a:r>
        </a:p>
        <a:p>
          <a:pPr marL="171450" lvl="1" indent="-171450" algn="l" defTabSz="711200" rtl="0">
            <a:lnSpc>
              <a:spcPct val="90000"/>
            </a:lnSpc>
            <a:spcBef>
              <a:spcPct val="0"/>
            </a:spcBef>
            <a:spcAft>
              <a:spcPct val="15000"/>
            </a:spcAft>
            <a:buChar char="•"/>
          </a:pPr>
          <a:r>
            <a:rPr lang="en-US" sz="1600" kern="1200" dirty="0">
              <a:solidFill>
                <a:schemeClr val="bg1"/>
              </a:solidFill>
            </a:rPr>
            <a:t>Useful when cloud services are too complex for a cloud consumer to easily manage</a:t>
          </a:r>
        </a:p>
        <a:p>
          <a:pPr marL="171450" lvl="1" indent="-171450" algn="l" defTabSz="711200" rtl="0">
            <a:lnSpc>
              <a:spcPct val="90000"/>
            </a:lnSpc>
            <a:spcBef>
              <a:spcPct val="0"/>
            </a:spcBef>
            <a:spcAft>
              <a:spcPct val="15000"/>
            </a:spcAft>
            <a:buChar char="•"/>
          </a:pPr>
          <a:r>
            <a:rPr lang="en-US" sz="1600" kern="1200" dirty="0">
              <a:solidFill>
                <a:schemeClr val="bg1"/>
              </a:solidFill>
            </a:rPr>
            <a:t>Three areas of support can be offered by a cloud broker:</a:t>
          </a:r>
        </a:p>
        <a:p>
          <a:pPr marL="342900" lvl="2" indent="-171450" algn="l" defTabSz="711200" rtl="0">
            <a:lnSpc>
              <a:spcPct val="90000"/>
            </a:lnSpc>
            <a:spcBef>
              <a:spcPct val="0"/>
            </a:spcBef>
            <a:spcAft>
              <a:spcPct val="15000"/>
            </a:spcAft>
            <a:buChar char="•"/>
          </a:pPr>
          <a:r>
            <a:rPr lang="en-US" sz="1600" kern="1200" dirty="0">
              <a:solidFill>
                <a:schemeClr val="bg1"/>
              </a:solidFill>
            </a:rPr>
            <a:t>Service intermediation</a:t>
          </a:r>
        </a:p>
        <a:p>
          <a:pPr marL="514350" lvl="3" indent="-171450" algn="l" defTabSz="711200" rtl="0">
            <a:lnSpc>
              <a:spcPct val="90000"/>
            </a:lnSpc>
            <a:spcBef>
              <a:spcPct val="0"/>
            </a:spcBef>
            <a:spcAft>
              <a:spcPct val="15000"/>
            </a:spcAft>
            <a:buChar char="•"/>
          </a:pPr>
          <a:r>
            <a:rPr lang="en-US" sz="1600" kern="1200" dirty="0">
              <a:solidFill>
                <a:schemeClr val="bg1"/>
              </a:solidFill>
            </a:rPr>
            <a:t>Value-added services such as identity management, performance reporting, and enhanced security</a:t>
          </a:r>
        </a:p>
        <a:p>
          <a:pPr marL="342900" lvl="2" indent="-171450" algn="l" defTabSz="711200" rtl="0">
            <a:lnSpc>
              <a:spcPct val="90000"/>
            </a:lnSpc>
            <a:spcBef>
              <a:spcPct val="0"/>
            </a:spcBef>
            <a:spcAft>
              <a:spcPct val="15000"/>
            </a:spcAft>
            <a:buChar char="•"/>
          </a:pPr>
          <a:r>
            <a:rPr lang="en-US" sz="1600" kern="1200" dirty="0">
              <a:solidFill>
                <a:schemeClr val="bg1"/>
              </a:solidFill>
            </a:rPr>
            <a:t>Service aggregation</a:t>
          </a:r>
        </a:p>
        <a:p>
          <a:pPr marL="514350" lvl="3" indent="-171450" algn="l" defTabSz="711200" rtl="0">
            <a:lnSpc>
              <a:spcPct val="90000"/>
            </a:lnSpc>
            <a:spcBef>
              <a:spcPct val="0"/>
            </a:spcBef>
            <a:spcAft>
              <a:spcPct val="15000"/>
            </a:spcAft>
            <a:buChar char="•"/>
          </a:pPr>
          <a:r>
            <a:rPr lang="en-US" sz="1600" kern="1200" dirty="0">
              <a:solidFill>
                <a:schemeClr val="bg1"/>
              </a:solidFill>
            </a:rPr>
            <a:t>The broker combines multiple cloud services to meet consumer needs not specifically addressed by a single CP, or to optimize performance or minimize cost</a:t>
          </a:r>
        </a:p>
        <a:p>
          <a:pPr marL="342900" lvl="2" indent="-171450" algn="l" defTabSz="711200" rtl="0">
            <a:lnSpc>
              <a:spcPct val="90000"/>
            </a:lnSpc>
            <a:spcBef>
              <a:spcPct val="0"/>
            </a:spcBef>
            <a:spcAft>
              <a:spcPct val="15000"/>
            </a:spcAft>
            <a:buChar char="•"/>
          </a:pPr>
          <a:r>
            <a:rPr lang="en-US" sz="1600" kern="1200" dirty="0">
              <a:solidFill>
                <a:schemeClr val="bg1"/>
              </a:solidFill>
            </a:rPr>
            <a:t>Service arbitrage</a:t>
          </a:r>
        </a:p>
        <a:p>
          <a:pPr marL="514350" lvl="3" indent="-171450" algn="l" defTabSz="711200" rtl="0">
            <a:lnSpc>
              <a:spcPct val="90000"/>
            </a:lnSpc>
            <a:spcBef>
              <a:spcPct val="0"/>
            </a:spcBef>
            <a:spcAft>
              <a:spcPct val="15000"/>
            </a:spcAft>
            <a:buChar char="•"/>
          </a:pPr>
          <a:r>
            <a:rPr lang="en-US" sz="1600" kern="1200" dirty="0">
              <a:solidFill>
                <a:schemeClr val="bg1"/>
              </a:solidFill>
            </a:rPr>
            <a:t>A broker has the flexibility to choose services from multiple agencies</a:t>
          </a:r>
        </a:p>
      </dsp:txBody>
      <dsp:txXfrm>
        <a:off x="1524007" y="2194187"/>
        <a:ext cx="5861861" cy="3825612"/>
      </dsp:txXfrm>
    </dsp:sp>
    <dsp:sp modelId="{F857DD8E-49BC-E14E-B63A-D1F51567791C}">
      <dsp:nvSpPr>
        <dsp:cNvPr id="0" name=""/>
        <dsp:cNvSpPr/>
      </dsp:nvSpPr>
      <dsp:spPr>
        <a:xfrm>
          <a:off x="4952994" y="304797"/>
          <a:ext cx="2845451" cy="1804911"/>
        </a:xfrm>
        <a:prstGeom prst="rect">
          <a:avLst/>
        </a:prstGeom>
        <a:solidFill>
          <a:schemeClr val="tx2">
            <a:lumMod val="60000"/>
            <a:lumOff val="40000"/>
          </a:schemeClr>
        </a:solidFill>
        <a:ln w="19050">
          <a:solidFill>
            <a:schemeClr val="tx2">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Cloud auditor</a:t>
          </a:r>
        </a:p>
        <a:p>
          <a:pPr marL="171450" lvl="1" indent="-171450" algn="l" defTabSz="711200" rtl="0">
            <a:lnSpc>
              <a:spcPct val="90000"/>
            </a:lnSpc>
            <a:spcBef>
              <a:spcPct val="0"/>
            </a:spcBef>
            <a:spcAft>
              <a:spcPct val="15000"/>
            </a:spcAft>
            <a:buChar char="•"/>
          </a:pPr>
          <a:r>
            <a:rPr lang="en-US" sz="1600" kern="1200" dirty="0"/>
            <a:t>An independent entity that can assure that the CP conforms to a set of standards</a:t>
          </a:r>
        </a:p>
      </dsp:txBody>
      <dsp:txXfrm>
        <a:off x="4952994" y="304797"/>
        <a:ext cx="2845451" cy="1804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CEDF-B8B9-E34D-8A3C-DB0812D3F0C4}">
      <dsp:nvSpPr>
        <dsp:cNvPr id="0" name=""/>
        <dsp:cNvSpPr/>
      </dsp:nvSpPr>
      <dsp:spPr>
        <a:xfrm>
          <a:off x="0" y="311199"/>
          <a:ext cx="8229600" cy="13356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Countermeasures: stricter initial registration and validation processes; enhanced credit card fraud monitoring and coordination; comprehensive introspection of customer network traffic; monitoring public blacklists for one’s own network blocks</a:t>
          </a:r>
        </a:p>
      </dsp:txBody>
      <dsp:txXfrm>
        <a:off x="0" y="311199"/>
        <a:ext cx="8229600" cy="1335600"/>
      </dsp:txXfrm>
    </dsp:sp>
    <dsp:sp modelId="{37C45156-8F54-824A-A370-3967D3EEBE2A}">
      <dsp:nvSpPr>
        <dsp:cNvPr id="0" name=""/>
        <dsp:cNvSpPr/>
      </dsp:nvSpPr>
      <dsp:spPr>
        <a:xfrm>
          <a:off x="411480" y="75039"/>
          <a:ext cx="5760720" cy="47232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Abuse and nefarious use of cloud computing</a:t>
          </a:r>
        </a:p>
      </dsp:txBody>
      <dsp:txXfrm>
        <a:off x="411480" y="75039"/>
        <a:ext cx="5760720" cy="472320"/>
      </dsp:txXfrm>
    </dsp:sp>
    <dsp:sp modelId="{9411D596-4DE5-3E48-9AC5-F8F3BFB63BE5}">
      <dsp:nvSpPr>
        <dsp:cNvPr id="0" name=""/>
        <dsp:cNvSpPr/>
      </dsp:nvSpPr>
      <dsp:spPr>
        <a:xfrm>
          <a:off x="0" y="1969360"/>
          <a:ext cx="8229600" cy="15624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p>
      </dsp:txBody>
      <dsp:txXfrm>
        <a:off x="0" y="1969360"/>
        <a:ext cx="8229600" cy="1562400"/>
      </dsp:txXfrm>
    </dsp:sp>
    <dsp:sp modelId="{6E3F0468-7899-F74E-A661-32C72E12B05A}">
      <dsp:nvSpPr>
        <dsp:cNvPr id="0" name=""/>
        <dsp:cNvSpPr/>
      </dsp:nvSpPr>
      <dsp:spPr>
        <a:xfrm>
          <a:off x="411480" y="1733199"/>
          <a:ext cx="5760720" cy="47232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Malicious insiders</a:t>
          </a:r>
        </a:p>
      </dsp:txBody>
      <dsp:txXfrm>
        <a:off x="411480" y="1733199"/>
        <a:ext cx="5760720" cy="472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132E0-6FCC-1D46-9383-E979D4B11EAF}">
      <dsp:nvSpPr>
        <dsp:cNvPr id="0" name=""/>
        <dsp:cNvSpPr/>
      </dsp:nvSpPr>
      <dsp:spPr>
        <a:xfrm>
          <a:off x="1060" y="0"/>
          <a:ext cx="2757041" cy="4952999"/>
        </a:xfrm>
        <a:prstGeom prst="roundRect">
          <a:avLst>
            <a:gd name="adj" fmla="val 10000"/>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Insecure interfaces and APIs</a:t>
          </a:r>
        </a:p>
      </dsp:txBody>
      <dsp:txXfrm>
        <a:off x="1060" y="0"/>
        <a:ext cx="2757041" cy="1485899"/>
      </dsp:txXfrm>
    </dsp:sp>
    <dsp:sp modelId="{4AF864B6-07FB-204E-AAB9-09B9D8D67DBD}">
      <dsp:nvSpPr>
        <dsp:cNvPr id="0" name=""/>
        <dsp:cNvSpPr/>
      </dsp:nvSpPr>
      <dsp:spPr>
        <a:xfrm>
          <a:off x="276764" y="1485899"/>
          <a:ext cx="2205632" cy="32194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effectLst/>
            </a:rPr>
            <a:t>Countermeasures:  analyzing the security model of CP interfaces; ensuring that strong authentication and access controls are implemented in concert with encryption machines; understanding the dependency chain associated with the API</a:t>
          </a:r>
        </a:p>
      </dsp:txBody>
      <dsp:txXfrm>
        <a:off x="276764" y="1485899"/>
        <a:ext cx="2205632" cy="3219449"/>
      </dsp:txXfrm>
    </dsp:sp>
    <dsp:sp modelId="{2952FDC1-A3E8-D348-85D6-B3CE5D2EC29F}">
      <dsp:nvSpPr>
        <dsp:cNvPr id="0" name=""/>
        <dsp:cNvSpPr/>
      </dsp:nvSpPr>
      <dsp:spPr>
        <a:xfrm>
          <a:off x="2964879" y="0"/>
          <a:ext cx="2757041" cy="4952999"/>
        </a:xfrm>
        <a:prstGeom prst="roundRect">
          <a:avLst>
            <a:gd name="adj" fmla="val 10000"/>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Shared technology issues</a:t>
          </a:r>
        </a:p>
      </dsp:txBody>
      <dsp:txXfrm>
        <a:off x="2964879" y="0"/>
        <a:ext cx="2757041" cy="1485899"/>
      </dsp:txXfrm>
    </dsp:sp>
    <dsp:sp modelId="{24BCFB83-C89B-CE4C-8C4B-2900087FCF37}">
      <dsp:nvSpPr>
        <dsp:cNvPr id="0" name=""/>
        <dsp:cNvSpPr/>
      </dsp:nvSpPr>
      <dsp:spPr>
        <a:xfrm>
          <a:off x="3240583" y="1485899"/>
          <a:ext cx="2205632" cy="32194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p>
      </dsp:txBody>
      <dsp:txXfrm>
        <a:off x="3240583" y="1485899"/>
        <a:ext cx="2205632" cy="3219449"/>
      </dsp:txXfrm>
    </dsp:sp>
    <dsp:sp modelId="{B3C53DE6-93CF-2140-BD5A-ED29DC9AA4CD}">
      <dsp:nvSpPr>
        <dsp:cNvPr id="0" name=""/>
        <dsp:cNvSpPr/>
      </dsp:nvSpPr>
      <dsp:spPr>
        <a:xfrm>
          <a:off x="5928698" y="0"/>
          <a:ext cx="2757041" cy="4952999"/>
        </a:xfrm>
        <a:prstGeom prst="roundRect">
          <a:avLst>
            <a:gd name="adj" fmla="val 10000"/>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Data loss or leakage</a:t>
          </a:r>
        </a:p>
      </dsp:txBody>
      <dsp:txXfrm>
        <a:off x="5928698" y="0"/>
        <a:ext cx="2757041" cy="1485899"/>
      </dsp:txXfrm>
    </dsp:sp>
    <dsp:sp modelId="{6657413B-3488-8548-AF86-65A1AA311D35}">
      <dsp:nvSpPr>
        <dsp:cNvPr id="0" name=""/>
        <dsp:cNvSpPr/>
      </dsp:nvSpPr>
      <dsp:spPr>
        <a:xfrm>
          <a:off x="6204402" y="1485899"/>
          <a:ext cx="2205632" cy="32194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Countermeasures: implement strong API access control; encrypt and protect integrity of data in transit; analyze data protection at both design and run time; implement strong key generation, storage and management, and destruction practices</a:t>
          </a:r>
        </a:p>
      </dsp:txBody>
      <dsp:txXfrm>
        <a:off x="6204402" y="1485899"/>
        <a:ext cx="2205632" cy="3219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396D-4B21-EA49-B987-4E288EDA97EC}">
      <dsp:nvSpPr>
        <dsp:cNvPr id="0" name=""/>
        <dsp:cNvSpPr/>
      </dsp:nvSpPr>
      <dsp:spPr>
        <a:xfrm rot="5400000">
          <a:off x="4701481" y="-1862013"/>
          <a:ext cx="893307" cy="4845303"/>
        </a:xfrm>
        <a:prstGeom prst="round2SameRect">
          <a:avLst/>
        </a:prstGeom>
        <a:solidFill>
          <a:schemeClr val="accent1">
            <a:alpha val="90000"/>
            <a:tint val="40000"/>
            <a:hueOff val="0"/>
            <a:satOff val="0"/>
            <a:lumOff val="0"/>
            <a:alphaOff val="0"/>
          </a:schemeClr>
        </a:solidFill>
        <a:ln w="38100" cap="flat" cmpd="sng" algn="ctr">
          <a:solidFill>
            <a:schemeClr val="accent4">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 flat table, which is the basic building block</a:t>
          </a:r>
        </a:p>
      </dsp:txBody>
      <dsp:txXfrm rot="-5400000">
        <a:off x="2725483" y="157593"/>
        <a:ext cx="4801695" cy="806091"/>
      </dsp:txXfrm>
    </dsp:sp>
    <dsp:sp modelId="{09FBDEE2-6A52-D44F-9F75-D0ED203A204A}">
      <dsp:nvSpPr>
        <dsp:cNvPr id="0" name=""/>
        <dsp:cNvSpPr/>
      </dsp:nvSpPr>
      <dsp:spPr>
        <a:xfrm>
          <a:off x="0" y="2321"/>
          <a:ext cx="2725483" cy="1116634"/>
        </a:xfrm>
        <a:prstGeom prst="roundRect">
          <a:avLst/>
        </a:prstGeom>
        <a:solidFill>
          <a:schemeClr val="accent4"/>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Relation</a:t>
          </a:r>
        </a:p>
      </dsp:txBody>
      <dsp:txXfrm>
        <a:off x="54510" y="56831"/>
        <a:ext cx="2616463" cy="1007614"/>
      </dsp:txXfrm>
    </dsp:sp>
    <dsp:sp modelId="{29E3A18F-2F67-E143-A857-D7A15CCB87B0}">
      <dsp:nvSpPr>
        <dsp:cNvPr id="0" name=""/>
        <dsp:cNvSpPr/>
      </dsp:nvSpPr>
      <dsp:spPr>
        <a:xfrm rot="5400000">
          <a:off x="4701481" y="-689547"/>
          <a:ext cx="893307" cy="4845303"/>
        </a:xfrm>
        <a:prstGeom prst="round2SameRect">
          <a:avLst/>
        </a:prstGeom>
        <a:solidFill>
          <a:schemeClr val="accent1">
            <a:alpha val="90000"/>
            <a:tint val="40000"/>
            <a:hueOff val="0"/>
            <a:satOff val="0"/>
            <a:lumOff val="0"/>
            <a:alphaOff val="0"/>
          </a:schemeClr>
        </a:solidFill>
        <a:ln w="38100" cap="flat" cmpd="sng" algn="ctr">
          <a:solidFill>
            <a:schemeClr val="tx2">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rows</a:t>
          </a:r>
        </a:p>
      </dsp:txBody>
      <dsp:txXfrm rot="-5400000">
        <a:off x="2725483" y="1330059"/>
        <a:ext cx="4801695" cy="806091"/>
      </dsp:txXfrm>
    </dsp:sp>
    <dsp:sp modelId="{71457D6C-36FC-5646-818F-8C5D08D4660A}">
      <dsp:nvSpPr>
        <dsp:cNvPr id="0" name=""/>
        <dsp:cNvSpPr/>
      </dsp:nvSpPr>
      <dsp:spPr>
        <a:xfrm>
          <a:off x="0" y="1174787"/>
          <a:ext cx="2725483" cy="1116634"/>
        </a:xfrm>
        <a:prstGeom prst="round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err="1"/>
            <a:t>Tuples</a:t>
          </a:r>
          <a:endParaRPr lang="en-US" sz="3100" kern="1200" dirty="0"/>
        </a:p>
      </dsp:txBody>
      <dsp:txXfrm>
        <a:off x="54510" y="1229297"/>
        <a:ext cx="2616463" cy="1007614"/>
      </dsp:txXfrm>
    </dsp:sp>
    <dsp:sp modelId="{FD248F2B-2C65-F440-A4AD-A052D5C0C81F}">
      <dsp:nvSpPr>
        <dsp:cNvPr id="0" name=""/>
        <dsp:cNvSpPr/>
      </dsp:nvSpPr>
      <dsp:spPr>
        <a:xfrm rot="5400000">
          <a:off x="4701481" y="482918"/>
          <a:ext cx="893307" cy="4845303"/>
        </a:xfrm>
        <a:prstGeom prst="round2SameRect">
          <a:avLst/>
        </a:prstGeom>
        <a:solidFill>
          <a:schemeClr val="accent1">
            <a:alpha val="90000"/>
            <a:tint val="40000"/>
            <a:hueOff val="0"/>
            <a:satOff val="0"/>
            <a:lumOff val="0"/>
            <a:alphaOff val="0"/>
          </a:schemeClr>
        </a:solidFill>
        <a:ln w="38100" cap="flat" cmpd="sng" algn="ctr">
          <a:solidFill>
            <a:schemeClr val="accent4">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columns</a:t>
          </a:r>
        </a:p>
      </dsp:txBody>
      <dsp:txXfrm rot="-5400000">
        <a:off x="2725483" y="2502524"/>
        <a:ext cx="4801695" cy="806091"/>
      </dsp:txXfrm>
    </dsp:sp>
    <dsp:sp modelId="{68FA15CA-C6CB-8942-BEB6-3511D4F5631F}">
      <dsp:nvSpPr>
        <dsp:cNvPr id="0" name=""/>
        <dsp:cNvSpPr/>
      </dsp:nvSpPr>
      <dsp:spPr>
        <a:xfrm>
          <a:off x="0" y="2347253"/>
          <a:ext cx="2725483" cy="1116634"/>
        </a:xfrm>
        <a:prstGeom prst="roundRect">
          <a:avLst/>
        </a:prstGeom>
        <a:solidFill>
          <a:schemeClr val="accent4"/>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Attributes</a:t>
          </a:r>
        </a:p>
      </dsp:txBody>
      <dsp:txXfrm>
        <a:off x="54510" y="2401763"/>
        <a:ext cx="2616463" cy="1007614"/>
      </dsp:txXfrm>
    </dsp:sp>
    <dsp:sp modelId="{32E572E4-4893-4245-930A-3B0F08AAF80C}">
      <dsp:nvSpPr>
        <dsp:cNvPr id="0" name=""/>
        <dsp:cNvSpPr/>
      </dsp:nvSpPr>
      <dsp:spPr>
        <a:xfrm rot="5400000">
          <a:off x="4701481" y="1655384"/>
          <a:ext cx="893307" cy="4845303"/>
        </a:xfrm>
        <a:prstGeom prst="round2SameRect">
          <a:avLst/>
        </a:prstGeom>
        <a:solidFill>
          <a:schemeClr val="accent1">
            <a:alpha val="90000"/>
            <a:tint val="40000"/>
            <a:hueOff val="0"/>
            <a:satOff val="0"/>
            <a:lumOff val="0"/>
            <a:alphaOff val="0"/>
          </a:schemeClr>
        </a:solidFill>
        <a:ln w="38100" cap="flat" cmpd="sng" algn="ctr">
          <a:solidFill>
            <a:schemeClr val="tx2">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Is defined to be a portion of a row used to uniquely identify a row in a table</a:t>
          </a:r>
        </a:p>
        <a:p>
          <a:pPr marL="171450" lvl="1" indent="-171450" algn="l" defTabSz="711200" rtl="0">
            <a:lnSpc>
              <a:spcPct val="90000"/>
            </a:lnSpc>
            <a:spcBef>
              <a:spcPct val="0"/>
            </a:spcBef>
            <a:spcAft>
              <a:spcPct val="15000"/>
            </a:spcAft>
            <a:buChar char="•"/>
          </a:pPr>
          <a:r>
            <a:rPr lang="en-US" sz="1600" kern="1200" dirty="0"/>
            <a:t>Consists of one or more column names</a:t>
          </a:r>
        </a:p>
      </dsp:txBody>
      <dsp:txXfrm rot="-5400000">
        <a:off x="2725483" y="3674990"/>
        <a:ext cx="4801695" cy="806091"/>
      </dsp:txXfrm>
    </dsp:sp>
    <dsp:sp modelId="{62690BB2-D842-134A-BC82-AD571E3E597C}">
      <dsp:nvSpPr>
        <dsp:cNvPr id="0" name=""/>
        <dsp:cNvSpPr/>
      </dsp:nvSpPr>
      <dsp:spPr>
        <a:xfrm>
          <a:off x="0" y="3519719"/>
          <a:ext cx="2725483" cy="1116634"/>
        </a:xfrm>
        <a:prstGeom prst="round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Primary key	</a:t>
          </a:r>
        </a:p>
      </dsp:txBody>
      <dsp:txXfrm>
        <a:off x="54510" y="3574229"/>
        <a:ext cx="2616463" cy="1007614"/>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3CA052-DC14-3147-AAB4-197AE86E63EC}" type="datetimeFigureOut">
              <a:rPr lang="en-US" smtClean="0"/>
              <a:pPr/>
              <a:t>1/26/21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E3C682-C5E5-D846-973B-86F958896E8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7"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855FAC40-F198-EE49-A79A-6829563CF7F4}"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This chapter begins our discussion of network security, focusing on two key topics:</a:t>
            </a:r>
          </a:p>
          <a:p>
            <a:r>
              <a:rPr lang="en-US" sz="1200" kern="1200" baseline="0" dirty="0">
                <a:solidFill>
                  <a:schemeClr val="tx1"/>
                </a:solidFill>
                <a:latin typeface="Arial" charset="0"/>
                <a:ea typeface="ＭＳ Ｐゴシック" charset="-128"/>
                <a:cs typeface="ＭＳ Ｐゴシック" charset="-128"/>
              </a:rPr>
              <a:t>network access control and cloud security. We begin with an overview of network</a:t>
            </a:r>
          </a:p>
          <a:p>
            <a:r>
              <a:rPr lang="en-US" sz="1200" kern="1200" baseline="0" dirty="0">
                <a:solidFill>
                  <a:schemeClr val="tx1"/>
                </a:solidFill>
                <a:latin typeface="Arial" charset="0"/>
                <a:ea typeface="ＭＳ Ｐゴシック" charset="-128"/>
                <a:cs typeface="ＭＳ Ｐゴシック" charset="-128"/>
              </a:rPr>
              <a:t>access control systems, summarizing the principal elements and techniques involved</a:t>
            </a:r>
          </a:p>
          <a:p>
            <a:r>
              <a:rPr lang="en-US" sz="1200" kern="1200" baseline="0" dirty="0">
                <a:solidFill>
                  <a:schemeClr val="tx1"/>
                </a:solidFill>
                <a:latin typeface="Arial" charset="0"/>
                <a:ea typeface="ＭＳ Ｐゴシック" charset="-128"/>
                <a:cs typeface="ＭＳ Ｐゴシック" charset="-128"/>
              </a:rPr>
              <a:t>in such a system. Next, we discuss the Extensible Authentication Protocol and</a:t>
            </a:r>
          </a:p>
          <a:p>
            <a:r>
              <a:rPr lang="en-US" sz="1200" kern="1200" baseline="0" dirty="0">
                <a:solidFill>
                  <a:schemeClr val="tx1"/>
                </a:solidFill>
                <a:latin typeface="Arial" charset="0"/>
                <a:ea typeface="ＭＳ Ｐゴシック" charset="-128"/>
                <a:cs typeface="ＭＳ Ｐゴシック" charset="-128"/>
              </a:rPr>
              <a:t>IEEE 802.1X, two widely implemented standards that are the foundation of many</a:t>
            </a:r>
          </a:p>
          <a:p>
            <a:r>
              <a:rPr lang="en-US" sz="1200" kern="1200" baseline="0" dirty="0">
                <a:solidFill>
                  <a:schemeClr val="tx1"/>
                </a:solidFill>
                <a:latin typeface="Arial" charset="0"/>
                <a:ea typeface="ＭＳ Ｐゴシック" charset="-128"/>
                <a:cs typeface="ＭＳ Ｐゴシック" charset="-128"/>
              </a:rPr>
              <a:t>network access control systems.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remainder of the chapter deals with cloud security. We begin with an</a:t>
            </a:r>
          </a:p>
          <a:p>
            <a:r>
              <a:rPr lang="en-US" sz="1200" kern="1200" baseline="0" dirty="0">
                <a:solidFill>
                  <a:schemeClr val="tx1"/>
                </a:solidFill>
                <a:latin typeface="Arial" charset="0"/>
                <a:ea typeface="ＭＳ Ｐゴシック" charset="-128"/>
                <a:cs typeface="ＭＳ Ｐゴシック" charset="-128"/>
              </a:rPr>
              <a:t>overview of cloud computing, and follow this with a discussion of cloud security</a:t>
            </a:r>
          </a:p>
          <a:p>
            <a:r>
              <a:rPr lang="en-US" sz="1200" kern="1200" baseline="0" dirty="0">
                <a:solidFill>
                  <a:schemeClr val="tx1"/>
                </a:solidFill>
                <a:latin typeface="Arial" charset="0"/>
                <a:ea typeface="ＭＳ Ｐゴシック" charset="-128"/>
                <a:cs typeface="ＭＳ Ｐゴシック" charset="-128"/>
              </a:rPr>
              <a:t>issues.</a:t>
            </a:r>
            <a:endParaRPr lang="en-US" dirty="0">
              <a:latin typeface="Arial" pitchFamily="-84" charset="0"/>
              <a:ea typeface="ＭＳ Ｐゴシック" pitchFamily="-84" charset="-128"/>
              <a:cs typeface="ＭＳ Ｐゴシック" pitchFamily="-84" charset="-128"/>
            </a:endParaRPr>
          </a:p>
        </p:txBody>
      </p:sp>
      <p:sp>
        <p:nvSpPr>
          <p:cNvPr id="19460" name="Slide Number Placeholder 3"/>
          <p:cNvSpPr>
            <a:spLocks noGrp="1"/>
          </p:cNvSpPr>
          <p:nvPr>
            <p:ph type="sldNum" sz="quarter" idx="5"/>
          </p:nvPr>
        </p:nvSpPr>
        <p:spPr>
          <a:noFill/>
        </p:spPr>
        <p:txBody>
          <a:bodyPr/>
          <a:lstStyle/>
          <a:p>
            <a:fld id="{B9858048-9EE1-FF48-8E84-953F669B5140}" type="slidenum">
              <a:rPr lang="en-AU" smtClean="0">
                <a:latin typeface="Arial" pitchFamily="-84" charset="0"/>
              </a:rPr>
              <a:pPr/>
              <a:t>1</a:t>
            </a:fld>
            <a:endParaRPr lang="en-AU" dirty="0">
              <a:latin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charset="-128"/>
                <a:cs typeface="ＭＳ Ｐゴシック" charset="-128"/>
              </a:rPr>
              <a:t> IEEE 802.1X Port-Based Network Access Control was designed to provide access control</a:t>
            </a:r>
          </a:p>
          <a:p>
            <a:r>
              <a:rPr lang="en-US" sz="1200" kern="1200" baseline="0" dirty="0">
                <a:solidFill>
                  <a:schemeClr val="tx1"/>
                </a:solidFill>
                <a:latin typeface="Arial" charset="0"/>
                <a:ea typeface="ＭＳ Ｐゴシック" charset="-128"/>
                <a:cs typeface="ＭＳ Ｐゴシック" charset="-128"/>
              </a:rPr>
              <a:t>functions for LANs. Table 16.1 briefly defines key terms used in the IEEE 802.11</a:t>
            </a:r>
          </a:p>
          <a:p>
            <a:r>
              <a:rPr lang="en-US" sz="1200" kern="1200" baseline="0" dirty="0">
                <a:solidFill>
                  <a:schemeClr val="tx1"/>
                </a:solidFill>
                <a:latin typeface="Arial" charset="0"/>
                <a:ea typeface="ＭＳ Ｐゴシック" charset="-128"/>
                <a:cs typeface="ＭＳ Ｐゴシック" charset="-128"/>
              </a:rPr>
              <a:t>standard. The terms supplicant , network access point , and authentication server  correspond</a:t>
            </a:r>
          </a:p>
          <a:p>
            <a:r>
              <a:rPr lang="en-US" sz="1200" kern="1200" baseline="0" dirty="0">
                <a:solidFill>
                  <a:schemeClr val="tx1"/>
                </a:solidFill>
                <a:latin typeface="Arial" charset="0"/>
                <a:ea typeface="ＭＳ Ｐゴシック" charset="-128"/>
                <a:cs typeface="ＭＳ Ｐゴシック" charset="-128"/>
              </a:rPr>
              <a:t>to the EAP terms </a:t>
            </a:r>
            <a:r>
              <a:rPr lang="en-US" sz="1200" i="1" kern="1200" baseline="0" dirty="0">
                <a:solidFill>
                  <a:schemeClr val="tx1"/>
                </a:solidFill>
                <a:latin typeface="Arial" charset="0"/>
                <a:ea typeface="ＭＳ Ｐゴシック" charset="-128"/>
                <a:cs typeface="ＭＳ Ｐゴシック" charset="-128"/>
              </a:rPr>
              <a:t>peer, authenticator</a:t>
            </a:r>
            <a:r>
              <a:rPr lang="en-US" sz="1200" kern="1200" baseline="0" dirty="0">
                <a:solidFill>
                  <a:schemeClr val="tx1"/>
                </a:solidFill>
                <a:latin typeface="Arial" charset="0"/>
                <a:ea typeface="ＭＳ Ｐゴシック" charset="-128"/>
                <a:cs typeface="ＭＳ Ｐゴシック" charset="-128"/>
              </a:rPr>
              <a:t>, and </a:t>
            </a:r>
            <a:r>
              <a:rPr lang="en-US" sz="1200" i="1" kern="1200" baseline="0" dirty="0">
                <a:solidFill>
                  <a:schemeClr val="tx1"/>
                </a:solidFill>
                <a:latin typeface="Arial" charset="0"/>
                <a:ea typeface="ＭＳ Ｐゴシック" charset="-128"/>
                <a:cs typeface="ＭＳ Ｐゴシック" charset="-128"/>
              </a:rPr>
              <a:t>authentication server</a:t>
            </a:r>
            <a:r>
              <a:rPr lang="en-US" sz="1200" kern="1200" baseline="0" dirty="0">
                <a:solidFill>
                  <a:schemeClr val="tx1"/>
                </a:solidFill>
                <a:latin typeface="Arial" charset="0"/>
                <a:ea typeface="ＭＳ Ｐゴシック" charset="-128"/>
                <a:cs typeface="ＭＳ Ｐゴシック" charset="-128"/>
              </a:rPr>
              <a:t>, respectively.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Until the AS authenticates a supplicant (using an authentication protocol),</a:t>
            </a:r>
          </a:p>
          <a:p>
            <a:r>
              <a:rPr lang="en-US" sz="1200" kern="1200" baseline="0" dirty="0">
                <a:solidFill>
                  <a:schemeClr val="tx1"/>
                </a:solidFill>
                <a:latin typeface="Arial" charset="0"/>
                <a:ea typeface="ＭＳ Ｐゴシック" charset="-128"/>
                <a:cs typeface="ＭＳ Ｐゴシック" charset="-128"/>
              </a:rPr>
              <a:t>the authenticator only passes control and authentication messages between the supplicant</a:t>
            </a:r>
          </a:p>
          <a:p>
            <a:r>
              <a:rPr lang="en-US" sz="1200" kern="1200" baseline="0" dirty="0">
                <a:solidFill>
                  <a:schemeClr val="tx1"/>
                </a:solidFill>
                <a:latin typeface="Arial" charset="0"/>
                <a:ea typeface="ＭＳ Ｐゴシック" charset="-128"/>
                <a:cs typeface="ＭＳ Ｐゴシック" charset="-128"/>
              </a:rPr>
              <a:t>and the AS; the 802.1X control channel is unblocked, but the 802.11 data</a:t>
            </a:r>
          </a:p>
          <a:p>
            <a:r>
              <a:rPr lang="en-US" sz="1200" kern="1200" baseline="0" dirty="0">
                <a:solidFill>
                  <a:schemeClr val="tx1"/>
                </a:solidFill>
                <a:latin typeface="Arial" charset="0"/>
                <a:ea typeface="ＭＳ Ｐゴシック" charset="-128"/>
                <a:cs typeface="ＭＳ Ｐゴシック" charset="-128"/>
              </a:rPr>
              <a:t>channel is blocked. Once a supplicant is authenticated and keys are provided, the</a:t>
            </a:r>
          </a:p>
          <a:p>
            <a:r>
              <a:rPr lang="en-US" sz="1200" kern="1200" baseline="0" dirty="0">
                <a:solidFill>
                  <a:schemeClr val="tx1"/>
                </a:solidFill>
                <a:latin typeface="Arial" charset="0"/>
                <a:ea typeface="ＭＳ Ｐゴシック" charset="-128"/>
                <a:cs typeface="ＭＳ Ｐゴシック" charset="-128"/>
              </a:rPr>
              <a:t>authenticator can forward data from the supplicant, subject to predefined access</a:t>
            </a:r>
          </a:p>
          <a:p>
            <a:r>
              <a:rPr lang="en-US" sz="1200" kern="1200" baseline="0" dirty="0">
                <a:solidFill>
                  <a:schemeClr val="tx1"/>
                </a:solidFill>
                <a:latin typeface="Arial" charset="0"/>
                <a:ea typeface="ＭＳ Ｐゴシック" charset="-128"/>
                <a:cs typeface="ＭＳ Ｐゴシック" charset="-128"/>
              </a:rPr>
              <a:t>control limitations for the supplicant to the network. Under these circumstances,</a:t>
            </a:r>
          </a:p>
          <a:p>
            <a:r>
              <a:rPr lang="en-US" sz="1200" kern="1200" baseline="0" dirty="0">
                <a:solidFill>
                  <a:schemeClr val="tx1"/>
                </a:solidFill>
                <a:latin typeface="Arial" charset="0"/>
                <a:ea typeface="ＭＳ Ｐゴシック" charset="-128"/>
                <a:cs typeface="ＭＳ Ｐゴシック" charset="-128"/>
              </a:rPr>
              <a:t>the data channel is unblocked.</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30526A-2D6D-DB45-9B16-2D5B232FDDDE}" type="slidenum">
              <a:rPr lang="en-AU">
                <a:latin typeface="Arial" pitchFamily="-84" charset="0"/>
              </a:rPr>
              <a:pPr/>
              <a:t>11</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As indicated in Figure 16.5, 802.1X uses the concepts of controlled and uncontrolled</a:t>
            </a:r>
          </a:p>
          <a:p>
            <a:r>
              <a:rPr lang="en-US" sz="1200" kern="1200" baseline="0" dirty="0">
                <a:solidFill>
                  <a:schemeClr val="tx1"/>
                </a:solidFill>
                <a:latin typeface="Arial" charset="0"/>
                <a:ea typeface="ＭＳ Ｐゴシック" charset="-128"/>
                <a:cs typeface="ＭＳ Ｐゴシック" charset="-128"/>
              </a:rPr>
              <a:t>ports. Ports are logical entities defined within the authenticator and refer to</a:t>
            </a:r>
          </a:p>
          <a:p>
            <a:r>
              <a:rPr lang="en-US" sz="1200" kern="1200" baseline="0" dirty="0">
                <a:solidFill>
                  <a:schemeClr val="tx1"/>
                </a:solidFill>
                <a:latin typeface="Arial" charset="0"/>
                <a:ea typeface="ＭＳ Ｐゴシック" charset="-128"/>
                <a:cs typeface="ＭＳ Ｐゴシック" charset="-128"/>
              </a:rPr>
              <a:t>physical network connections. Each logical port is mapped to one of these two types</a:t>
            </a:r>
          </a:p>
          <a:p>
            <a:r>
              <a:rPr lang="en-US" sz="1200" kern="1200" baseline="0" dirty="0">
                <a:solidFill>
                  <a:schemeClr val="tx1"/>
                </a:solidFill>
                <a:latin typeface="Arial" charset="0"/>
                <a:ea typeface="ＭＳ Ｐゴシック" charset="-128"/>
                <a:cs typeface="ＭＳ Ｐゴシック" charset="-128"/>
              </a:rPr>
              <a:t>of physical ports. An uncontrolled port allows the exchange of protocol data units</a:t>
            </a:r>
          </a:p>
          <a:p>
            <a:r>
              <a:rPr lang="en-US" sz="1200" kern="1200" baseline="0" dirty="0">
                <a:solidFill>
                  <a:schemeClr val="tx1"/>
                </a:solidFill>
                <a:latin typeface="Arial" charset="0"/>
                <a:ea typeface="ＭＳ Ｐゴシック" charset="-128"/>
                <a:cs typeface="ＭＳ Ｐゴシック" charset="-128"/>
              </a:rPr>
              <a:t>(PDUs) between the supplicant and the AS, regardless of the authentication state</a:t>
            </a:r>
          </a:p>
          <a:p>
            <a:r>
              <a:rPr lang="en-US" sz="1200" kern="1200" baseline="0" dirty="0">
                <a:solidFill>
                  <a:schemeClr val="tx1"/>
                </a:solidFill>
                <a:latin typeface="Arial" charset="0"/>
                <a:ea typeface="ＭＳ Ｐゴシック" charset="-128"/>
                <a:cs typeface="ＭＳ Ｐゴシック" charset="-128"/>
              </a:rPr>
              <a:t>of the supplicant. A controlled port allows the exchange of PDUs between a supplicant</a:t>
            </a:r>
          </a:p>
          <a:p>
            <a:r>
              <a:rPr lang="en-US" sz="1200" kern="1200" baseline="0" dirty="0">
                <a:solidFill>
                  <a:schemeClr val="tx1"/>
                </a:solidFill>
                <a:latin typeface="Arial" charset="0"/>
                <a:ea typeface="ＭＳ Ｐゴシック" charset="-128"/>
                <a:cs typeface="ＭＳ Ｐゴシック" charset="-128"/>
              </a:rPr>
              <a:t>and other systems on the network only if the current state of the supplicant</a:t>
            </a:r>
          </a:p>
          <a:p>
            <a:r>
              <a:rPr lang="en-US" sz="1200" kern="1200" baseline="0" dirty="0">
                <a:solidFill>
                  <a:schemeClr val="tx1"/>
                </a:solidFill>
                <a:latin typeface="Arial" charset="0"/>
                <a:ea typeface="ＭＳ Ｐゴシック" charset="-128"/>
                <a:cs typeface="ＭＳ Ｐゴシック" charset="-128"/>
              </a:rPr>
              <a:t>authorizes such an exchange.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essential element defined in 802.1X is a protocol known as EAPOL (EAP</a:t>
            </a:r>
          </a:p>
          <a:p>
            <a:r>
              <a:rPr lang="en-US" sz="1200" kern="1200" baseline="0" dirty="0">
                <a:solidFill>
                  <a:schemeClr val="tx1"/>
                </a:solidFill>
                <a:latin typeface="Arial" charset="0"/>
                <a:ea typeface="ＭＳ Ｐゴシック" charset="-128"/>
                <a:cs typeface="ＭＳ Ｐゴシック" charset="-128"/>
              </a:rPr>
              <a:t>over LAN). EAPOL operates at the network layers and makes use of an IEEE 802</a:t>
            </a:r>
          </a:p>
          <a:p>
            <a:r>
              <a:rPr lang="en-US" sz="1200" kern="1200" baseline="0" dirty="0">
                <a:solidFill>
                  <a:schemeClr val="tx1"/>
                </a:solidFill>
                <a:latin typeface="Arial" charset="0"/>
                <a:ea typeface="ＭＳ Ｐゴシック" charset="-128"/>
                <a:cs typeface="ＭＳ Ｐゴシック" charset="-128"/>
              </a:rPr>
              <a:t>LAN, such as Ethernet or Wi-Fi, at the link level. EAPOL enables a supplicant to</a:t>
            </a:r>
          </a:p>
          <a:p>
            <a:r>
              <a:rPr lang="en-US" sz="1200" kern="1200" baseline="0" dirty="0">
                <a:solidFill>
                  <a:schemeClr val="tx1"/>
                </a:solidFill>
                <a:latin typeface="Arial" charset="0"/>
                <a:ea typeface="ＭＳ Ｐゴシック" charset="-128"/>
                <a:cs typeface="ＭＳ Ｐゴシック" charset="-128"/>
              </a:rPr>
              <a:t>communicate with an authenticator and supports the exchange of EAP packets for</a:t>
            </a:r>
          </a:p>
          <a:p>
            <a:r>
              <a:rPr lang="en-US" sz="1200" kern="1200" baseline="0" dirty="0">
                <a:solidFill>
                  <a:schemeClr val="tx1"/>
                </a:solidFill>
                <a:latin typeface="Arial" charset="0"/>
                <a:ea typeface="ＭＳ Ｐゴシック" charset="-128"/>
                <a:cs typeface="ＭＳ Ｐゴシック" charset="-128"/>
              </a:rPr>
              <a:t>authentication.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charset="-128"/>
                <a:cs typeface="ＭＳ Ｐゴシック" charset="-128"/>
              </a:rPr>
              <a:t> The most common EAPOL packets are listed in Table 16.2. When the</a:t>
            </a:r>
          </a:p>
          <a:p>
            <a:r>
              <a:rPr lang="en-US" sz="1200" kern="1200" baseline="0" dirty="0">
                <a:solidFill>
                  <a:schemeClr val="tx1"/>
                </a:solidFill>
                <a:latin typeface="Arial" charset="0"/>
                <a:ea typeface="ＭＳ Ｐゴシック" charset="-128"/>
                <a:cs typeface="ＭＳ Ｐゴシック" charset="-128"/>
              </a:rPr>
              <a:t>supplicant first connects to the LAN, it does not know the MAC address of the</a:t>
            </a:r>
          </a:p>
          <a:p>
            <a:r>
              <a:rPr lang="en-US" sz="1200" kern="1200" baseline="0" dirty="0">
                <a:solidFill>
                  <a:schemeClr val="tx1"/>
                </a:solidFill>
                <a:latin typeface="Arial" charset="0"/>
                <a:ea typeface="ＭＳ Ｐゴシック" charset="-128"/>
                <a:cs typeface="ＭＳ Ｐゴシック" charset="-128"/>
              </a:rPr>
              <a:t> authenticator. Actually it doesn’t know whether there is an authenticator present</a:t>
            </a:r>
          </a:p>
          <a:p>
            <a:r>
              <a:rPr lang="en-US" sz="1200" kern="1200" baseline="0" dirty="0">
                <a:solidFill>
                  <a:schemeClr val="tx1"/>
                </a:solidFill>
                <a:latin typeface="Arial" charset="0"/>
                <a:ea typeface="ＭＳ Ｐゴシック" charset="-128"/>
                <a:cs typeface="ＭＳ Ｐゴシック" charset="-128"/>
              </a:rPr>
              <a:t>at all. By sending an EAPOL-Start  packet to a special group-multicast address</a:t>
            </a:r>
          </a:p>
          <a:p>
            <a:r>
              <a:rPr lang="en-US" sz="1200" kern="1200" baseline="0" dirty="0">
                <a:solidFill>
                  <a:schemeClr val="tx1"/>
                </a:solidFill>
                <a:latin typeface="Arial" charset="0"/>
                <a:ea typeface="ＭＳ Ｐゴシック" charset="-128"/>
                <a:cs typeface="ＭＳ Ｐゴシック" charset="-128"/>
              </a:rPr>
              <a:t>reserved for IEEE 802.1X authenticators, a supplicant can determine whether an</a:t>
            </a:r>
          </a:p>
          <a:p>
            <a:r>
              <a:rPr lang="en-US" sz="1200" kern="1200" baseline="0" dirty="0">
                <a:solidFill>
                  <a:schemeClr val="tx1"/>
                </a:solidFill>
                <a:latin typeface="Arial" charset="0"/>
                <a:ea typeface="ＭＳ Ｐゴシック" charset="-128"/>
                <a:cs typeface="ＭＳ Ｐゴシック" charset="-128"/>
              </a:rPr>
              <a:t>authenticator is present and let it know that the supplicant is ready. In many cases,</a:t>
            </a:r>
          </a:p>
          <a:p>
            <a:r>
              <a:rPr lang="en-US" sz="1200" kern="1200" baseline="0" dirty="0">
                <a:solidFill>
                  <a:schemeClr val="tx1"/>
                </a:solidFill>
                <a:latin typeface="Arial" charset="0"/>
                <a:ea typeface="ＭＳ Ｐゴシック" charset="-128"/>
                <a:cs typeface="ＭＳ Ｐゴシック" charset="-128"/>
              </a:rPr>
              <a:t>the authenticator will already be notified that a new device has connected from</a:t>
            </a:r>
          </a:p>
          <a:p>
            <a:r>
              <a:rPr lang="en-US" sz="1200" kern="1200" baseline="0" dirty="0">
                <a:solidFill>
                  <a:schemeClr val="tx1"/>
                </a:solidFill>
                <a:latin typeface="Arial" charset="0"/>
                <a:ea typeface="ＭＳ Ｐゴシック" charset="-128"/>
                <a:cs typeface="ＭＳ Ｐゴシック" charset="-128"/>
              </a:rPr>
              <a:t>some hardware notification. For example, a hub knows that a cable is plugged in</a:t>
            </a:r>
          </a:p>
          <a:p>
            <a:r>
              <a:rPr lang="en-US" sz="1200" kern="1200" baseline="0" dirty="0">
                <a:solidFill>
                  <a:schemeClr val="tx1"/>
                </a:solidFill>
                <a:latin typeface="Arial" charset="0"/>
                <a:ea typeface="ＭＳ Ｐゴシック" charset="-128"/>
                <a:cs typeface="ＭＳ Ｐゴシック" charset="-128"/>
              </a:rPr>
              <a:t>before the device sends any data. In this case the authenticator may preempt the</a:t>
            </a:r>
          </a:p>
          <a:p>
            <a:r>
              <a:rPr lang="en-US" sz="1200" kern="1200" baseline="0" dirty="0">
                <a:solidFill>
                  <a:schemeClr val="tx1"/>
                </a:solidFill>
                <a:latin typeface="Arial" charset="0"/>
                <a:ea typeface="ＭＳ Ｐゴシック" charset="-128"/>
                <a:cs typeface="ＭＳ Ｐゴシック" charset="-128"/>
              </a:rPr>
              <a:t>Start message with its own message. In either case the authenticator sends an EAP Request</a:t>
            </a:r>
          </a:p>
          <a:p>
            <a:r>
              <a:rPr lang="en-US" sz="1200" kern="1200" baseline="0" dirty="0">
                <a:solidFill>
                  <a:schemeClr val="tx1"/>
                </a:solidFill>
                <a:latin typeface="Arial" charset="0"/>
                <a:ea typeface="ＭＳ Ｐゴシック" charset="-128"/>
                <a:cs typeface="ＭＳ Ｐゴシック" charset="-128"/>
              </a:rPr>
              <a:t>Identity message encapsulated in an EAPOL-EAP  packet. The EAPOLEAP</a:t>
            </a:r>
          </a:p>
          <a:p>
            <a:r>
              <a:rPr lang="en-US" sz="1200" kern="1200" baseline="0" dirty="0">
                <a:solidFill>
                  <a:schemeClr val="tx1"/>
                </a:solidFill>
                <a:latin typeface="Arial" charset="0"/>
                <a:ea typeface="ＭＳ Ｐゴシック" charset="-128"/>
                <a:cs typeface="ＭＳ Ｐゴシック" charset="-128"/>
              </a:rPr>
              <a:t>is the EAPOL frame type used for transporting EAP packets.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authenticator uses the EAP-Key  packet to send cryptographic keys to the</a:t>
            </a:r>
          </a:p>
          <a:p>
            <a:r>
              <a:rPr lang="en-US" sz="1200" kern="1200" baseline="0" dirty="0">
                <a:solidFill>
                  <a:schemeClr val="tx1"/>
                </a:solidFill>
                <a:latin typeface="Arial" charset="0"/>
                <a:ea typeface="ＭＳ Ｐゴシック" charset="-128"/>
                <a:cs typeface="ＭＳ Ｐゴシック" charset="-128"/>
              </a:rPr>
              <a:t>supplicant once it has decided to admit it to the network. The EAP-Logoff  packet</a:t>
            </a:r>
          </a:p>
          <a:p>
            <a:r>
              <a:rPr lang="en-US" sz="1200" kern="1200" baseline="0" dirty="0">
                <a:solidFill>
                  <a:schemeClr val="tx1"/>
                </a:solidFill>
                <a:latin typeface="Arial" charset="0"/>
                <a:ea typeface="ＭＳ Ｐゴシック" charset="-128"/>
                <a:cs typeface="ＭＳ Ｐゴシック" charset="-128"/>
              </a:rPr>
              <a:t>type indicates that the supplicant wishes to be disconnected from the network.</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The EAPOL packet format includes the following fields: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Protocol version:  version of EAPOL.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type:  indicates start, EAP, key, logoff, etc.</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body length: If the packet includes a body, this field indicates the body</a:t>
            </a:r>
          </a:p>
          <a:p>
            <a:r>
              <a:rPr lang="en-US" sz="1200" kern="1200" baseline="0" dirty="0">
                <a:solidFill>
                  <a:schemeClr val="tx1"/>
                </a:solidFill>
                <a:latin typeface="Arial" charset="0"/>
                <a:ea typeface="ＭＳ Ｐゴシック" charset="-128"/>
                <a:cs typeface="ＭＳ Ｐゴシック" charset="-128"/>
              </a:rPr>
              <a:t>length.</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body: The payload for this EAPOL packet. An example is an EAP packet.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Figure 16.6 shows an example of exchange using EAPOL. In Chapter 18, we examine</a:t>
            </a:r>
          </a:p>
          <a:p>
            <a:r>
              <a:rPr lang="en-US" sz="1200" kern="1200" baseline="0" dirty="0">
                <a:solidFill>
                  <a:schemeClr val="tx1"/>
                </a:solidFill>
                <a:latin typeface="Arial" charset="0"/>
                <a:ea typeface="ＭＳ Ｐゴシック" charset="-128"/>
                <a:cs typeface="ＭＳ Ｐゴシック" charset="-128"/>
              </a:rPr>
              <a:t>the use of EAP and EAPOL in the context of IEEE 802.11 wireless LAN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charset="0"/>
                <a:ea typeface="ＭＳ Ｐゴシック" charset="-128"/>
                <a:cs typeface="ＭＳ Ｐゴシック" charset="-128"/>
              </a:rPr>
              <a:t>There is an increasingly prominent trend in many organizations to move a</a:t>
            </a:r>
          </a:p>
          <a:p>
            <a:r>
              <a:rPr lang="en-US" sz="1200" kern="1200" baseline="0" dirty="0">
                <a:solidFill>
                  <a:schemeClr val="tx1"/>
                </a:solidFill>
                <a:latin typeface="Arial" charset="0"/>
                <a:ea typeface="ＭＳ Ｐゴシック" charset="-128"/>
                <a:cs typeface="ＭＳ Ｐゴシック" charset="-128"/>
              </a:rPr>
              <a:t>substantial portion of or even all information technology (IT) operations to an</a:t>
            </a:r>
          </a:p>
          <a:p>
            <a:r>
              <a:rPr lang="en-US" sz="1200" kern="1200" baseline="0" dirty="0">
                <a:solidFill>
                  <a:schemeClr val="tx1"/>
                </a:solidFill>
                <a:latin typeface="Arial" charset="0"/>
                <a:ea typeface="ＭＳ Ｐゴシック" charset="-128"/>
                <a:cs typeface="ＭＳ Ｐゴシック" charset="-128"/>
              </a:rPr>
              <a:t>Internet-connected infrastructure known as enterprise cloud computing. This</a:t>
            </a:r>
          </a:p>
          <a:p>
            <a:r>
              <a:rPr lang="en-US" sz="1200" kern="1200" baseline="0" dirty="0">
                <a:solidFill>
                  <a:schemeClr val="tx1"/>
                </a:solidFill>
                <a:latin typeface="Arial" charset="0"/>
                <a:ea typeface="ＭＳ Ｐゴシック" charset="-128"/>
                <a:cs typeface="ＭＳ Ｐゴシック" charset="-128"/>
              </a:rPr>
              <a:t>section provides an overview of cloud computing. For a more detailed treatment, see [STAL16].</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NIST defines cloud computing, in NIST SP-800-145 (The NIST Definition of Cloud</a:t>
            </a:r>
          </a:p>
          <a:p>
            <a:r>
              <a:rPr lang="en-US" sz="1200" kern="1200" baseline="0" dirty="0">
                <a:solidFill>
                  <a:schemeClr val="tx1"/>
                </a:solidFill>
                <a:latin typeface="Arial" charset="0"/>
                <a:ea typeface="ＭＳ Ｐゴシック" charset="-128"/>
                <a:cs typeface="ＭＳ Ｐゴシック" charset="-128"/>
              </a:rPr>
              <a:t>Computing ), as follows: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Cloud computing:  A model for enabling ubiquitous, convenient, on-demand network</a:t>
            </a:r>
          </a:p>
          <a:p>
            <a:r>
              <a:rPr lang="en-US" sz="1200" kern="1200" baseline="0" dirty="0">
                <a:solidFill>
                  <a:schemeClr val="tx1"/>
                </a:solidFill>
                <a:latin typeface="Arial" charset="0"/>
                <a:ea typeface="ＭＳ Ｐゴシック" charset="-128"/>
                <a:cs typeface="ＭＳ Ｐゴシック" charset="-128"/>
              </a:rPr>
              <a:t>access to a shared pool of configurable computing resources (e.g., networks,</a:t>
            </a:r>
          </a:p>
          <a:p>
            <a:r>
              <a:rPr lang="en-US" sz="1200" kern="1200" baseline="0" dirty="0">
                <a:solidFill>
                  <a:schemeClr val="tx1"/>
                </a:solidFill>
                <a:latin typeface="Arial" charset="0"/>
                <a:ea typeface="ＭＳ Ｐゴシック" charset="-128"/>
                <a:cs typeface="ＭＳ Ｐゴシック" charset="-128"/>
              </a:rPr>
              <a:t>servers, storage, applications, and services) that can be rapidly provisioned and</a:t>
            </a:r>
          </a:p>
          <a:p>
            <a:r>
              <a:rPr lang="en-US" sz="1200" kern="1200" baseline="0" dirty="0">
                <a:solidFill>
                  <a:schemeClr val="tx1"/>
                </a:solidFill>
                <a:latin typeface="Arial" charset="0"/>
                <a:ea typeface="ＭＳ Ｐゴシック" charset="-128"/>
                <a:cs typeface="ＭＳ Ｐゴシック" charset="-128"/>
              </a:rPr>
              <a:t>released with minimal management effort or service provider interaction. This</a:t>
            </a:r>
          </a:p>
          <a:p>
            <a:r>
              <a:rPr lang="en-US" sz="1200" kern="1200" baseline="0" dirty="0">
                <a:solidFill>
                  <a:schemeClr val="tx1"/>
                </a:solidFill>
                <a:latin typeface="Arial" charset="0"/>
                <a:ea typeface="ＭＳ Ｐゴシック" charset="-128"/>
                <a:cs typeface="ＭＳ Ｐゴシック" charset="-128"/>
              </a:rPr>
              <a:t>cloud model promotes availability and is composed of five essential characteristics,</a:t>
            </a:r>
          </a:p>
          <a:p>
            <a:r>
              <a:rPr lang="en-US" sz="1200" kern="1200" baseline="0" dirty="0">
                <a:solidFill>
                  <a:schemeClr val="tx1"/>
                </a:solidFill>
                <a:latin typeface="Arial" charset="0"/>
                <a:ea typeface="ＭＳ Ｐゴシック" charset="-128"/>
                <a:cs typeface="ＭＳ Ｐゴシック" charset="-128"/>
              </a:rPr>
              <a:t>three service models, and four deployment models.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charset="0"/>
                <a:ea typeface="ＭＳ Ｐゴシック" charset="-128"/>
                <a:cs typeface="ＭＳ Ｐゴシック" charset="-128"/>
              </a:rPr>
              <a:t>The definition refers to various models and characteristics, whose relationship is</a:t>
            </a:r>
          </a:p>
          <a:p>
            <a:r>
              <a:rPr lang="en-US" sz="1200" kern="1200" baseline="0" dirty="0">
                <a:solidFill>
                  <a:schemeClr val="tx1"/>
                </a:solidFill>
                <a:latin typeface="Arial" charset="0"/>
                <a:ea typeface="ＭＳ Ｐゴシック" charset="-128"/>
                <a:cs typeface="ＭＳ Ｐゴシック" charset="-128"/>
              </a:rPr>
              <a:t>illustrated in Figure 16.7. The essential characteristics of cloud computing include</a:t>
            </a:r>
          </a:p>
          <a:p>
            <a:r>
              <a:rPr lang="en-US" sz="1200" kern="1200" baseline="0" dirty="0">
                <a:solidFill>
                  <a:schemeClr val="tx1"/>
                </a:solidFill>
                <a:latin typeface="Arial" charset="0"/>
                <a:ea typeface="ＭＳ Ｐゴシック" charset="-128"/>
                <a:cs typeface="ＭＳ Ｐゴシック" charset="-128"/>
              </a:rPr>
              <a:t>the following:</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Broad network access:  Capabilities are available over the network and accessed</a:t>
            </a:r>
          </a:p>
          <a:p>
            <a:r>
              <a:rPr lang="en-US" sz="1200" kern="1200" baseline="0" dirty="0">
                <a:solidFill>
                  <a:schemeClr val="tx1"/>
                </a:solidFill>
                <a:latin typeface="Arial" charset="0"/>
                <a:ea typeface="ＭＳ Ｐゴシック" charset="-128"/>
                <a:cs typeface="ＭＳ Ｐゴシック" charset="-128"/>
              </a:rPr>
              <a:t>through standard mechanisms that promote use by heterogeneous thin</a:t>
            </a:r>
          </a:p>
          <a:p>
            <a:r>
              <a:rPr lang="en-US" sz="1200" kern="1200" baseline="0" dirty="0">
                <a:solidFill>
                  <a:schemeClr val="tx1"/>
                </a:solidFill>
                <a:latin typeface="Arial" charset="0"/>
                <a:ea typeface="ＭＳ Ｐゴシック" charset="-128"/>
                <a:cs typeface="ＭＳ Ｐゴシック" charset="-128"/>
              </a:rPr>
              <a:t> or thick client platforms (e.g., mobile phones, laptops, and PDAs) as well as</a:t>
            </a:r>
          </a:p>
          <a:p>
            <a:r>
              <a:rPr lang="en-US" sz="1200" kern="1200" baseline="0" dirty="0">
                <a:solidFill>
                  <a:schemeClr val="tx1"/>
                </a:solidFill>
                <a:latin typeface="Arial" charset="0"/>
                <a:ea typeface="ＭＳ Ｐゴシック" charset="-128"/>
                <a:cs typeface="ＭＳ Ｐゴシック" charset="-128"/>
              </a:rPr>
              <a:t>other traditional or cloud-based software 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Rapid elasticity:  Cloud computing gives you the ability to expand and reduce</a:t>
            </a:r>
          </a:p>
          <a:p>
            <a:r>
              <a:rPr lang="en-US" sz="1200" kern="1200" baseline="0" dirty="0">
                <a:solidFill>
                  <a:schemeClr val="tx1"/>
                </a:solidFill>
                <a:latin typeface="Arial" charset="0"/>
                <a:ea typeface="ＭＳ Ｐゴシック" charset="-128"/>
                <a:cs typeface="ＭＳ Ｐゴシック" charset="-128"/>
              </a:rPr>
              <a:t>resources according to your specific service requirement. For example, you</a:t>
            </a:r>
          </a:p>
          <a:p>
            <a:r>
              <a:rPr lang="en-US" sz="1200" kern="1200" baseline="0" dirty="0">
                <a:solidFill>
                  <a:schemeClr val="tx1"/>
                </a:solidFill>
                <a:latin typeface="Arial" charset="0"/>
                <a:ea typeface="ＭＳ Ｐゴシック" charset="-128"/>
                <a:cs typeface="ＭＳ Ｐゴシック" charset="-128"/>
              </a:rPr>
              <a:t>may need a large number of server resources for the duration of a specific</a:t>
            </a:r>
          </a:p>
          <a:p>
            <a:r>
              <a:rPr lang="en-US" sz="1200" kern="1200" baseline="0" dirty="0">
                <a:solidFill>
                  <a:schemeClr val="tx1"/>
                </a:solidFill>
                <a:latin typeface="Arial" charset="0"/>
                <a:ea typeface="ＭＳ Ｐゴシック" charset="-128"/>
                <a:cs typeface="ＭＳ Ｐゴシック" charset="-128"/>
              </a:rPr>
              <a:t>task. You can then release these resources upon completion of the task.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Measured service:  Cloud systems automatically control and optimize resource</a:t>
            </a:r>
          </a:p>
          <a:p>
            <a:r>
              <a:rPr lang="en-US" sz="1200" kern="1200" baseline="0" dirty="0">
                <a:solidFill>
                  <a:schemeClr val="tx1"/>
                </a:solidFill>
                <a:latin typeface="Arial" charset="0"/>
                <a:ea typeface="ＭＳ Ｐゴシック" charset="-128"/>
                <a:cs typeface="ＭＳ Ｐゴシック" charset="-128"/>
              </a:rPr>
              <a:t>use by leveraging a metering capability at some level of abstraction appropriate</a:t>
            </a:r>
          </a:p>
          <a:p>
            <a:r>
              <a:rPr lang="en-US" sz="1200" kern="1200" baseline="0" dirty="0">
                <a:solidFill>
                  <a:schemeClr val="tx1"/>
                </a:solidFill>
                <a:latin typeface="Arial" charset="0"/>
                <a:ea typeface="ＭＳ Ｐゴシック" charset="-128"/>
                <a:cs typeface="ＭＳ Ｐゴシック" charset="-128"/>
              </a:rPr>
              <a:t>to the type of service (e.g., storage, processing, bandwidth, and active user</a:t>
            </a:r>
          </a:p>
          <a:p>
            <a:r>
              <a:rPr lang="en-US" sz="1200" kern="1200" baseline="0" dirty="0">
                <a:solidFill>
                  <a:schemeClr val="tx1"/>
                </a:solidFill>
                <a:latin typeface="Arial" charset="0"/>
                <a:ea typeface="ＭＳ Ｐゴシック" charset="-128"/>
                <a:cs typeface="ＭＳ Ｐゴシック" charset="-128"/>
              </a:rPr>
              <a:t>accounts). Resource usage can be monitored, controlled, and reported, providing</a:t>
            </a:r>
          </a:p>
          <a:p>
            <a:r>
              <a:rPr lang="en-US" sz="1200" kern="1200" baseline="0" dirty="0">
                <a:solidFill>
                  <a:schemeClr val="tx1"/>
                </a:solidFill>
                <a:latin typeface="Arial" charset="0"/>
                <a:ea typeface="ＭＳ Ｐゴシック" charset="-128"/>
                <a:cs typeface="ＭＳ Ｐゴシック" charset="-128"/>
              </a:rPr>
              <a:t>transparency for both the provider and consumer of the utilized service.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On-demand self-service:  A consumer can unilaterally provision computing</a:t>
            </a:r>
          </a:p>
          <a:p>
            <a:r>
              <a:rPr lang="en-US" sz="1200" kern="1200" baseline="0" dirty="0">
                <a:solidFill>
                  <a:schemeClr val="tx1"/>
                </a:solidFill>
                <a:latin typeface="Arial" charset="0"/>
                <a:ea typeface="ＭＳ Ｐゴシック" charset="-128"/>
                <a:cs typeface="ＭＳ Ｐゴシック" charset="-128"/>
              </a:rPr>
              <a:t>capabilities, such as server time and network storage, as needed automatically</a:t>
            </a:r>
          </a:p>
          <a:p>
            <a:r>
              <a:rPr lang="en-US" sz="1200" kern="1200" baseline="0" dirty="0">
                <a:solidFill>
                  <a:schemeClr val="tx1"/>
                </a:solidFill>
                <a:latin typeface="Arial" charset="0"/>
                <a:ea typeface="ＭＳ Ｐゴシック" charset="-128"/>
                <a:cs typeface="ＭＳ Ｐゴシック" charset="-128"/>
              </a:rPr>
              <a:t>without requiring human interaction with each service provider. Because</a:t>
            </a:r>
          </a:p>
          <a:p>
            <a:r>
              <a:rPr lang="en-US" sz="1200" kern="1200" baseline="0" dirty="0">
                <a:solidFill>
                  <a:schemeClr val="tx1"/>
                </a:solidFill>
                <a:latin typeface="Arial" charset="0"/>
                <a:ea typeface="ＭＳ Ｐゴシック" charset="-128"/>
                <a:cs typeface="ＭＳ Ｐゴシック" charset="-128"/>
              </a:rPr>
              <a:t>the service is on demand, the resources are not permanent parts of your IT</a:t>
            </a:r>
          </a:p>
          <a:p>
            <a:r>
              <a:rPr lang="en-US" sz="1200" kern="1200" baseline="0" dirty="0">
                <a:solidFill>
                  <a:schemeClr val="tx1"/>
                </a:solidFill>
                <a:latin typeface="Arial" charset="0"/>
                <a:ea typeface="ＭＳ Ｐゴシック" charset="-128"/>
                <a:cs typeface="ＭＳ Ｐゴシック" charset="-128"/>
              </a:rPr>
              <a:t>infrastructure.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Resource pooling:  The provider’s computing resources are pooled to serve</a:t>
            </a:r>
          </a:p>
          <a:p>
            <a:r>
              <a:rPr lang="en-US" sz="1200" kern="1200" baseline="0" dirty="0">
                <a:solidFill>
                  <a:schemeClr val="tx1"/>
                </a:solidFill>
                <a:latin typeface="Arial" charset="0"/>
                <a:ea typeface="ＭＳ Ｐゴシック" charset="-128"/>
                <a:cs typeface="ＭＳ Ｐゴシック" charset="-128"/>
              </a:rPr>
              <a:t>multiple consumers using a multi-tenant model, with different physical and</a:t>
            </a:r>
          </a:p>
          <a:p>
            <a:r>
              <a:rPr lang="en-US" sz="1200" kern="1200" baseline="0" dirty="0">
                <a:solidFill>
                  <a:schemeClr val="tx1"/>
                </a:solidFill>
                <a:latin typeface="Arial" charset="0"/>
                <a:ea typeface="ＭＳ Ｐゴシック" charset="-128"/>
                <a:cs typeface="ＭＳ Ｐゴシック" charset="-128"/>
              </a:rPr>
              <a:t>virtual resources dynamically assigned and reassigned according to consumer</a:t>
            </a:r>
          </a:p>
          <a:p>
            <a:r>
              <a:rPr lang="en-US" sz="1200" kern="1200" baseline="0" dirty="0">
                <a:solidFill>
                  <a:schemeClr val="tx1"/>
                </a:solidFill>
                <a:latin typeface="Arial" charset="0"/>
                <a:ea typeface="ＭＳ Ｐゴシック" charset="-128"/>
                <a:cs typeface="ＭＳ Ｐゴシック" charset="-128"/>
              </a:rPr>
              <a:t> demand. There is a degree of location independence in that the customer</a:t>
            </a:r>
          </a:p>
          <a:p>
            <a:r>
              <a:rPr lang="en-US" sz="1200" kern="1200" baseline="0" dirty="0">
                <a:solidFill>
                  <a:schemeClr val="tx1"/>
                </a:solidFill>
                <a:latin typeface="Arial" charset="0"/>
                <a:ea typeface="ＭＳ Ｐゴシック" charset="-128"/>
                <a:cs typeface="ＭＳ Ｐゴシック" charset="-128"/>
              </a:rPr>
              <a:t>generally has no control or knowledge of the exact location of the provided</a:t>
            </a:r>
          </a:p>
          <a:p>
            <a:r>
              <a:rPr lang="en-US" sz="1200" kern="1200" baseline="0" dirty="0">
                <a:solidFill>
                  <a:schemeClr val="tx1"/>
                </a:solidFill>
                <a:latin typeface="Arial" charset="0"/>
                <a:ea typeface="ＭＳ Ｐゴシック" charset="-128"/>
                <a:cs typeface="ＭＳ Ｐゴシック" charset="-128"/>
              </a:rPr>
              <a:t>resources, but may be able to specify location at a higher level of abstraction</a:t>
            </a:r>
          </a:p>
          <a:p>
            <a:r>
              <a:rPr lang="en-US" sz="1200" kern="1200" baseline="0" dirty="0">
                <a:solidFill>
                  <a:schemeClr val="tx1"/>
                </a:solidFill>
                <a:latin typeface="Arial" charset="0"/>
                <a:ea typeface="ＭＳ Ｐゴシック" charset="-128"/>
                <a:cs typeface="ＭＳ Ｐゴシック" charset="-128"/>
              </a:rPr>
              <a:t>(e.g., country, state, or data center). Examples of resources include storage,</a:t>
            </a:r>
          </a:p>
          <a:p>
            <a:r>
              <a:rPr lang="en-US" sz="1200" kern="1200" baseline="0" dirty="0">
                <a:solidFill>
                  <a:schemeClr val="tx1"/>
                </a:solidFill>
                <a:latin typeface="Arial" charset="0"/>
                <a:ea typeface="ＭＳ Ｐゴシック" charset="-128"/>
                <a:cs typeface="ＭＳ Ｐゴシック" charset="-128"/>
              </a:rPr>
              <a:t>processing, memory, network bandwidth, and virtual machines. Even</a:t>
            </a:r>
          </a:p>
          <a:p>
            <a:r>
              <a:rPr lang="en-US" sz="1200" kern="1200" baseline="0" dirty="0">
                <a:solidFill>
                  <a:schemeClr val="tx1"/>
                </a:solidFill>
                <a:latin typeface="Arial" charset="0"/>
                <a:ea typeface="ＭＳ Ｐゴシック" charset="-128"/>
                <a:cs typeface="ＭＳ Ｐゴシック" charset="-128"/>
              </a:rPr>
              <a:t>private clouds tend to pool resources between different parts of the same</a:t>
            </a:r>
          </a:p>
          <a:p>
            <a:r>
              <a:rPr lang="en-US" sz="1200" kern="1200" baseline="0" dirty="0">
                <a:solidFill>
                  <a:schemeClr val="tx1"/>
                </a:solidFill>
                <a:latin typeface="Arial" charset="0"/>
                <a:ea typeface="ＭＳ Ｐゴシック" charset="-128"/>
                <a:cs typeface="ＭＳ Ｐゴシック" charset="-128"/>
              </a:rPr>
              <a:t>organization.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NIST defines three service models , which can be viewed as nested service</a:t>
            </a:r>
          </a:p>
          <a:p>
            <a:r>
              <a:rPr lang="en-US" sz="1200" kern="1200" baseline="0" dirty="0">
                <a:solidFill>
                  <a:schemeClr val="tx1"/>
                </a:solidFill>
                <a:latin typeface="Arial" charset="0"/>
                <a:ea typeface="ＭＳ Ｐゴシック" charset="-128"/>
                <a:cs typeface="ＭＳ Ｐゴシック" charset="-128"/>
              </a:rPr>
              <a:t>alternatives: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Software as a service (SaaS):  The capability provided to the consumer is to</a:t>
            </a:r>
          </a:p>
          <a:p>
            <a:r>
              <a:rPr lang="en-US" sz="1200" kern="1200" baseline="0" dirty="0">
                <a:solidFill>
                  <a:schemeClr val="tx1"/>
                </a:solidFill>
                <a:latin typeface="Arial" charset="0"/>
                <a:ea typeface="ＭＳ Ｐゴシック" charset="-128"/>
                <a:cs typeface="ＭＳ Ｐゴシック" charset="-128"/>
              </a:rPr>
              <a:t>use the provider’s applications running on a cloud infrastructure. The applications</a:t>
            </a:r>
          </a:p>
          <a:p>
            <a:r>
              <a:rPr lang="en-US" sz="1200" kern="1200" baseline="0" dirty="0">
                <a:solidFill>
                  <a:schemeClr val="tx1"/>
                </a:solidFill>
                <a:latin typeface="Arial" charset="0"/>
                <a:ea typeface="ＭＳ Ｐゴシック" charset="-128"/>
                <a:cs typeface="ＭＳ Ｐゴシック" charset="-128"/>
              </a:rPr>
              <a:t>are accessible from various client devices through a thin client interface</a:t>
            </a:r>
          </a:p>
          <a:p>
            <a:r>
              <a:rPr lang="en-US" sz="1200" kern="1200" baseline="0" dirty="0">
                <a:solidFill>
                  <a:schemeClr val="tx1"/>
                </a:solidFill>
                <a:latin typeface="Arial" charset="0"/>
                <a:ea typeface="ＭＳ Ｐゴシック" charset="-128"/>
                <a:cs typeface="ＭＳ Ｐゴシック" charset="-128"/>
              </a:rPr>
              <a:t>such as a Web browser. Instead of obtaining desktop and server licenses</a:t>
            </a:r>
          </a:p>
          <a:p>
            <a:r>
              <a:rPr lang="en-US" sz="1200" kern="1200" baseline="0" dirty="0">
                <a:solidFill>
                  <a:schemeClr val="tx1"/>
                </a:solidFill>
                <a:latin typeface="Arial" charset="0"/>
                <a:ea typeface="ＭＳ Ｐゴシック" charset="-128"/>
                <a:cs typeface="ＭＳ Ｐゴシック" charset="-128"/>
              </a:rPr>
              <a:t>for software products it uses, an enterprise obtains the same functions from</a:t>
            </a:r>
          </a:p>
          <a:p>
            <a:r>
              <a:rPr lang="en-US" sz="1200" kern="1200" baseline="0" dirty="0">
                <a:solidFill>
                  <a:schemeClr val="tx1"/>
                </a:solidFill>
                <a:latin typeface="Arial" charset="0"/>
                <a:ea typeface="ＭＳ Ｐゴシック" charset="-128"/>
                <a:cs typeface="ＭＳ Ｐゴシック" charset="-128"/>
              </a:rPr>
              <a:t>the cloud service. SaaS saves the complexity of software installation, maintenance,</a:t>
            </a:r>
          </a:p>
          <a:p>
            <a:r>
              <a:rPr lang="en-US" sz="1200" kern="1200" baseline="0" dirty="0">
                <a:solidFill>
                  <a:schemeClr val="tx1"/>
                </a:solidFill>
                <a:latin typeface="Arial" charset="0"/>
                <a:ea typeface="ＭＳ Ｐゴシック" charset="-128"/>
                <a:cs typeface="ＭＳ Ｐゴシック" charset="-128"/>
              </a:rPr>
              <a:t>upgrades, and patches. Examples of services at this level are Gmail,</a:t>
            </a:r>
          </a:p>
          <a:p>
            <a:r>
              <a:rPr lang="en-US" sz="1200" kern="1200" baseline="0" dirty="0">
                <a:solidFill>
                  <a:schemeClr val="tx1"/>
                </a:solidFill>
                <a:latin typeface="Arial" charset="0"/>
                <a:ea typeface="ＭＳ Ｐゴシック" charset="-128"/>
                <a:cs typeface="ＭＳ Ｐゴシック" charset="-128"/>
              </a:rPr>
              <a:t>Google’s e-mail service, and Salesforce.com, which helps firms keep track of</a:t>
            </a:r>
          </a:p>
          <a:p>
            <a:r>
              <a:rPr lang="en-US" sz="1200" kern="1200" baseline="0" dirty="0">
                <a:solidFill>
                  <a:schemeClr val="tx1"/>
                </a:solidFill>
                <a:latin typeface="Arial" charset="0"/>
                <a:ea typeface="ＭＳ Ｐゴシック" charset="-128"/>
                <a:cs typeface="ＭＳ Ｐゴシック" charset="-128"/>
              </a:rPr>
              <a:t>their customers.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Platform as a service (PaaS):  The capability provided to the consumer is to</a:t>
            </a:r>
          </a:p>
          <a:p>
            <a:r>
              <a:rPr lang="en-US" sz="1200" kern="1200" baseline="0" dirty="0">
                <a:solidFill>
                  <a:schemeClr val="tx1"/>
                </a:solidFill>
                <a:latin typeface="Arial" charset="0"/>
                <a:ea typeface="ＭＳ Ｐゴシック" charset="-128"/>
                <a:cs typeface="ＭＳ Ｐゴシック" charset="-128"/>
              </a:rPr>
              <a:t>deploy onto the cloud infrastructure consumer-created or acquired applications</a:t>
            </a:r>
          </a:p>
          <a:p>
            <a:r>
              <a:rPr lang="en-US" sz="1200" kern="1200" baseline="0" dirty="0">
                <a:solidFill>
                  <a:schemeClr val="tx1"/>
                </a:solidFill>
                <a:latin typeface="Arial" charset="0"/>
                <a:ea typeface="ＭＳ Ｐゴシック" charset="-128"/>
                <a:cs typeface="ＭＳ Ｐゴシック" charset="-128"/>
              </a:rPr>
              <a:t>created using programming languages and tools supported by the provider.</a:t>
            </a:r>
          </a:p>
          <a:p>
            <a:r>
              <a:rPr lang="en-US" sz="1200" kern="1200" baseline="0" dirty="0">
                <a:solidFill>
                  <a:schemeClr val="tx1"/>
                </a:solidFill>
                <a:latin typeface="Arial" charset="0"/>
                <a:ea typeface="ＭＳ Ｐゴシック" charset="-128"/>
                <a:cs typeface="ＭＳ Ｐゴシック" charset="-128"/>
              </a:rPr>
              <a:t>PaaS often provides middleware-style services such as database and</a:t>
            </a:r>
          </a:p>
          <a:p>
            <a:r>
              <a:rPr lang="en-US" sz="1200" kern="1200" baseline="0" dirty="0">
                <a:solidFill>
                  <a:schemeClr val="tx1"/>
                </a:solidFill>
                <a:latin typeface="Arial" charset="0"/>
                <a:ea typeface="ＭＳ Ｐゴシック" charset="-128"/>
                <a:cs typeface="ＭＳ Ｐゴシック" charset="-128"/>
              </a:rPr>
              <a:t>component services for use by applications. In effect, PaaS is an operating</a:t>
            </a:r>
          </a:p>
          <a:p>
            <a:r>
              <a:rPr lang="en-US" sz="1200" kern="1200" baseline="0" dirty="0">
                <a:solidFill>
                  <a:schemeClr val="tx1"/>
                </a:solidFill>
                <a:latin typeface="Arial" charset="0"/>
                <a:ea typeface="ＭＳ Ｐゴシック" charset="-128"/>
                <a:cs typeface="ＭＳ Ｐゴシック" charset="-128"/>
              </a:rPr>
              <a:t>system in the cloud.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Infrastructure as a service (IaaS):  The capability provided to the consumer is</a:t>
            </a:r>
          </a:p>
          <a:p>
            <a:r>
              <a:rPr lang="en-US" sz="1200" kern="1200" baseline="0" dirty="0">
                <a:solidFill>
                  <a:schemeClr val="tx1"/>
                </a:solidFill>
                <a:latin typeface="Arial" charset="0"/>
                <a:ea typeface="ＭＳ Ｐゴシック" charset="-128"/>
                <a:cs typeface="ＭＳ Ｐゴシック" charset="-128"/>
              </a:rPr>
              <a:t>to provision processing, storage, networks, and other fundamental computing</a:t>
            </a:r>
          </a:p>
          <a:p>
            <a:r>
              <a:rPr lang="en-US" sz="1200" kern="1200" baseline="0" dirty="0">
                <a:solidFill>
                  <a:schemeClr val="tx1"/>
                </a:solidFill>
                <a:latin typeface="Arial" charset="0"/>
                <a:ea typeface="ＭＳ Ｐゴシック" charset="-128"/>
                <a:cs typeface="ＭＳ Ｐゴシック" charset="-128"/>
              </a:rPr>
              <a:t>resources where the consumer is able to deploy and run arbitrary software,</a:t>
            </a:r>
          </a:p>
          <a:p>
            <a:r>
              <a:rPr lang="en-US" sz="1200" kern="1200" baseline="0" dirty="0">
                <a:solidFill>
                  <a:schemeClr val="tx1"/>
                </a:solidFill>
                <a:latin typeface="Arial" charset="0"/>
                <a:ea typeface="ＭＳ Ｐゴシック" charset="-128"/>
                <a:cs typeface="ＭＳ Ｐゴシック" charset="-128"/>
              </a:rPr>
              <a:t>which can include operating systems and applications. IaaS enables customers</a:t>
            </a:r>
          </a:p>
          <a:p>
            <a:r>
              <a:rPr lang="en-US" sz="1200" kern="1200" baseline="0" dirty="0">
                <a:solidFill>
                  <a:schemeClr val="tx1"/>
                </a:solidFill>
                <a:latin typeface="Arial" charset="0"/>
                <a:ea typeface="ＭＳ Ｐゴシック" charset="-128"/>
                <a:cs typeface="ＭＳ Ｐゴシック" charset="-128"/>
              </a:rPr>
              <a:t>to combine basic computing services, such as number crunching and data storage,</a:t>
            </a:r>
          </a:p>
          <a:p>
            <a:r>
              <a:rPr lang="en-US" sz="1200" kern="1200" baseline="0" dirty="0">
                <a:solidFill>
                  <a:schemeClr val="tx1"/>
                </a:solidFill>
                <a:latin typeface="Arial" charset="0"/>
                <a:ea typeface="ＭＳ Ｐゴシック" charset="-128"/>
                <a:cs typeface="ＭＳ Ｐゴシック" charset="-128"/>
              </a:rPr>
              <a:t>to build highly adaptable computer systems.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NIST defines four deployment models :</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Public cloud:  The cloud infrastructure is made available to the general public</a:t>
            </a:r>
          </a:p>
          <a:p>
            <a:r>
              <a:rPr lang="en-US" sz="1200" kern="1200" baseline="0" dirty="0">
                <a:solidFill>
                  <a:schemeClr val="tx1"/>
                </a:solidFill>
                <a:latin typeface="Arial" charset="0"/>
                <a:ea typeface="ＭＳ Ｐゴシック" charset="-128"/>
                <a:cs typeface="ＭＳ Ｐゴシック" charset="-128"/>
              </a:rPr>
              <a:t>or a large industry group and is owned by an organization selling cloud services.</a:t>
            </a:r>
          </a:p>
          <a:p>
            <a:r>
              <a:rPr lang="en-US" sz="1200" kern="1200" baseline="0" dirty="0">
                <a:solidFill>
                  <a:schemeClr val="tx1"/>
                </a:solidFill>
                <a:latin typeface="Arial" charset="0"/>
                <a:ea typeface="ＭＳ Ｐゴシック" charset="-128"/>
                <a:cs typeface="ＭＳ Ｐゴシック" charset="-128"/>
              </a:rPr>
              <a:t>The cloud provider is responsible both for the cloud infrastructure and</a:t>
            </a:r>
          </a:p>
          <a:p>
            <a:r>
              <a:rPr lang="en-US" sz="1200" kern="1200" baseline="0" dirty="0">
                <a:solidFill>
                  <a:schemeClr val="tx1"/>
                </a:solidFill>
                <a:latin typeface="Arial" charset="0"/>
                <a:ea typeface="ＭＳ Ｐゴシック" charset="-128"/>
                <a:cs typeface="ＭＳ Ｐゴシック" charset="-128"/>
              </a:rPr>
              <a:t>for the control of data and operations within the cloud.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Private cloud:  The cloud infrastructure is operated solely for an organization.</a:t>
            </a:r>
          </a:p>
          <a:p>
            <a:r>
              <a:rPr lang="en-US" sz="1200" kern="1200" baseline="0" dirty="0">
                <a:solidFill>
                  <a:schemeClr val="tx1"/>
                </a:solidFill>
                <a:latin typeface="Arial" charset="0"/>
                <a:ea typeface="ＭＳ Ｐゴシック" charset="-128"/>
                <a:cs typeface="ＭＳ Ｐゴシック" charset="-128"/>
              </a:rPr>
              <a:t>It may be managed by the organization or a third party and may exist on</a:t>
            </a:r>
          </a:p>
          <a:p>
            <a:r>
              <a:rPr lang="en-US" sz="1200" kern="1200" baseline="0" dirty="0">
                <a:solidFill>
                  <a:schemeClr val="tx1"/>
                </a:solidFill>
                <a:latin typeface="Arial" charset="0"/>
                <a:ea typeface="ＭＳ Ｐゴシック" charset="-128"/>
                <a:cs typeface="ＭＳ Ｐゴシック" charset="-128"/>
              </a:rPr>
              <a:t>premise or off premise. The cloud provider (CP) is responsible only for the</a:t>
            </a:r>
          </a:p>
          <a:p>
            <a:r>
              <a:rPr lang="en-US" sz="1200" kern="1200" baseline="0" dirty="0">
                <a:solidFill>
                  <a:schemeClr val="tx1"/>
                </a:solidFill>
                <a:latin typeface="Arial" charset="0"/>
                <a:ea typeface="ＭＳ Ｐゴシック" charset="-128"/>
                <a:cs typeface="ＭＳ Ｐゴシック" charset="-128"/>
              </a:rPr>
              <a:t>infrastructure and not for the control.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Community cloud:  The cloud infrastructure is shared by several organizations</a:t>
            </a:r>
          </a:p>
          <a:p>
            <a:r>
              <a:rPr lang="en-US" sz="1200" kern="1200" baseline="0" dirty="0">
                <a:solidFill>
                  <a:schemeClr val="tx1"/>
                </a:solidFill>
                <a:latin typeface="Arial" charset="0"/>
                <a:ea typeface="ＭＳ Ｐゴシック" charset="-128"/>
                <a:cs typeface="ＭＳ Ｐゴシック" charset="-128"/>
              </a:rPr>
              <a:t>and supports a specific community that has shared concerns (e.g., mission,</a:t>
            </a:r>
          </a:p>
          <a:p>
            <a:r>
              <a:rPr lang="en-US" sz="1200" kern="1200" baseline="0" dirty="0">
                <a:solidFill>
                  <a:schemeClr val="tx1"/>
                </a:solidFill>
                <a:latin typeface="Arial" charset="0"/>
                <a:ea typeface="ＭＳ Ｐゴシック" charset="-128"/>
                <a:cs typeface="ＭＳ Ｐゴシック" charset="-128"/>
              </a:rPr>
              <a:t>security requirements, policy, and compliance considerations). It may be managed</a:t>
            </a:r>
          </a:p>
          <a:p>
            <a:r>
              <a:rPr lang="en-US" sz="1200" kern="1200" baseline="0" dirty="0">
                <a:solidFill>
                  <a:schemeClr val="tx1"/>
                </a:solidFill>
                <a:latin typeface="Arial" charset="0"/>
                <a:ea typeface="ＭＳ Ｐゴシック" charset="-128"/>
                <a:cs typeface="ＭＳ Ｐゴシック" charset="-128"/>
              </a:rPr>
              <a:t>by the organizations or a third party and may exist on premise or off</a:t>
            </a:r>
          </a:p>
          <a:p>
            <a:r>
              <a:rPr lang="en-US" sz="1200" kern="1200" baseline="0" dirty="0">
                <a:solidFill>
                  <a:schemeClr val="tx1"/>
                </a:solidFill>
                <a:latin typeface="Arial" charset="0"/>
                <a:ea typeface="ＭＳ Ｐゴシック" charset="-128"/>
                <a:cs typeface="ＭＳ Ｐゴシック" charset="-128"/>
              </a:rPr>
              <a:t>premise.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Hybrid cloud: The cloud infrastructure is a composition of two or more clouds</a:t>
            </a:r>
          </a:p>
          <a:p>
            <a:r>
              <a:rPr lang="en-US" sz="1200" kern="1200" baseline="0" dirty="0">
                <a:solidFill>
                  <a:schemeClr val="tx1"/>
                </a:solidFill>
                <a:latin typeface="Arial" charset="0"/>
                <a:ea typeface="ＭＳ Ｐゴシック" charset="-128"/>
                <a:cs typeface="ＭＳ Ｐゴシック" charset="-128"/>
              </a:rPr>
              <a:t>(private, community, or public) that remain unique entities but are bound together</a:t>
            </a:r>
          </a:p>
          <a:p>
            <a:r>
              <a:rPr lang="en-US" sz="1200" kern="1200" baseline="0" dirty="0">
                <a:solidFill>
                  <a:schemeClr val="tx1"/>
                </a:solidFill>
                <a:latin typeface="Arial" charset="0"/>
                <a:ea typeface="ＭＳ Ｐゴシック" charset="-128"/>
                <a:cs typeface="ＭＳ Ｐゴシック" charset="-128"/>
              </a:rPr>
              <a:t>by standardized or proprietary technology that enables data and application</a:t>
            </a:r>
          </a:p>
          <a:p>
            <a:r>
              <a:rPr lang="en-US" sz="1200" kern="1200" baseline="0" dirty="0">
                <a:solidFill>
                  <a:schemeClr val="tx1"/>
                </a:solidFill>
                <a:latin typeface="Arial" charset="0"/>
                <a:ea typeface="ＭＳ Ｐゴシック" charset="-128"/>
                <a:cs typeface="ＭＳ Ｐゴシック" charset="-128"/>
              </a:rPr>
              <a:t>portability (e.g., cloud bursting for load balancing between clouds).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Figure 16.8 illustrates the typical cloud service context. An enterprise maintains</a:t>
            </a:r>
          </a:p>
          <a:p>
            <a:r>
              <a:rPr lang="en-US" sz="1200" kern="1200" baseline="0" dirty="0">
                <a:solidFill>
                  <a:schemeClr val="tx1"/>
                </a:solidFill>
                <a:latin typeface="Arial" charset="0"/>
                <a:ea typeface="ＭＳ Ｐゴシック" charset="-128"/>
                <a:cs typeface="ＭＳ Ｐゴシック" charset="-128"/>
              </a:rPr>
              <a:t>workstations within an enterprise LAN or set of LANs, which are connected</a:t>
            </a:r>
          </a:p>
          <a:p>
            <a:r>
              <a:rPr lang="en-US" sz="1200" kern="1200" baseline="0" dirty="0">
                <a:solidFill>
                  <a:schemeClr val="tx1"/>
                </a:solidFill>
                <a:latin typeface="Arial" charset="0"/>
                <a:ea typeface="ＭＳ Ｐゴシック" charset="-128"/>
                <a:cs typeface="ＭＳ Ｐゴシック" charset="-128"/>
              </a:rPr>
              <a:t>by a router through a network or the Internet to the cloud service provider. The</a:t>
            </a:r>
          </a:p>
          <a:p>
            <a:r>
              <a:rPr lang="en-US" sz="1200" kern="1200" baseline="0" dirty="0">
                <a:solidFill>
                  <a:schemeClr val="tx1"/>
                </a:solidFill>
                <a:latin typeface="Arial" charset="0"/>
                <a:ea typeface="ＭＳ Ｐゴシック" charset="-128"/>
                <a:cs typeface="ＭＳ Ｐゴシック" charset="-128"/>
              </a:rPr>
              <a:t>cloud service provider maintains a massive collection of servers, which it manages</a:t>
            </a:r>
          </a:p>
          <a:p>
            <a:r>
              <a:rPr lang="en-US" sz="1200" kern="1200" baseline="0" dirty="0">
                <a:solidFill>
                  <a:schemeClr val="tx1"/>
                </a:solidFill>
                <a:latin typeface="Arial" charset="0"/>
                <a:ea typeface="ＭＳ Ｐゴシック" charset="-128"/>
                <a:cs typeface="ＭＳ Ｐゴシック" charset="-128"/>
              </a:rPr>
              <a:t>with a variety of network management, redundancy, and security tools. In the figure,</a:t>
            </a:r>
          </a:p>
          <a:p>
            <a:r>
              <a:rPr lang="en-US" sz="1200" kern="1200" baseline="0" dirty="0">
                <a:solidFill>
                  <a:schemeClr val="tx1"/>
                </a:solidFill>
                <a:latin typeface="Arial" charset="0"/>
                <a:ea typeface="ＭＳ Ｐゴシック" charset="-128"/>
                <a:cs typeface="ＭＳ Ｐゴシック" charset="-128"/>
              </a:rPr>
              <a:t>the cloud infrastructure is shown as a collection of blade servers, which is a</a:t>
            </a:r>
          </a:p>
          <a:p>
            <a:r>
              <a:rPr lang="en-US" sz="1200" kern="1200" baseline="0" dirty="0">
                <a:solidFill>
                  <a:schemeClr val="tx1"/>
                </a:solidFill>
                <a:latin typeface="Arial" charset="0"/>
                <a:ea typeface="ＭＳ Ｐゴシック" charset="-128"/>
                <a:cs typeface="ＭＳ Ｐゴシック" charset="-128"/>
              </a:rPr>
              <a:t>common architecture.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NIST SP 500-292 (NIST Cloud Computing Reference Architecture ) establishes a reference</a:t>
            </a:r>
          </a:p>
          <a:p>
            <a:r>
              <a:rPr lang="en-US" sz="1200" kern="1200" baseline="0" dirty="0">
                <a:solidFill>
                  <a:schemeClr val="tx1"/>
                </a:solidFill>
                <a:latin typeface="Arial" charset="0"/>
                <a:ea typeface="ＭＳ Ｐゴシック" charset="-128"/>
                <a:cs typeface="ＭＳ Ｐゴシック" charset="-128"/>
              </a:rPr>
              <a:t>architecture, described as follows: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NIST cloud computing reference architecture focuses on the requirements</a:t>
            </a:r>
          </a:p>
          <a:p>
            <a:r>
              <a:rPr lang="en-US" sz="1200" kern="1200" baseline="0" dirty="0">
                <a:solidFill>
                  <a:schemeClr val="tx1"/>
                </a:solidFill>
                <a:latin typeface="Arial" charset="0"/>
                <a:ea typeface="ＭＳ Ｐゴシック" charset="-128"/>
                <a:cs typeface="ＭＳ Ｐゴシック" charset="-128"/>
              </a:rPr>
              <a:t>of “what” cloud services provide, not a “how to” design solution and implementation.</a:t>
            </a:r>
          </a:p>
          <a:p>
            <a:r>
              <a:rPr lang="en-US" sz="1200" kern="1200" baseline="0" dirty="0">
                <a:solidFill>
                  <a:schemeClr val="tx1"/>
                </a:solidFill>
                <a:latin typeface="Arial" charset="0"/>
                <a:ea typeface="ＭＳ Ｐゴシック" charset="-128"/>
                <a:cs typeface="ＭＳ Ｐゴシック" charset="-128"/>
              </a:rPr>
              <a:t>The reference architecture is intended to facilitate the understanding of</a:t>
            </a:r>
          </a:p>
          <a:p>
            <a:r>
              <a:rPr lang="en-US" sz="1200" kern="1200" baseline="0" dirty="0">
                <a:solidFill>
                  <a:schemeClr val="tx1"/>
                </a:solidFill>
                <a:latin typeface="Arial" charset="0"/>
                <a:ea typeface="ＭＳ Ｐゴシック" charset="-128"/>
                <a:cs typeface="ＭＳ Ｐゴシック" charset="-128"/>
              </a:rPr>
              <a:t>the operational intricacies in cloud computing. It does not represent the system</a:t>
            </a:r>
          </a:p>
          <a:p>
            <a:r>
              <a:rPr lang="en-US" sz="1200" kern="1200" baseline="0" dirty="0">
                <a:solidFill>
                  <a:schemeClr val="tx1"/>
                </a:solidFill>
                <a:latin typeface="Arial" charset="0"/>
                <a:ea typeface="ＭＳ Ｐゴシック" charset="-128"/>
                <a:cs typeface="ＭＳ Ｐゴシック" charset="-128"/>
              </a:rPr>
              <a:t>architecture of a specific cloud computing system; instead it is a tool for describing,</a:t>
            </a:r>
          </a:p>
          <a:p>
            <a:r>
              <a:rPr lang="en-US" sz="1200" kern="1200" baseline="0" dirty="0">
                <a:solidFill>
                  <a:schemeClr val="tx1"/>
                </a:solidFill>
                <a:latin typeface="Arial" charset="0"/>
                <a:ea typeface="ＭＳ Ｐゴシック" charset="-128"/>
                <a:cs typeface="ＭＳ Ｐゴシック" charset="-128"/>
              </a:rPr>
              <a:t>discussing, and developing a system-specific architecture using a common</a:t>
            </a:r>
          </a:p>
          <a:p>
            <a:r>
              <a:rPr lang="en-US" sz="1200" kern="1200" baseline="0" dirty="0">
                <a:solidFill>
                  <a:schemeClr val="tx1"/>
                </a:solidFill>
                <a:latin typeface="Arial" charset="0"/>
                <a:ea typeface="ＭＳ Ｐゴシック" charset="-128"/>
                <a:cs typeface="ＭＳ Ｐゴシック" charset="-128"/>
              </a:rPr>
              <a:t>framework of reference.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charset="-128"/>
                <a:cs typeface="ＭＳ Ｐゴシック" charset="-128"/>
              </a:rPr>
              <a:t>NIST developed the reference architecture with the following objectives</a:t>
            </a:r>
          </a:p>
          <a:p>
            <a:r>
              <a:rPr lang="en-US" sz="1200" kern="1200" baseline="0" dirty="0">
                <a:solidFill>
                  <a:schemeClr val="tx1"/>
                </a:solidFill>
                <a:latin typeface="Arial" charset="0"/>
                <a:ea typeface="ＭＳ Ｐゴシック" charset="-128"/>
                <a:cs typeface="ＭＳ Ｐゴシック" charset="-128"/>
              </a:rPr>
              <a:t>in mind: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illustrate and understand the various cloud services in the context of an</a:t>
            </a:r>
          </a:p>
          <a:p>
            <a:r>
              <a:rPr lang="en-US" sz="1200" kern="1200" baseline="0" dirty="0">
                <a:solidFill>
                  <a:schemeClr val="tx1"/>
                </a:solidFill>
                <a:latin typeface="Arial" charset="0"/>
                <a:ea typeface="ＭＳ Ｐゴシック" charset="-128"/>
                <a:cs typeface="ＭＳ Ｐゴシック" charset="-128"/>
              </a:rPr>
              <a:t>overall cloud computing conceptual model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provide a technical reference for consumers to understand, discuss, categorize,</a:t>
            </a:r>
          </a:p>
          <a:p>
            <a:r>
              <a:rPr lang="en-US" sz="1200" kern="1200" baseline="0" dirty="0">
                <a:solidFill>
                  <a:schemeClr val="tx1"/>
                </a:solidFill>
                <a:latin typeface="Arial" charset="0"/>
                <a:ea typeface="ＭＳ Ｐゴシック" charset="-128"/>
                <a:cs typeface="ＭＳ Ｐゴシック" charset="-128"/>
              </a:rPr>
              <a:t>and compare cloud 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facilitate the analysis of candidate standards for security, interoperability,</a:t>
            </a:r>
          </a:p>
          <a:p>
            <a:r>
              <a:rPr lang="en-US" sz="1200" kern="1200" baseline="0" dirty="0">
                <a:solidFill>
                  <a:schemeClr val="tx1"/>
                </a:solidFill>
                <a:latin typeface="Arial" charset="0"/>
                <a:ea typeface="ＭＳ Ｐゴシック" charset="-128"/>
                <a:cs typeface="ＭＳ Ｐゴシック" charset="-128"/>
              </a:rPr>
              <a:t>and portability and reference implementations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reference architecture, depicted in Figure 16.9, defines five major actors</a:t>
            </a:r>
          </a:p>
          <a:p>
            <a:r>
              <a:rPr lang="en-US" sz="1200" kern="1200" baseline="0" dirty="0">
                <a:solidFill>
                  <a:schemeClr val="tx1"/>
                </a:solidFill>
                <a:latin typeface="Arial" charset="0"/>
                <a:ea typeface="ＭＳ Ｐゴシック" charset="-128"/>
                <a:cs typeface="ＭＳ Ｐゴシック" charset="-128"/>
              </a:rPr>
              <a:t>in terms of the roles and responsibilities: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consumer:  A person or organization that maintains a business relationship</a:t>
            </a:r>
          </a:p>
          <a:p>
            <a:r>
              <a:rPr lang="en-US" sz="1200" kern="1200" baseline="0" dirty="0">
                <a:solidFill>
                  <a:schemeClr val="tx1"/>
                </a:solidFill>
                <a:latin typeface="Arial" charset="0"/>
                <a:ea typeface="ＭＳ Ｐゴシック" charset="-128"/>
                <a:cs typeface="ＭＳ Ｐゴシック" charset="-128"/>
              </a:rPr>
              <a:t>with, and uses service from, cloud providers.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provider: A person, organization, or entity responsible for making a</a:t>
            </a:r>
          </a:p>
          <a:p>
            <a:r>
              <a:rPr lang="en-US" sz="1200" kern="1200" baseline="0" dirty="0">
                <a:solidFill>
                  <a:schemeClr val="tx1"/>
                </a:solidFill>
                <a:latin typeface="Arial" charset="0"/>
                <a:ea typeface="ＭＳ Ｐゴシック" charset="-128"/>
                <a:cs typeface="ＭＳ Ｐゴシック" charset="-128"/>
              </a:rPr>
              <a:t>service available to interested parties.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auditor: A party that can conduct independent assessment of cloud services,</a:t>
            </a:r>
          </a:p>
          <a:p>
            <a:r>
              <a:rPr lang="en-US" sz="1200" kern="1200" baseline="0" dirty="0">
                <a:solidFill>
                  <a:schemeClr val="tx1"/>
                </a:solidFill>
                <a:latin typeface="Arial" charset="0"/>
                <a:ea typeface="ＭＳ Ｐゴシック" charset="-128"/>
                <a:cs typeface="ＭＳ Ｐゴシック" charset="-128"/>
              </a:rPr>
              <a:t>information system operations, performance, and security of the cloud</a:t>
            </a:r>
          </a:p>
          <a:p>
            <a:r>
              <a:rPr lang="en-US" sz="1200" kern="1200" baseline="0" dirty="0">
                <a:solidFill>
                  <a:schemeClr val="tx1"/>
                </a:solidFill>
                <a:latin typeface="Arial" charset="0"/>
                <a:ea typeface="ＭＳ Ｐゴシック" charset="-128"/>
                <a:cs typeface="ＭＳ Ｐゴシック" charset="-128"/>
              </a:rPr>
              <a:t>implementation.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broker: An entity that manages the use, performance, and delivery of</a:t>
            </a:r>
          </a:p>
          <a:p>
            <a:r>
              <a:rPr lang="en-US" sz="1200" kern="1200" baseline="0" dirty="0">
                <a:solidFill>
                  <a:schemeClr val="tx1"/>
                </a:solidFill>
                <a:latin typeface="Arial" charset="0"/>
                <a:ea typeface="ＭＳ Ｐゴシック" charset="-128"/>
                <a:cs typeface="ＭＳ Ｐゴシック" charset="-128"/>
              </a:rPr>
              <a:t>cloud services, and negotiates relationships between CPs and cloud consumers.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carrier: An intermediary that provides connectivity and transport of</a:t>
            </a:r>
          </a:p>
          <a:p>
            <a:r>
              <a:rPr lang="en-US" sz="1200" kern="1200" baseline="0" dirty="0">
                <a:solidFill>
                  <a:schemeClr val="tx1"/>
                </a:solidFill>
                <a:latin typeface="Arial" charset="0"/>
                <a:ea typeface="ＭＳ Ｐゴシック" charset="-128"/>
                <a:cs typeface="ＭＳ Ｐゴシック" charset="-128"/>
              </a:rPr>
              <a:t>cloud services from CPs to cloud consumers.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charset="0"/>
                <a:ea typeface="ＭＳ Ｐゴシック" charset="-128"/>
                <a:cs typeface="ＭＳ Ｐゴシック" charset="-128"/>
              </a:rPr>
              <a:t> The roles of the cloud consumer and provider have already been discussed. To</a:t>
            </a:r>
          </a:p>
          <a:p>
            <a:r>
              <a:rPr lang="en-US" sz="1200" kern="1200" baseline="0" dirty="0">
                <a:solidFill>
                  <a:schemeClr val="tx1"/>
                </a:solidFill>
                <a:latin typeface="Arial" charset="0"/>
                <a:ea typeface="ＭＳ Ｐゴシック" charset="-128"/>
                <a:cs typeface="ＭＳ Ｐゴシック" charset="-128"/>
              </a:rPr>
              <a:t>summarize, a cloud provider  can provide one or more of the cloud services to meet</a:t>
            </a:r>
          </a:p>
          <a:p>
            <a:r>
              <a:rPr lang="en-US" sz="1200" kern="1200" baseline="0" dirty="0">
                <a:solidFill>
                  <a:schemeClr val="tx1"/>
                </a:solidFill>
                <a:latin typeface="Arial" charset="0"/>
                <a:ea typeface="ＭＳ Ｐゴシック" charset="-128"/>
                <a:cs typeface="ＭＳ Ｐゴシック" charset="-128"/>
              </a:rPr>
              <a:t>IT and business requirements of cloud consumers . For each of the three service</a:t>
            </a:r>
          </a:p>
          <a:p>
            <a:r>
              <a:rPr lang="en-US" sz="1200" kern="1200" baseline="0" dirty="0">
                <a:solidFill>
                  <a:schemeClr val="tx1"/>
                </a:solidFill>
                <a:latin typeface="Arial" charset="0"/>
                <a:ea typeface="ＭＳ Ｐゴシック" charset="-128"/>
                <a:cs typeface="ＭＳ Ｐゴシック" charset="-128"/>
              </a:rPr>
              <a:t>models (SaaS, PaaS, IaaS), the CP provides the storage and processing facilities</a:t>
            </a:r>
          </a:p>
          <a:p>
            <a:r>
              <a:rPr lang="en-US" sz="1200" kern="1200" baseline="0" dirty="0">
                <a:solidFill>
                  <a:schemeClr val="tx1"/>
                </a:solidFill>
                <a:latin typeface="Arial" charset="0"/>
                <a:ea typeface="ＭＳ Ｐゴシック" charset="-128"/>
                <a:cs typeface="ＭＳ Ｐゴシック" charset="-128"/>
              </a:rPr>
              <a:t>needed to support that service model, together with a cloud interface for cloud service</a:t>
            </a:r>
          </a:p>
          <a:p>
            <a:r>
              <a:rPr lang="en-US" sz="1200" kern="1200" baseline="0" dirty="0">
                <a:solidFill>
                  <a:schemeClr val="tx1"/>
                </a:solidFill>
                <a:latin typeface="Arial" charset="0"/>
                <a:ea typeface="ＭＳ Ｐゴシック" charset="-128"/>
                <a:cs typeface="ＭＳ Ｐゴシック" charset="-128"/>
              </a:rPr>
              <a:t>consumers. For SaaS, the CP deploys, configures, maintains, and updates the</a:t>
            </a:r>
          </a:p>
          <a:p>
            <a:r>
              <a:rPr lang="en-US" sz="1200" kern="1200" baseline="0" dirty="0">
                <a:solidFill>
                  <a:schemeClr val="tx1"/>
                </a:solidFill>
                <a:latin typeface="Arial" charset="0"/>
                <a:ea typeface="ＭＳ Ｐゴシック" charset="-128"/>
                <a:cs typeface="ＭＳ Ｐゴシック" charset="-128"/>
              </a:rPr>
              <a:t>operation of the software applications on a cloud infrastructure so that the services</a:t>
            </a:r>
          </a:p>
          <a:p>
            <a:r>
              <a:rPr lang="en-US" sz="1200" kern="1200" baseline="0" dirty="0">
                <a:solidFill>
                  <a:schemeClr val="tx1"/>
                </a:solidFill>
                <a:latin typeface="Arial" charset="0"/>
                <a:ea typeface="ＭＳ Ｐゴシック" charset="-128"/>
                <a:cs typeface="ＭＳ Ｐゴシック" charset="-128"/>
              </a:rPr>
              <a:t>are provisioned at the expected service levels to cloud consumers. The consumers</a:t>
            </a:r>
          </a:p>
          <a:p>
            <a:r>
              <a:rPr lang="en-US" sz="1200" kern="1200" baseline="0" dirty="0">
                <a:solidFill>
                  <a:schemeClr val="tx1"/>
                </a:solidFill>
                <a:latin typeface="Arial" charset="0"/>
                <a:ea typeface="ＭＳ Ｐゴシック" charset="-128"/>
                <a:cs typeface="ＭＳ Ｐゴシック" charset="-128"/>
              </a:rPr>
              <a:t>of SaaS can be organizations that provide their members with access to software applications,</a:t>
            </a:r>
          </a:p>
          <a:p>
            <a:r>
              <a:rPr lang="en-US" sz="1200" kern="1200" baseline="0" dirty="0">
                <a:solidFill>
                  <a:schemeClr val="tx1"/>
                </a:solidFill>
                <a:latin typeface="Arial" charset="0"/>
                <a:ea typeface="ＭＳ Ｐゴシック" charset="-128"/>
                <a:cs typeface="ＭＳ Ｐゴシック" charset="-128"/>
              </a:rPr>
              <a:t>end users who directly use software applications, or software application</a:t>
            </a:r>
          </a:p>
          <a:p>
            <a:r>
              <a:rPr lang="en-US" sz="1200" kern="1200" baseline="0" dirty="0">
                <a:solidFill>
                  <a:schemeClr val="tx1"/>
                </a:solidFill>
                <a:latin typeface="Arial" charset="0"/>
                <a:ea typeface="ＭＳ Ｐゴシック" charset="-128"/>
                <a:cs typeface="ＭＳ Ｐゴシック" charset="-128"/>
              </a:rPr>
              <a:t>administrators who configure applications for end users.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For PaaS, the CP manages the computing infrastructure for the platform and</a:t>
            </a:r>
          </a:p>
          <a:p>
            <a:r>
              <a:rPr lang="en-US" sz="1200" kern="1200" baseline="0" dirty="0">
                <a:solidFill>
                  <a:schemeClr val="tx1"/>
                </a:solidFill>
                <a:latin typeface="Arial" charset="0"/>
                <a:ea typeface="ＭＳ Ｐゴシック" charset="-128"/>
                <a:cs typeface="ＭＳ Ｐゴシック" charset="-128"/>
              </a:rPr>
              <a:t>runs the cloud software that provides the components of the platform, such as runtime</a:t>
            </a:r>
          </a:p>
          <a:p>
            <a:r>
              <a:rPr lang="en-US" sz="1200" kern="1200" baseline="0" dirty="0">
                <a:solidFill>
                  <a:schemeClr val="tx1"/>
                </a:solidFill>
                <a:latin typeface="Arial" charset="0"/>
                <a:ea typeface="ＭＳ Ｐゴシック" charset="-128"/>
                <a:cs typeface="ＭＳ Ｐゴシック" charset="-128"/>
              </a:rPr>
              <a:t>software execution stack, databases, and other middleware components. Cloud</a:t>
            </a:r>
          </a:p>
          <a:p>
            <a:r>
              <a:rPr lang="en-US" sz="1200" kern="1200" baseline="0" dirty="0">
                <a:solidFill>
                  <a:schemeClr val="tx1"/>
                </a:solidFill>
                <a:latin typeface="Arial" charset="0"/>
                <a:ea typeface="ＭＳ Ｐゴシック" charset="-128"/>
                <a:cs typeface="ＭＳ Ｐゴシック" charset="-128"/>
              </a:rPr>
              <a:t>consumers of PaaS can employ the tools and execution resources provided by CPs to</a:t>
            </a:r>
          </a:p>
          <a:p>
            <a:r>
              <a:rPr lang="en-US" sz="1200" kern="1200" baseline="0" dirty="0">
                <a:solidFill>
                  <a:schemeClr val="tx1"/>
                </a:solidFill>
                <a:latin typeface="Arial" charset="0"/>
                <a:ea typeface="ＭＳ Ｐゴシック" charset="-128"/>
                <a:cs typeface="ＭＳ Ｐゴシック" charset="-128"/>
              </a:rPr>
              <a:t>develop, test, deploy, and manage the applications hosted in a cloud environment.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For IaaS, the CP acquires the physical computing resources underlying the</a:t>
            </a:r>
          </a:p>
          <a:p>
            <a:r>
              <a:rPr lang="en-US" sz="1200" kern="1200" baseline="0" dirty="0">
                <a:solidFill>
                  <a:schemeClr val="tx1"/>
                </a:solidFill>
                <a:latin typeface="Arial" charset="0"/>
                <a:ea typeface="ＭＳ Ｐゴシック" charset="-128"/>
                <a:cs typeface="ＭＳ Ｐゴシック" charset="-128"/>
              </a:rPr>
              <a:t>service, including the servers, networks, storage, and hosting infrastructure. The</a:t>
            </a:r>
          </a:p>
          <a:p>
            <a:r>
              <a:rPr lang="en-US" sz="1200" kern="1200" baseline="0" dirty="0">
                <a:solidFill>
                  <a:schemeClr val="tx1"/>
                </a:solidFill>
                <a:latin typeface="Arial" charset="0"/>
                <a:ea typeface="ＭＳ Ｐゴシック" charset="-128"/>
                <a:cs typeface="ＭＳ Ｐゴシック" charset="-128"/>
              </a:rPr>
              <a:t>IaaS cloud consumer in turn uses these computing resources, such as a virtual computer,</a:t>
            </a:r>
          </a:p>
          <a:p>
            <a:r>
              <a:rPr lang="en-US" sz="1200" kern="1200" baseline="0" dirty="0">
                <a:solidFill>
                  <a:schemeClr val="tx1"/>
                </a:solidFill>
                <a:latin typeface="Arial" charset="0"/>
                <a:ea typeface="ＭＳ Ｐゴシック" charset="-128"/>
                <a:cs typeface="ＭＳ Ｐゴシック" charset="-128"/>
              </a:rPr>
              <a:t>for their fundamental computing needs.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554C6DF-B0EA-A24E-BAA5-8E6DF30C05F4}" type="slidenum">
              <a:rPr lang="en-AU">
                <a:latin typeface="Arial" pitchFamily="-84" charset="0"/>
              </a:rPr>
              <a:pPr/>
              <a:t>2</a:t>
            </a:fld>
            <a:endParaRPr lang="en-AU" dirty="0">
              <a:latin typeface="Arial" pitchFamily="-84" charset="0"/>
            </a:endParaRP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Network access control (NAC) is an umbrella term for managing access to a network.</a:t>
            </a:r>
          </a:p>
          <a:p>
            <a:r>
              <a:rPr lang="en-US" sz="1200" kern="1200" baseline="0" dirty="0">
                <a:solidFill>
                  <a:schemeClr val="tx1"/>
                </a:solidFill>
                <a:latin typeface="Arial" charset="0"/>
                <a:ea typeface="ＭＳ Ｐゴシック" charset="-128"/>
                <a:cs typeface="ＭＳ Ｐゴシック" charset="-128"/>
              </a:rPr>
              <a:t>NAC authenticates users logging into the network and determines what data</a:t>
            </a:r>
          </a:p>
          <a:p>
            <a:r>
              <a:rPr lang="en-US" sz="1200" kern="1200" baseline="0" dirty="0">
                <a:solidFill>
                  <a:schemeClr val="tx1"/>
                </a:solidFill>
                <a:latin typeface="Arial" charset="0"/>
                <a:ea typeface="ＭＳ Ｐゴシック" charset="-128"/>
                <a:cs typeface="ＭＳ Ｐゴシック" charset="-128"/>
              </a:rPr>
              <a:t>they can access and actions they can perform. NAC also examines the health of the</a:t>
            </a:r>
          </a:p>
          <a:p>
            <a:r>
              <a:rPr lang="en-US" sz="1200" kern="1200" baseline="0" dirty="0">
                <a:solidFill>
                  <a:schemeClr val="tx1"/>
                </a:solidFill>
                <a:latin typeface="Arial" charset="0"/>
                <a:ea typeface="ＭＳ Ｐゴシック" charset="-128"/>
                <a:cs typeface="ＭＳ Ｐゴシック" charset="-128"/>
              </a:rPr>
              <a:t>user’s computer or mobile device (the endpoints).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charset="-128"/>
                <a:cs typeface="ＭＳ Ｐゴシック" charset="-128"/>
              </a:rPr>
              <a:t>The cloud carrier  is a networking facility that provides connectivity and transport</a:t>
            </a:r>
          </a:p>
          <a:p>
            <a:r>
              <a:rPr lang="en-US" sz="1200" kern="1200" baseline="0" dirty="0">
                <a:solidFill>
                  <a:schemeClr val="tx1"/>
                </a:solidFill>
                <a:latin typeface="Arial" charset="0"/>
                <a:ea typeface="ＭＳ Ｐゴシック" charset="-128"/>
                <a:cs typeface="ＭＳ Ｐゴシック" charset="-128"/>
              </a:rPr>
              <a:t>of cloud services between cloud consumers and CPs. Typically, a CP will set up</a:t>
            </a:r>
          </a:p>
          <a:p>
            <a:r>
              <a:rPr lang="en-US" sz="1200" kern="1200" baseline="0" dirty="0">
                <a:solidFill>
                  <a:schemeClr val="tx1"/>
                </a:solidFill>
                <a:latin typeface="Arial" charset="0"/>
                <a:ea typeface="ＭＳ Ｐゴシック" charset="-128"/>
                <a:cs typeface="ＭＳ Ｐゴシック" charset="-128"/>
              </a:rPr>
              <a:t>service level agreements (SLAs) with a cloud carrier to provide services consistent</a:t>
            </a:r>
          </a:p>
          <a:p>
            <a:r>
              <a:rPr lang="en-US" sz="1200" kern="1200" baseline="0" dirty="0">
                <a:solidFill>
                  <a:schemeClr val="tx1"/>
                </a:solidFill>
                <a:latin typeface="Arial" charset="0"/>
                <a:ea typeface="ＭＳ Ｐゴシック" charset="-128"/>
                <a:cs typeface="ＭＳ Ｐゴシック" charset="-128"/>
              </a:rPr>
              <a:t>with the level of SLAs offered to cloud consumers, and may require the cloud carrier</a:t>
            </a:r>
          </a:p>
          <a:p>
            <a:r>
              <a:rPr lang="en-US" sz="1200" kern="1200" baseline="0" dirty="0">
                <a:solidFill>
                  <a:schemeClr val="tx1"/>
                </a:solidFill>
                <a:latin typeface="Arial" charset="0"/>
                <a:ea typeface="ＭＳ Ｐゴシック" charset="-128"/>
                <a:cs typeface="ＭＳ Ｐゴシック" charset="-128"/>
              </a:rPr>
              <a:t>to provide dedicated and secure connections between cloud consumers and CPs.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 cloud broker  is useful when cloud services are too complex for a cloud consumer</a:t>
            </a:r>
          </a:p>
          <a:p>
            <a:r>
              <a:rPr lang="en-US" sz="1200" kern="1200" baseline="0" dirty="0">
                <a:solidFill>
                  <a:schemeClr val="tx1"/>
                </a:solidFill>
                <a:latin typeface="Arial" charset="0"/>
                <a:ea typeface="ＭＳ Ｐゴシック" charset="-128"/>
                <a:cs typeface="ＭＳ Ｐゴシック" charset="-128"/>
              </a:rPr>
              <a:t>to easily manage. Three areas of support can be offered by a cloud broker: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intermediation:  These are value-added services, such as identity management,</a:t>
            </a:r>
          </a:p>
          <a:p>
            <a:r>
              <a:rPr lang="en-US" sz="1200" kern="1200" baseline="0" dirty="0">
                <a:solidFill>
                  <a:schemeClr val="tx1"/>
                </a:solidFill>
                <a:latin typeface="Arial" charset="0"/>
                <a:ea typeface="ＭＳ Ｐゴシック" charset="-128"/>
                <a:cs typeface="ＭＳ Ｐゴシック" charset="-128"/>
              </a:rPr>
              <a:t>performance reporting, and enhanced security.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aggregation:  The broker combines multiple cloud services to meet</a:t>
            </a:r>
          </a:p>
          <a:p>
            <a:r>
              <a:rPr lang="en-US" sz="1200" kern="1200" baseline="0" dirty="0">
                <a:solidFill>
                  <a:schemeClr val="tx1"/>
                </a:solidFill>
                <a:latin typeface="Arial" charset="0"/>
                <a:ea typeface="ＭＳ Ｐゴシック" charset="-128"/>
                <a:cs typeface="ＭＳ Ｐゴシック" charset="-128"/>
              </a:rPr>
              <a:t>consumer needs not specifically addressed by a single CP, or to optimize performance</a:t>
            </a:r>
          </a:p>
          <a:p>
            <a:r>
              <a:rPr lang="en-US" sz="1200" kern="1200" baseline="0" dirty="0">
                <a:solidFill>
                  <a:schemeClr val="tx1"/>
                </a:solidFill>
                <a:latin typeface="Arial" charset="0"/>
                <a:ea typeface="ＭＳ Ｐゴシック" charset="-128"/>
                <a:cs typeface="ＭＳ Ｐゴシック" charset="-128"/>
              </a:rPr>
              <a:t>or minimize cost.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arbitrage:  This is similar to service aggregation except that the services</a:t>
            </a:r>
          </a:p>
          <a:p>
            <a:r>
              <a:rPr lang="en-US" sz="1200" kern="1200" baseline="0" dirty="0">
                <a:solidFill>
                  <a:schemeClr val="tx1"/>
                </a:solidFill>
                <a:latin typeface="Arial" charset="0"/>
                <a:ea typeface="ＭＳ Ｐゴシック" charset="-128"/>
                <a:cs typeface="ＭＳ Ｐゴシック" charset="-128"/>
              </a:rPr>
              <a:t>being aggregated are not fixed. Service arbitrage means a broker has the flexibility</a:t>
            </a:r>
          </a:p>
          <a:p>
            <a:r>
              <a:rPr lang="en-US" sz="1200" kern="1200" baseline="0" dirty="0">
                <a:solidFill>
                  <a:schemeClr val="tx1"/>
                </a:solidFill>
                <a:latin typeface="Arial" charset="0"/>
                <a:ea typeface="ＭＳ Ｐゴシック" charset="-128"/>
                <a:cs typeface="ＭＳ Ｐゴシック" charset="-128"/>
              </a:rPr>
              <a:t>to choose services from multiple agencies. The cloud broker, for example, can</a:t>
            </a:r>
          </a:p>
          <a:p>
            <a:r>
              <a:rPr lang="en-US" sz="1200" kern="1200" baseline="0" dirty="0">
                <a:solidFill>
                  <a:schemeClr val="tx1"/>
                </a:solidFill>
                <a:latin typeface="Arial" charset="0"/>
                <a:ea typeface="ＭＳ Ｐゴシック" charset="-128"/>
                <a:cs typeface="ＭＳ Ｐゴシック" charset="-128"/>
              </a:rPr>
              <a:t>use a credit-scoring service to measure and select an agency with the best score.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 cloud auditor  can evaluate the services provided by a CP in terms of security</a:t>
            </a:r>
          </a:p>
          <a:p>
            <a:r>
              <a:rPr lang="en-US" sz="1200" kern="1200" baseline="0" dirty="0">
                <a:solidFill>
                  <a:schemeClr val="tx1"/>
                </a:solidFill>
                <a:latin typeface="Arial" charset="0"/>
                <a:ea typeface="ＭＳ Ｐゴシック" charset="-128"/>
                <a:cs typeface="ＭＳ Ｐゴシック" charset="-128"/>
              </a:rPr>
              <a:t>controls, privacy impact, performance, and so on. The auditor is an independent</a:t>
            </a:r>
          </a:p>
          <a:p>
            <a:r>
              <a:rPr lang="en-US" sz="1200" kern="1200" baseline="0" dirty="0">
                <a:solidFill>
                  <a:schemeClr val="tx1"/>
                </a:solidFill>
                <a:latin typeface="Arial" charset="0"/>
                <a:ea typeface="ＭＳ Ｐゴシック" charset="-128"/>
                <a:cs typeface="ＭＳ Ｐゴシック" charset="-128"/>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charset="0"/>
                <a:ea typeface="ＭＳ Ｐゴシック" charset="-128"/>
                <a:cs typeface="ＭＳ Ｐゴシック" charset="-128"/>
              </a:rPr>
              <a:t>In general terms, security controls in cloud computing are similar to the security</a:t>
            </a:r>
          </a:p>
          <a:p>
            <a:r>
              <a:rPr lang="en-US" sz="1200" kern="1200" baseline="0" dirty="0">
                <a:solidFill>
                  <a:schemeClr val="tx1"/>
                </a:solidFill>
                <a:latin typeface="Arial" charset="0"/>
                <a:ea typeface="ＭＳ Ｐゴシック" charset="-128"/>
                <a:cs typeface="ＭＳ Ｐゴシック" charset="-128"/>
              </a:rPr>
              <a:t>controls in any IT environment. However, because of the operational models and</a:t>
            </a:r>
          </a:p>
          <a:p>
            <a:r>
              <a:rPr lang="en-US" sz="1200" kern="1200" baseline="0" dirty="0">
                <a:solidFill>
                  <a:schemeClr val="tx1"/>
                </a:solidFill>
                <a:latin typeface="Arial" charset="0"/>
                <a:ea typeface="ＭＳ Ｐゴシック" charset="-128"/>
                <a:cs typeface="ＭＳ Ｐゴシック" charset="-128"/>
              </a:rPr>
              <a:t>technologies used to enable cloud service, cloud computing may present risks that</a:t>
            </a:r>
          </a:p>
          <a:p>
            <a:r>
              <a:rPr lang="en-US" sz="1200" kern="1200" baseline="0" dirty="0">
                <a:solidFill>
                  <a:schemeClr val="tx1"/>
                </a:solidFill>
                <a:latin typeface="Arial" charset="0"/>
                <a:ea typeface="ＭＳ Ｐゴシック" charset="-128"/>
                <a:cs typeface="ＭＳ Ｐゴシック" charset="-128"/>
              </a:rPr>
              <a:t>are specific to the cloud environment. The essential concept in this regard is that the</a:t>
            </a:r>
          </a:p>
          <a:p>
            <a:r>
              <a:rPr lang="en-US" sz="1200" kern="1200" baseline="0" dirty="0">
                <a:solidFill>
                  <a:schemeClr val="tx1"/>
                </a:solidFill>
                <a:latin typeface="Arial" charset="0"/>
                <a:ea typeface="ＭＳ Ｐゴシック" charset="-128"/>
                <a:cs typeface="ＭＳ Ｐゴシック" charset="-128"/>
              </a:rPr>
              <a:t>enterprise loses a substantial amount of control over resources, services, and applications</a:t>
            </a:r>
          </a:p>
          <a:p>
            <a:r>
              <a:rPr lang="en-US" sz="1200" kern="1200" baseline="0" dirty="0">
                <a:solidFill>
                  <a:schemeClr val="tx1"/>
                </a:solidFill>
                <a:latin typeface="Arial" charset="0"/>
                <a:ea typeface="ＭＳ Ｐゴシック" charset="-128"/>
                <a:cs typeface="ＭＳ Ｐゴシック" charset="-128"/>
              </a:rPr>
              <a:t>but must maintain accountability for security and privacy policies.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Cloud Security Alliance [CSA10] lists the following as the top cloud specific</a:t>
            </a:r>
          </a:p>
          <a:p>
            <a:r>
              <a:rPr lang="en-US" sz="1200" kern="1200" baseline="0" dirty="0">
                <a:solidFill>
                  <a:schemeClr val="tx1"/>
                </a:solidFill>
                <a:latin typeface="Arial" charset="0"/>
                <a:ea typeface="ＭＳ Ｐゴシック" charset="-128"/>
                <a:cs typeface="ＭＳ Ｐゴシック" charset="-128"/>
              </a:rPr>
              <a:t>security threats, together with suggested countermeasures: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Abuse and nefarious use of cloud computing:  For many CPs, it is relatively</a:t>
            </a:r>
          </a:p>
          <a:p>
            <a:r>
              <a:rPr lang="en-US" sz="1200" kern="1200" baseline="0" dirty="0">
                <a:solidFill>
                  <a:schemeClr val="tx1"/>
                </a:solidFill>
                <a:latin typeface="Arial" charset="0"/>
                <a:ea typeface="ＭＳ Ｐゴシック" charset="-128"/>
                <a:cs typeface="ＭＳ Ｐゴシック" charset="-128"/>
              </a:rPr>
              <a:t>easy to register and begin using cloud services, some even offering free limited</a:t>
            </a:r>
          </a:p>
          <a:p>
            <a:r>
              <a:rPr lang="en-US" sz="1200" kern="1200" baseline="0" dirty="0">
                <a:solidFill>
                  <a:schemeClr val="tx1"/>
                </a:solidFill>
                <a:latin typeface="Arial" charset="0"/>
                <a:ea typeface="ＭＳ Ｐゴシック" charset="-128"/>
                <a:cs typeface="ＭＳ Ｐゴシック" charset="-128"/>
              </a:rPr>
              <a:t>trial periods. This enables attackers to get inside the cloud to conduct various</a:t>
            </a:r>
          </a:p>
          <a:p>
            <a:r>
              <a:rPr lang="en-US" sz="1200" kern="1200" baseline="0" dirty="0">
                <a:solidFill>
                  <a:schemeClr val="tx1"/>
                </a:solidFill>
                <a:latin typeface="Arial" charset="0"/>
                <a:ea typeface="ＭＳ Ｐゴシック" charset="-128"/>
                <a:cs typeface="ＭＳ Ｐゴシック" charset="-128"/>
              </a:rPr>
              <a:t>attacks, such as spamming, malicious code attacks, and denial of service. PaaS</a:t>
            </a:r>
          </a:p>
          <a:p>
            <a:r>
              <a:rPr lang="en-US" sz="1200" kern="1200" baseline="0" dirty="0">
                <a:solidFill>
                  <a:schemeClr val="tx1"/>
                </a:solidFill>
                <a:latin typeface="Arial" charset="0"/>
                <a:ea typeface="ＭＳ Ｐゴシック" charset="-128"/>
                <a:cs typeface="ＭＳ Ｐゴシック" charset="-128"/>
              </a:rPr>
              <a:t>providers have traditionally suffered most from this kind of attacks; however,</a:t>
            </a:r>
          </a:p>
          <a:p>
            <a:r>
              <a:rPr lang="en-US" sz="1200" kern="1200" baseline="0" dirty="0">
                <a:solidFill>
                  <a:schemeClr val="tx1"/>
                </a:solidFill>
                <a:latin typeface="Arial" charset="0"/>
                <a:ea typeface="ＭＳ Ｐゴシック" charset="-128"/>
                <a:cs typeface="ＭＳ Ｐゴシック" charset="-128"/>
              </a:rPr>
              <a:t>recent evidence shows that hackers have begun to target IaaS vendors as well.</a:t>
            </a:r>
          </a:p>
          <a:p>
            <a:r>
              <a:rPr lang="en-US" sz="1200" kern="1200" baseline="0" dirty="0">
                <a:solidFill>
                  <a:schemeClr val="tx1"/>
                </a:solidFill>
                <a:latin typeface="Arial" charset="0"/>
                <a:ea typeface="ＭＳ Ｐゴシック" charset="-128"/>
                <a:cs typeface="ＭＳ Ｐゴシック" charset="-128"/>
              </a:rPr>
              <a:t>The burden is on the CP to protect against such attacks, but cloud service clients</a:t>
            </a:r>
          </a:p>
          <a:p>
            <a:r>
              <a:rPr lang="en-US" sz="1200" kern="1200" baseline="0" dirty="0">
                <a:solidFill>
                  <a:schemeClr val="tx1"/>
                </a:solidFill>
                <a:latin typeface="Arial" charset="0"/>
                <a:ea typeface="ＭＳ Ｐゴシック" charset="-128"/>
                <a:cs typeface="ＭＳ Ｐゴシック" charset="-128"/>
              </a:rPr>
              <a:t>must monitor activity with respect to their data and resources to detect</a:t>
            </a:r>
          </a:p>
          <a:p>
            <a:r>
              <a:rPr lang="en-US" sz="1200" kern="1200" baseline="0" dirty="0">
                <a:solidFill>
                  <a:schemeClr val="tx1"/>
                </a:solidFill>
                <a:latin typeface="Arial" charset="0"/>
                <a:ea typeface="ＭＳ Ｐゴシック" charset="-128"/>
                <a:cs typeface="ＭＳ Ｐゴシック" charset="-128"/>
              </a:rPr>
              <a:t>any malicious behavior.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stricter initial registration and validation</a:t>
            </a:r>
          </a:p>
          <a:p>
            <a:r>
              <a:rPr lang="en-US" sz="1200" kern="1200" baseline="0" dirty="0">
                <a:solidFill>
                  <a:schemeClr val="tx1"/>
                </a:solidFill>
                <a:latin typeface="Arial" charset="0"/>
                <a:ea typeface="ＭＳ Ｐゴシック" charset="-128"/>
                <a:cs typeface="ＭＳ Ｐゴシック" charset="-128"/>
              </a:rPr>
              <a:t>processes; (2) enhanced credit card fraud monitoring and coordination;</a:t>
            </a:r>
          </a:p>
          <a:p>
            <a:r>
              <a:rPr lang="en-US" sz="1200" kern="1200" baseline="0" dirty="0">
                <a:solidFill>
                  <a:schemeClr val="tx1"/>
                </a:solidFill>
                <a:latin typeface="Arial" charset="0"/>
                <a:ea typeface="ＭＳ Ｐゴシック" charset="-128"/>
                <a:cs typeface="ＭＳ Ｐゴシック" charset="-128"/>
              </a:rPr>
              <a:t>(3) comprehensive introspection of customer network traffic; and (4) monitoring</a:t>
            </a:r>
          </a:p>
          <a:p>
            <a:r>
              <a:rPr lang="en-US" sz="1200" kern="1200" baseline="0" dirty="0">
                <a:solidFill>
                  <a:schemeClr val="tx1"/>
                </a:solidFill>
                <a:latin typeface="Arial" charset="0"/>
                <a:ea typeface="ＭＳ Ｐゴシック" charset="-128"/>
                <a:cs typeface="ＭＳ Ｐゴシック" charset="-128"/>
              </a:rPr>
              <a:t>public blacklists for one’s own network blocks.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Malicious insiders:  Under the cloud computing paradigm, an organization relinquishes</a:t>
            </a:r>
          </a:p>
          <a:p>
            <a:r>
              <a:rPr lang="en-US" sz="1200" kern="1200" baseline="0" dirty="0">
                <a:solidFill>
                  <a:schemeClr val="tx1"/>
                </a:solidFill>
                <a:latin typeface="Arial" charset="0"/>
                <a:ea typeface="ＭＳ Ｐゴシック" charset="-128"/>
                <a:cs typeface="ＭＳ Ｐゴシック" charset="-128"/>
              </a:rPr>
              <a:t>direct control over many aspects of security and, in doing so, confers</a:t>
            </a:r>
          </a:p>
          <a:p>
            <a:r>
              <a:rPr lang="en-US" sz="1200" kern="1200" baseline="0" dirty="0">
                <a:solidFill>
                  <a:schemeClr val="tx1"/>
                </a:solidFill>
                <a:latin typeface="Arial" charset="0"/>
                <a:ea typeface="ＭＳ Ｐゴシック" charset="-128"/>
                <a:cs typeface="ＭＳ Ｐゴシック" charset="-128"/>
              </a:rPr>
              <a:t>an unprecedented level of trust onto the CP. One grave concern is the risk</a:t>
            </a:r>
          </a:p>
          <a:p>
            <a:r>
              <a:rPr lang="en-US" sz="1200" kern="1200" baseline="0" dirty="0">
                <a:solidFill>
                  <a:schemeClr val="tx1"/>
                </a:solidFill>
                <a:latin typeface="Arial" charset="0"/>
                <a:ea typeface="ＭＳ Ｐゴシック" charset="-128"/>
                <a:cs typeface="ＭＳ Ｐゴシック" charset="-128"/>
              </a:rPr>
              <a:t>of malicious insider activity. Cloud architectures necessitate certain roles that</a:t>
            </a:r>
          </a:p>
          <a:p>
            <a:r>
              <a:rPr lang="en-US" sz="1200" kern="1200" baseline="0" dirty="0">
                <a:solidFill>
                  <a:schemeClr val="tx1"/>
                </a:solidFill>
                <a:latin typeface="Arial" charset="0"/>
                <a:ea typeface="ＭＳ Ｐゴシック" charset="-128"/>
                <a:cs typeface="ＭＳ Ｐゴシック" charset="-128"/>
              </a:rPr>
              <a:t>are extremely high risk. Examples include CP system administrators and managed</a:t>
            </a:r>
          </a:p>
          <a:p>
            <a:r>
              <a:rPr lang="en-US" sz="1200" kern="1200" baseline="0" dirty="0">
                <a:solidFill>
                  <a:schemeClr val="tx1"/>
                </a:solidFill>
                <a:latin typeface="Arial" charset="0"/>
                <a:ea typeface="ＭＳ Ｐゴシック" charset="-128"/>
                <a:cs typeface="ＭＳ Ｐゴシック" charset="-128"/>
              </a:rPr>
              <a:t>security service providers.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enforce strict supply chain</a:t>
            </a:r>
          </a:p>
          <a:p>
            <a:r>
              <a:rPr lang="en-US" sz="1200" kern="1200" baseline="0" dirty="0">
                <a:solidFill>
                  <a:schemeClr val="tx1"/>
                </a:solidFill>
                <a:latin typeface="Arial" charset="0"/>
                <a:ea typeface="ＭＳ Ｐゴシック" charset="-128"/>
                <a:cs typeface="ＭＳ Ｐゴシック" charset="-128"/>
              </a:rPr>
              <a:t>management and conduct a comprehensive supplier assessment; (2) specify</a:t>
            </a:r>
          </a:p>
          <a:p>
            <a:r>
              <a:rPr lang="en-US" sz="1200" kern="1200" baseline="0" dirty="0">
                <a:solidFill>
                  <a:schemeClr val="tx1"/>
                </a:solidFill>
                <a:latin typeface="Arial" charset="0"/>
                <a:ea typeface="ＭＳ Ｐゴシック" charset="-128"/>
                <a:cs typeface="ＭＳ Ｐゴシック" charset="-128"/>
              </a:rPr>
              <a:t> human resource requirements as part of legal contract; (3) require transparency</a:t>
            </a:r>
          </a:p>
          <a:p>
            <a:r>
              <a:rPr lang="en-US" sz="1200" kern="1200" baseline="0" dirty="0">
                <a:solidFill>
                  <a:schemeClr val="tx1"/>
                </a:solidFill>
                <a:latin typeface="Arial" charset="0"/>
                <a:ea typeface="ＭＳ Ｐゴシック" charset="-128"/>
                <a:cs typeface="ＭＳ Ｐゴシック" charset="-128"/>
              </a:rPr>
              <a:t>into overall information security and management practices, as well</a:t>
            </a:r>
          </a:p>
          <a:p>
            <a:r>
              <a:rPr lang="en-US" sz="1200" kern="1200" baseline="0" dirty="0">
                <a:solidFill>
                  <a:schemeClr val="tx1"/>
                </a:solidFill>
                <a:latin typeface="Arial" charset="0"/>
                <a:ea typeface="ＭＳ Ｐゴシック" charset="-128"/>
                <a:cs typeface="ＭＳ Ｐゴシック" charset="-128"/>
              </a:rPr>
              <a:t>as compliance reporting; and (4) determine security breach notification</a:t>
            </a:r>
          </a:p>
          <a:p>
            <a:r>
              <a:rPr lang="en-US" sz="1200" kern="1200" baseline="0" dirty="0">
                <a:solidFill>
                  <a:schemeClr val="tx1"/>
                </a:solidFill>
                <a:latin typeface="Arial" charset="0"/>
                <a:ea typeface="ＭＳ Ｐゴシック" charset="-128"/>
                <a:cs typeface="ＭＳ Ｐゴシック" charset="-128"/>
              </a:rPr>
              <a:t>processes.</a:t>
            </a:r>
          </a:p>
          <a:p>
            <a:endParaRPr lang="en-US" sz="1200" kern="1200" baseline="0" dirty="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 Insecure interfaces and APIs:  CPs expose a set of software interfaces or APIs</a:t>
            </a:r>
          </a:p>
          <a:p>
            <a:r>
              <a:rPr lang="en-US" sz="1200" kern="1200" baseline="0" dirty="0">
                <a:solidFill>
                  <a:schemeClr val="tx1"/>
                </a:solidFill>
                <a:latin typeface="Arial" charset="0"/>
                <a:ea typeface="ＭＳ Ｐゴシック" charset="-128"/>
                <a:cs typeface="ＭＳ Ｐゴシック" charset="-128"/>
              </a:rPr>
              <a:t>that customers use to manage and interact with cloud services. The security</a:t>
            </a:r>
          </a:p>
          <a:p>
            <a:r>
              <a:rPr lang="en-US" sz="1200" kern="1200" baseline="0" dirty="0">
                <a:solidFill>
                  <a:schemeClr val="tx1"/>
                </a:solidFill>
                <a:latin typeface="Arial" charset="0"/>
                <a:ea typeface="ＭＳ Ｐゴシック" charset="-128"/>
                <a:cs typeface="ＭＳ Ｐゴシック" charset="-128"/>
              </a:rPr>
              <a:t>and availability of general cloud services are dependent upon the security of</a:t>
            </a:r>
          </a:p>
          <a:p>
            <a:r>
              <a:rPr lang="en-US" sz="1200" kern="1200" baseline="0" dirty="0">
                <a:solidFill>
                  <a:schemeClr val="tx1"/>
                </a:solidFill>
                <a:latin typeface="Arial" charset="0"/>
                <a:ea typeface="ＭＳ Ｐゴシック" charset="-128"/>
                <a:cs typeface="ＭＳ Ｐゴシック" charset="-128"/>
              </a:rPr>
              <a:t>these basic APIs. From authentication and access control to encryption and</a:t>
            </a:r>
          </a:p>
          <a:p>
            <a:r>
              <a:rPr lang="en-US" sz="1200" kern="1200" baseline="0" dirty="0">
                <a:solidFill>
                  <a:schemeClr val="tx1"/>
                </a:solidFill>
                <a:latin typeface="Arial" charset="0"/>
                <a:ea typeface="ＭＳ Ｐゴシック" charset="-128"/>
                <a:cs typeface="ＭＳ Ｐゴシック" charset="-128"/>
              </a:rPr>
              <a:t>activity monitoring, these interfaces must be designed to protect against both</a:t>
            </a:r>
          </a:p>
          <a:p>
            <a:r>
              <a:rPr lang="en-US" sz="1200" kern="1200" baseline="0" dirty="0">
                <a:solidFill>
                  <a:schemeClr val="tx1"/>
                </a:solidFill>
                <a:latin typeface="Arial" charset="0"/>
                <a:ea typeface="ＭＳ Ｐゴシック" charset="-128"/>
                <a:cs typeface="ＭＳ Ｐゴシック" charset="-128"/>
              </a:rPr>
              <a:t>accidental and malicious attempts to circumvent policy.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analyzing the security model of CP</a:t>
            </a:r>
          </a:p>
          <a:p>
            <a:r>
              <a:rPr lang="en-US" sz="1200" kern="1200" baseline="0" dirty="0">
                <a:solidFill>
                  <a:schemeClr val="tx1"/>
                </a:solidFill>
                <a:latin typeface="Arial" charset="0"/>
                <a:ea typeface="ＭＳ Ｐゴシック" charset="-128"/>
                <a:cs typeface="ＭＳ Ｐゴシック" charset="-128"/>
              </a:rPr>
              <a:t>interfaces; (2) ensuring that strong authentication and access controls are</a:t>
            </a:r>
          </a:p>
          <a:p>
            <a:r>
              <a:rPr lang="en-US" sz="1200" kern="1200" baseline="0" dirty="0">
                <a:solidFill>
                  <a:schemeClr val="tx1"/>
                </a:solidFill>
                <a:latin typeface="Arial" charset="0"/>
                <a:ea typeface="ＭＳ Ｐゴシック" charset="-128"/>
                <a:cs typeface="ＭＳ Ｐゴシック" charset="-128"/>
              </a:rPr>
              <a:t>implemented in concert with encrypted transmission; and (3) understanding</a:t>
            </a:r>
          </a:p>
          <a:p>
            <a:r>
              <a:rPr lang="en-US" sz="1200" kern="1200" baseline="0" dirty="0">
                <a:solidFill>
                  <a:schemeClr val="tx1"/>
                </a:solidFill>
                <a:latin typeface="Arial" charset="0"/>
                <a:ea typeface="ＭＳ Ｐゴシック" charset="-128"/>
                <a:cs typeface="ＭＳ Ｐゴシック" charset="-128"/>
              </a:rPr>
              <a:t>the dependency chain associated with the API.</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Shared technology issues: IaaS vendors deliver their services in a scalable way</a:t>
            </a:r>
          </a:p>
          <a:p>
            <a:r>
              <a:rPr lang="en-US" sz="1200" kern="1200" baseline="0" dirty="0">
                <a:solidFill>
                  <a:schemeClr val="tx1"/>
                </a:solidFill>
                <a:latin typeface="Arial" charset="0"/>
                <a:ea typeface="ＭＳ Ｐゴシック" charset="-128"/>
                <a:cs typeface="ＭＳ Ｐゴシック" charset="-128"/>
              </a:rPr>
              <a:t>by sharing infrastructure. Often, the underlying components that make up this</a:t>
            </a:r>
          </a:p>
          <a:p>
            <a:r>
              <a:rPr lang="en-US" sz="1200" kern="1200" baseline="0" dirty="0">
                <a:solidFill>
                  <a:schemeClr val="tx1"/>
                </a:solidFill>
                <a:latin typeface="Arial" charset="0"/>
                <a:ea typeface="ＭＳ Ｐゴシック" charset="-128"/>
                <a:cs typeface="ＭＳ Ｐゴシック" charset="-128"/>
              </a:rPr>
              <a:t>infrastructure (CPU caches, GPUs, etc.) were not designed to offer strong</a:t>
            </a:r>
          </a:p>
          <a:p>
            <a:r>
              <a:rPr lang="en-US" sz="1200" kern="1200" baseline="0" dirty="0">
                <a:solidFill>
                  <a:schemeClr val="tx1"/>
                </a:solidFill>
                <a:latin typeface="Arial" charset="0"/>
                <a:ea typeface="ＭＳ Ｐゴシック" charset="-128"/>
                <a:cs typeface="ＭＳ Ｐゴシック" charset="-128"/>
              </a:rPr>
              <a:t>isolation properties for a multi-tenant architecture. CPs typically approach</a:t>
            </a:r>
          </a:p>
          <a:p>
            <a:r>
              <a:rPr lang="en-US" sz="1200" kern="1200" baseline="0" dirty="0">
                <a:solidFill>
                  <a:schemeClr val="tx1"/>
                </a:solidFill>
                <a:latin typeface="Arial" charset="0"/>
                <a:ea typeface="ＭＳ Ｐゴシック" charset="-128"/>
                <a:cs typeface="ＭＳ Ｐゴシック" charset="-128"/>
              </a:rPr>
              <a:t>this risk by the use of isolated virtual machines for individual clients. This approach</a:t>
            </a:r>
          </a:p>
          <a:p>
            <a:r>
              <a:rPr lang="en-US" sz="1200" kern="1200" baseline="0" dirty="0">
                <a:solidFill>
                  <a:schemeClr val="tx1"/>
                </a:solidFill>
                <a:latin typeface="Arial" charset="0"/>
                <a:ea typeface="ＭＳ Ｐゴシック" charset="-128"/>
                <a:cs typeface="ＭＳ Ｐゴシック" charset="-128"/>
              </a:rPr>
              <a:t>is still vulnerable to attack, by both insiders and outsiders, and so can</a:t>
            </a:r>
          </a:p>
          <a:p>
            <a:r>
              <a:rPr lang="en-US" sz="1200" kern="1200" baseline="0" dirty="0">
                <a:solidFill>
                  <a:schemeClr val="tx1"/>
                </a:solidFill>
                <a:latin typeface="Arial" charset="0"/>
                <a:ea typeface="ＭＳ Ｐゴシック" charset="-128"/>
                <a:cs typeface="ＭＳ Ｐゴシック" charset="-128"/>
              </a:rPr>
              <a:t>only be a part of an overall security strategy.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implement security best</a:t>
            </a:r>
          </a:p>
          <a:p>
            <a:r>
              <a:rPr lang="en-US" sz="1200" kern="1200" baseline="0" dirty="0">
                <a:solidFill>
                  <a:schemeClr val="tx1"/>
                </a:solidFill>
                <a:latin typeface="Arial" charset="0"/>
                <a:ea typeface="ＭＳ Ｐゴシック" charset="-128"/>
                <a:cs typeface="ＭＳ Ｐゴシック" charset="-128"/>
              </a:rPr>
              <a:t>practices for installation/configuration; (2) monitor environment for unauthorized</a:t>
            </a:r>
          </a:p>
          <a:p>
            <a:r>
              <a:rPr lang="en-US" sz="1200" kern="1200" baseline="0" dirty="0">
                <a:solidFill>
                  <a:schemeClr val="tx1"/>
                </a:solidFill>
                <a:latin typeface="Arial" charset="0"/>
                <a:ea typeface="ＭＳ Ｐゴシック" charset="-128"/>
                <a:cs typeface="ＭＳ Ｐゴシック" charset="-128"/>
              </a:rPr>
              <a:t>changes/activity; (3) promote strong authentication and access control</a:t>
            </a:r>
          </a:p>
          <a:p>
            <a:r>
              <a:rPr lang="en-US" sz="1200" kern="1200" baseline="0" dirty="0">
                <a:solidFill>
                  <a:schemeClr val="tx1"/>
                </a:solidFill>
                <a:latin typeface="Arial" charset="0"/>
                <a:ea typeface="ＭＳ Ｐゴシック" charset="-128"/>
                <a:cs typeface="ＭＳ Ｐゴシック" charset="-128"/>
              </a:rPr>
              <a:t>for administrative access and operations; (4) enforce SLAs for patching</a:t>
            </a:r>
          </a:p>
          <a:p>
            <a:r>
              <a:rPr lang="en-US" sz="1200" kern="1200" baseline="0" dirty="0">
                <a:solidFill>
                  <a:schemeClr val="tx1"/>
                </a:solidFill>
                <a:latin typeface="Arial" charset="0"/>
                <a:ea typeface="ＭＳ Ｐゴシック" charset="-128"/>
                <a:cs typeface="ＭＳ Ｐゴシック" charset="-128"/>
              </a:rPr>
              <a:t>and vulnerability remediation; and (5) conduct vulnerability scanning and</a:t>
            </a:r>
          </a:p>
          <a:p>
            <a:r>
              <a:rPr lang="en-US" sz="1200" kern="1200" baseline="0" dirty="0">
                <a:solidFill>
                  <a:schemeClr val="tx1"/>
                </a:solidFill>
                <a:latin typeface="Arial" charset="0"/>
                <a:ea typeface="ＭＳ Ｐゴシック" charset="-128"/>
                <a:cs typeface="ＭＳ Ｐゴシック" charset="-128"/>
              </a:rPr>
              <a:t>configuration audits.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loss or leakage: For many clients, the most devastating impact from a</a:t>
            </a:r>
          </a:p>
          <a:p>
            <a:r>
              <a:rPr lang="en-US" sz="1200" kern="1200" baseline="0" dirty="0">
                <a:solidFill>
                  <a:schemeClr val="tx1"/>
                </a:solidFill>
                <a:latin typeface="Arial" charset="0"/>
                <a:ea typeface="ＭＳ Ｐゴシック" charset="-128"/>
                <a:cs typeface="ＭＳ Ｐゴシック" charset="-128"/>
              </a:rPr>
              <a:t>security breach is the loss or leakage of data. We address this issue in the next</a:t>
            </a:r>
          </a:p>
          <a:p>
            <a:r>
              <a:rPr lang="en-US" sz="1200" kern="1200" baseline="0" dirty="0">
                <a:solidFill>
                  <a:schemeClr val="tx1"/>
                </a:solidFill>
                <a:latin typeface="Arial" charset="0"/>
                <a:ea typeface="ＭＳ Ｐゴシック" charset="-128"/>
                <a:cs typeface="ＭＳ Ｐゴシック" charset="-128"/>
              </a:rPr>
              <a:t>subsection.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implement strong API access</a:t>
            </a:r>
          </a:p>
          <a:p>
            <a:r>
              <a:rPr lang="en-US" sz="1200" kern="1200" baseline="0" dirty="0">
                <a:solidFill>
                  <a:schemeClr val="tx1"/>
                </a:solidFill>
                <a:latin typeface="Arial" charset="0"/>
                <a:ea typeface="ＭＳ Ｐゴシック" charset="-128"/>
                <a:cs typeface="ＭＳ Ｐゴシック" charset="-128"/>
              </a:rPr>
              <a:t>control; (2) encrypt and protect integrity of data in transit; (3) analyze</a:t>
            </a:r>
          </a:p>
          <a:p>
            <a:r>
              <a:rPr lang="en-US" sz="1200" kern="1200" baseline="0" dirty="0">
                <a:solidFill>
                  <a:schemeClr val="tx1"/>
                </a:solidFill>
                <a:latin typeface="Arial" charset="0"/>
                <a:ea typeface="ＭＳ Ｐゴシック" charset="-128"/>
                <a:cs typeface="ＭＳ Ｐゴシック" charset="-128"/>
              </a:rPr>
              <a:t>data protection at both design and run time; and (4) implement strong key</a:t>
            </a:r>
          </a:p>
          <a:p>
            <a:r>
              <a:rPr lang="en-US" sz="1200" kern="1200" baseline="0" dirty="0">
                <a:solidFill>
                  <a:schemeClr val="tx1"/>
                </a:solidFill>
                <a:latin typeface="Arial" charset="0"/>
                <a:ea typeface="ＭＳ Ｐゴシック" charset="-128"/>
                <a:cs typeface="ＭＳ Ｐゴシック" charset="-128"/>
              </a:rPr>
              <a:t>generation, storage and management, and destruction practices.</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 Account or service hijacking: Account or service hijacking, usually with stolen</a:t>
            </a:r>
          </a:p>
          <a:p>
            <a:r>
              <a:rPr lang="en-US" sz="1200" kern="1200" baseline="0" dirty="0">
                <a:solidFill>
                  <a:schemeClr val="tx1"/>
                </a:solidFill>
                <a:latin typeface="Arial" charset="0"/>
                <a:ea typeface="ＭＳ Ｐゴシック" charset="-128"/>
                <a:cs typeface="ＭＳ Ｐゴシック" charset="-128"/>
              </a:rPr>
              <a:t>credentials, remains a top threat. With stolen credentials, attackers can</a:t>
            </a:r>
          </a:p>
          <a:p>
            <a:r>
              <a:rPr lang="en-US" sz="1200" kern="1200" baseline="0" dirty="0">
                <a:solidFill>
                  <a:schemeClr val="tx1"/>
                </a:solidFill>
                <a:latin typeface="Arial" charset="0"/>
                <a:ea typeface="ＭＳ Ｐゴシック" charset="-128"/>
                <a:cs typeface="ＭＳ Ｐゴシック" charset="-128"/>
              </a:rPr>
              <a:t>often access critical areas of deployed cloud computing services, allowing</a:t>
            </a:r>
          </a:p>
          <a:p>
            <a:r>
              <a:rPr lang="en-US" sz="1200" kern="1200" baseline="0" dirty="0">
                <a:solidFill>
                  <a:schemeClr val="tx1"/>
                </a:solidFill>
                <a:latin typeface="Arial" charset="0"/>
                <a:ea typeface="ＭＳ Ｐゴシック" charset="-128"/>
                <a:cs typeface="ＭＳ Ｐゴシック" charset="-128"/>
              </a:rPr>
              <a:t>them to compromise the confidentiality, integrity, and availability of those</a:t>
            </a:r>
          </a:p>
          <a:p>
            <a:r>
              <a:rPr lang="en-US" sz="1200" kern="1200" baseline="0" dirty="0">
                <a:solidFill>
                  <a:schemeClr val="tx1"/>
                </a:solidFill>
                <a:latin typeface="Arial" charset="0"/>
                <a:ea typeface="ＭＳ Ｐゴシック" charset="-128"/>
                <a:cs typeface="ＭＳ Ｐゴシック" charset="-128"/>
              </a:rPr>
              <a:t>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prohibit the sharing of</a:t>
            </a:r>
          </a:p>
          <a:p>
            <a:r>
              <a:rPr lang="en-US" sz="1200" kern="1200" baseline="0" dirty="0">
                <a:solidFill>
                  <a:schemeClr val="tx1"/>
                </a:solidFill>
                <a:latin typeface="Arial" charset="0"/>
                <a:ea typeface="ＭＳ Ｐゴシック" charset="-128"/>
                <a:cs typeface="ＭＳ Ｐゴシック" charset="-128"/>
              </a:rPr>
              <a:t>account credentials between users and services; (2) leverage strong two-factor</a:t>
            </a:r>
          </a:p>
          <a:p>
            <a:r>
              <a:rPr lang="en-US" sz="1200" kern="1200" baseline="0" dirty="0">
                <a:solidFill>
                  <a:schemeClr val="tx1"/>
                </a:solidFill>
                <a:latin typeface="Arial" charset="0"/>
                <a:ea typeface="ＭＳ Ｐゴシック" charset="-128"/>
                <a:cs typeface="ＭＳ Ｐゴシック" charset="-128"/>
              </a:rPr>
              <a:t>authentication techniques where possible; (3) employ proactive monitoring</a:t>
            </a:r>
          </a:p>
          <a:p>
            <a:r>
              <a:rPr lang="en-US" sz="1200" kern="1200" baseline="0" dirty="0">
                <a:solidFill>
                  <a:schemeClr val="tx1"/>
                </a:solidFill>
                <a:latin typeface="Arial" charset="0"/>
                <a:ea typeface="ＭＳ Ｐゴシック" charset="-128"/>
                <a:cs typeface="ＭＳ Ｐゴシック" charset="-128"/>
              </a:rPr>
              <a:t>to detect unauthorized activity; and (4) understand CP security policies</a:t>
            </a:r>
          </a:p>
          <a:p>
            <a:r>
              <a:rPr lang="en-US" sz="1200" kern="1200" baseline="0" dirty="0">
                <a:solidFill>
                  <a:schemeClr val="tx1"/>
                </a:solidFill>
                <a:latin typeface="Arial" charset="0"/>
                <a:ea typeface="ＭＳ Ｐゴシック" charset="-128"/>
                <a:cs typeface="ＭＳ Ｐゴシック" charset="-128"/>
              </a:rPr>
              <a:t>and SLAs.</a:t>
            </a:r>
            <a:endParaRPr lang="en-US" dirty="0"/>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Unknown risk profile: In using cloud infrastructures, the client necessarily</a:t>
            </a:r>
          </a:p>
          <a:p>
            <a:r>
              <a:rPr lang="en-US" sz="1200" kern="1200" baseline="0" dirty="0">
                <a:solidFill>
                  <a:schemeClr val="tx1"/>
                </a:solidFill>
                <a:latin typeface="Arial" charset="0"/>
                <a:ea typeface="ＭＳ Ｐゴシック" charset="-128"/>
                <a:cs typeface="ＭＳ Ｐゴシック" charset="-128"/>
              </a:rPr>
              <a:t>cedes control to the CP on a number of issues that may affect security. Thus</a:t>
            </a:r>
          </a:p>
          <a:p>
            <a:r>
              <a:rPr lang="en-US" sz="1200" kern="1200" baseline="0" dirty="0">
                <a:solidFill>
                  <a:schemeClr val="tx1"/>
                </a:solidFill>
                <a:latin typeface="Arial" charset="0"/>
                <a:ea typeface="ＭＳ Ｐゴシック" charset="-128"/>
                <a:cs typeface="ＭＳ Ｐゴシック" charset="-128"/>
              </a:rPr>
              <a:t>the client must pay attention to and clearly define the roles and responsibilities</a:t>
            </a:r>
          </a:p>
          <a:p>
            <a:r>
              <a:rPr lang="en-US" sz="1200" kern="1200" baseline="0" dirty="0">
                <a:solidFill>
                  <a:schemeClr val="tx1"/>
                </a:solidFill>
                <a:latin typeface="Arial" charset="0"/>
                <a:ea typeface="ＭＳ Ｐゴシック" charset="-128"/>
                <a:cs typeface="ＭＳ Ｐゴシック" charset="-128"/>
              </a:rPr>
              <a:t>involved for managing risks. For example, employees may deploy applications</a:t>
            </a:r>
          </a:p>
          <a:p>
            <a:r>
              <a:rPr lang="en-US" sz="1200" kern="1200" baseline="0" dirty="0">
                <a:solidFill>
                  <a:schemeClr val="tx1"/>
                </a:solidFill>
                <a:latin typeface="Arial" charset="0"/>
                <a:ea typeface="ＭＳ Ｐゴシック" charset="-128"/>
                <a:cs typeface="ＭＳ Ｐゴシック" charset="-128"/>
              </a:rPr>
              <a:t>and data resources at the CP without observing the normal policies and</a:t>
            </a:r>
          </a:p>
          <a:p>
            <a:r>
              <a:rPr lang="en-US" sz="1200" kern="1200" baseline="0" dirty="0">
                <a:solidFill>
                  <a:schemeClr val="tx1"/>
                </a:solidFill>
                <a:latin typeface="Arial" charset="0"/>
                <a:ea typeface="ＭＳ Ｐゴシック" charset="-128"/>
                <a:cs typeface="ＭＳ Ｐゴシック" charset="-128"/>
              </a:rPr>
              <a:t>procedures for privacy, security, and oversight.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disclosure of applicable logs and data; (2)</a:t>
            </a:r>
          </a:p>
          <a:p>
            <a:r>
              <a:rPr lang="en-US" sz="1200" kern="1200" baseline="0" dirty="0">
                <a:solidFill>
                  <a:schemeClr val="tx1"/>
                </a:solidFill>
                <a:latin typeface="Arial" charset="0"/>
                <a:ea typeface="ＭＳ Ｐゴシック" charset="-128"/>
                <a:cs typeface="ＭＳ Ｐゴシック" charset="-128"/>
              </a:rPr>
              <a:t>partial/full disclosure of infrastructure details (e.g., patch levels and firewalls);</a:t>
            </a:r>
          </a:p>
          <a:p>
            <a:r>
              <a:rPr lang="en-US" sz="1200" kern="1200" baseline="0" dirty="0">
                <a:solidFill>
                  <a:schemeClr val="tx1"/>
                </a:solidFill>
                <a:latin typeface="Arial" charset="0"/>
                <a:ea typeface="ＭＳ Ｐゴシック" charset="-128"/>
                <a:cs typeface="ＭＳ Ｐゴシック" charset="-128"/>
              </a:rPr>
              <a:t>and (3) monitoring and alerting on necessary information.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Similar lists have been developed by the European Network and Information</a:t>
            </a:r>
          </a:p>
          <a:p>
            <a:r>
              <a:rPr lang="en-US" sz="1200" kern="1200" baseline="0" dirty="0">
                <a:solidFill>
                  <a:schemeClr val="tx1"/>
                </a:solidFill>
                <a:latin typeface="Arial" charset="0"/>
                <a:ea typeface="ＭＳ Ｐゴシック" charset="-128"/>
                <a:cs typeface="ＭＳ Ｐゴシック" charset="-128"/>
              </a:rPr>
              <a:t>Security Agency [ENIS09] and NIST [JANS11].</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As can be seen from the previous section, there are numerous aspects to cloud</a:t>
            </a:r>
          </a:p>
          <a:p>
            <a:r>
              <a:rPr lang="en-US" sz="1200" kern="1200" baseline="0" dirty="0">
                <a:solidFill>
                  <a:schemeClr val="tx1"/>
                </a:solidFill>
                <a:latin typeface="Arial" charset="0"/>
                <a:ea typeface="ＭＳ Ｐゴシック" charset="-128"/>
                <a:cs typeface="ＭＳ Ｐゴシック" charset="-128"/>
              </a:rPr>
              <a:t>security and numerous approaches to providing cloud security measures. A further</a:t>
            </a:r>
          </a:p>
          <a:p>
            <a:r>
              <a:rPr lang="en-US" sz="1200" kern="1200" baseline="0" dirty="0">
                <a:solidFill>
                  <a:schemeClr val="tx1"/>
                </a:solidFill>
                <a:latin typeface="Arial" charset="0"/>
                <a:ea typeface="ＭＳ Ｐゴシック" charset="-128"/>
                <a:cs typeface="ＭＳ Ｐゴシック" charset="-128"/>
              </a:rPr>
              <a:t>example is seen in the NIST guidelines for cloud security, specified in SP-800-14 and</a:t>
            </a:r>
          </a:p>
          <a:p>
            <a:r>
              <a:rPr lang="en-US" sz="1200" kern="1200" baseline="0" dirty="0">
                <a:solidFill>
                  <a:schemeClr val="tx1"/>
                </a:solidFill>
                <a:latin typeface="Arial" charset="0"/>
                <a:ea typeface="ＭＳ Ｐゴシック" charset="-128"/>
                <a:cs typeface="ＭＳ Ｐゴシック" charset="-128"/>
              </a:rPr>
              <a:t>listed in Table 16.3. Thus, the topic of cloud security is well beyond the scope of this</a:t>
            </a:r>
          </a:p>
          <a:p>
            <a:r>
              <a:rPr lang="en-US" sz="1200" kern="1200" baseline="0" dirty="0">
                <a:solidFill>
                  <a:schemeClr val="tx1"/>
                </a:solidFill>
                <a:latin typeface="Arial" charset="0"/>
                <a:ea typeface="ＭＳ Ｐゴシック" charset="-128"/>
                <a:cs typeface="ＭＳ Ｐゴシック" charset="-128"/>
              </a:rPr>
              <a:t>chapter. In this section, we focus on one specific element of cloud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charset="0"/>
                <a:ea typeface="ＭＳ Ｐゴシック" charset="-128"/>
                <a:cs typeface="ＭＳ Ｐゴシック" charset="-128"/>
              </a:rPr>
              <a:t>Table 16.3 NIST Guidelines on Security and Privacy Issues and Recommendations</a:t>
            </a:r>
          </a:p>
          <a:p>
            <a:r>
              <a:rPr lang="en-US" sz="1200" b="0" kern="1200" dirty="0">
                <a:solidFill>
                  <a:schemeClr val="tx1"/>
                </a:solidFill>
                <a:latin typeface="Arial" charset="0"/>
                <a:ea typeface="ＭＳ Ｐゴシック" charset="-128"/>
                <a:cs typeface="ＭＳ Ｐゴシック" charset="-128"/>
              </a:rPr>
              <a:t>(page 2 of 2)</a:t>
            </a:r>
            <a:r>
              <a:rPr lang="en-US" b="0" dirty="0"/>
              <a:t> </a:t>
            </a: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There are many ways to compromise data. Deletion or alteration of records</a:t>
            </a:r>
          </a:p>
          <a:p>
            <a:r>
              <a:rPr lang="en-US" sz="1200" kern="1200" baseline="0" dirty="0">
                <a:solidFill>
                  <a:schemeClr val="tx1"/>
                </a:solidFill>
                <a:latin typeface="Arial" charset="0"/>
                <a:ea typeface="ＭＳ Ｐゴシック" charset="-128"/>
                <a:cs typeface="ＭＳ Ｐゴシック" charset="-128"/>
              </a:rPr>
              <a:t>without a backup of the original content is an obvious example. Unlinking a record</a:t>
            </a:r>
          </a:p>
          <a:p>
            <a:r>
              <a:rPr lang="en-US" sz="1200" kern="1200" baseline="0" dirty="0">
                <a:solidFill>
                  <a:schemeClr val="tx1"/>
                </a:solidFill>
                <a:latin typeface="Arial" charset="0"/>
                <a:ea typeface="ＭＳ Ｐゴシック" charset="-128"/>
                <a:cs typeface="ＭＳ Ｐゴシック" charset="-128"/>
              </a:rPr>
              <a:t>from a larger context may render it unrecoverable, as can storage on unreliable</a:t>
            </a:r>
          </a:p>
          <a:p>
            <a:r>
              <a:rPr lang="en-US" sz="1200" kern="1200" baseline="0" dirty="0">
                <a:solidFill>
                  <a:schemeClr val="tx1"/>
                </a:solidFill>
                <a:latin typeface="Arial" charset="0"/>
                <a:ea typeface="ＭＳ Ｐゴシック" charset="-128"/>
                <a:cs typeface="ＭＳ Ｐゴシック" charset="-128"/>
              </a:rPr>
              <a:t>media. Loss of an encoding key may result in effective destruction. Finally, unauthorized</a:t>
            </a:r>
          </a:p>
          <a:p>
            <a:r>
              <a:rPr lang="en-US" sz="1200" kern="1200" baseline="0" dirty="0">
                <a:solidFill>
                  <a:schemeClr val="tx1"/>
                </a:solidFill>
                <a:latin typeface="Arial" charset="0"/>
                <a:ea typeface="ＭＳ Ｐゴシック" charset="-128"/>
                <a:cs typeface="ＭＳ Ｐゴシック" charset="-128"/>
              </a:rPr>
              <a:t>parties must be prevented from gaining access to sensitive data.</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threat of data compromise increases in the cloud, due to the number of</a:t>
            </a:r>
          </a:p>
          <a:p>
            <a:r>
              <a:rPr lang="en-US" sz="1200" kern="1200" baseline="0" dirty="0">
                <a:solidFill>
                  <a:schemeClr val="tx1"/>
                </a:solidFill>
                <a:latin typeface="Arial" charset="0"/>
                <a:ea typeface="ＭＳ Ｐゴシック" charset="-128"/>
                <a:cs typeface="ＭＳ Ｐゴシック" charset="-128"/>
              </a:rPr>
              <a:t>and interactions between risks and challenges that are either unique to the cloud or</a:t>
            </a:r>
          </a:p>
          <a:p>
            <a:r>
              <a:rPr lang="en-US" sz="1200" kern="1200" baseline="0" dirty="0">
                <a:solidFill>
                  <a:schemeClr val="tx1"/>
                </a:solidFill>
                <a:latin typeface="Arial" charset="0"/>
                <a:ea typeface="ＭＳ Ｐゴシック" charset="-128"/>
                <a:cs typeface="ＭＳ Ｐゴシック" charset="-128"/>
              </a:rPr>
              <a:t>more dangerous because of the architectural or operational characteristics of the</a:t>
            </a:r>
          </a:p>
          <a:p>
            <a:r>
              <a:rPr lang="en-US" sz="1200" kern="1200" baseline="0" dirty="0">
                <a:solidFill>
                  <a:schemeClr val="tx1"/>
                </a:solidFill>
                <a:latin typeface="Arial" charset="0"/>
                <a:ea typeface="ＭＳ Ｐゴシック" charset="-128"/>
                <a:cs typeface="ＭＳ Ｐゴシック" charset="-128"/>
              </a:rPr>
              <a:t>cloud environment.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Database environments used in cloud computing can vary significantly. Some</a:t>
            </a:r>
          </a:p>
          <a:p>
            <a:r>
              <a:rPr lang="en-US" sz="1200" kern="1200" baseline="0" dirty="0">
                <a:solidFill>
                  <a:schemeClr val="tx1"/>
                </a:solidFill>
                <a:latin typeface="Arial" charset="0"/>
                <a:ea typeface="ＭＳ Ｐゴシック" charset="-128"/>
                <a:cs typeface="ＭＳ Ｐゴシック" charset="-128"/>
              </a:rPr>
              <a:t>providers support a multi-instance model, which provides a unique DBMS running</a:t>
            </a:r>
          </a:p>
          <a:p>
            <a:r>
              <a:rPr lang="en-US" sz="1200" kern="1200" baseline="0" dirty="0">
                <a:solidFill>
                  <a:schemeClr val="tx1"/>
                </a:solidFill>
                <a:latin typeface="Arial" charset="0"/>
                <a:ea typeface="ＭＳ Ｐゴシック" charset="-128"/>
                <a:cs typeface="ＭＳ Ｐゴシック" charset="-128"/>
              </a:rPr>
              <a:t>on a virtual machine instance for each cloud subscriber. This gives the subscriber</a:t>
            </a:r>
          </a:p>
          <a:p>
            <a:r>
              <a:rPr lang="en-US" sz="1200" kern="1200" baseline="0" dirty="0">
                <a:solidFill>
                  <a:schemeClr val="tx1"/>
                </a:solidFill>
                <a:latin typeface="Arial" charset="0"/>
                <a:ea typeface="ＭＳ Ｐゴシック" charset="-128"/>
                <a:cs typeface="ＭＳ Ｐゴシック" charset="-128"/>
              </a:rPr>
              <a:t>complete control over role definition, user authorization, and other administrative</a:t>
            </a:r>
          </a:p>
          <a:p>
            <a:r>
              <a:rPr lang="en-US" sz="1200" kern="1200" baseline="0" dirty="0">
                <a:solidFill>
                  <a:schemeClr val="tx1"/>
                </a:solidFill>
                <a:latin typeface="Arial" charset="0"/>
                <a:ea typeface="ＭＳ Ｐゴシック" charset="-128"/>
                <a:cs typeface="ＭＳ Ｐゴシック" charset="-128"/>
              </a:rPr>
              <a:t>tasks related to security. Other providers support a multi-tenant model , which provides</a:t>
            </a:r>
          </a:p>
          <a:p>
            <a:r>
              <a:rPr lang="en-US" sz="1200" kern="1200" baseline="0" dirty="0">
                <a:solidFill>
                  <a:schemeClr val="tx1"/>
                </a:solidFill>
                <a:latin typeface="Arial" charset="0"/>
                <a:ea typeface="ＭＳ Ｐゴシック" charset="-128"/>
                <a:cs typeface="ＭＳ Ｐゴシック" charset="-128"/>
              </a:rPr>
              <a:t>a predefined environment for the cloud subscriber that is shared with other</a:t>
            </a:r>
          </a:p>
          <a:p>
            <a:r>
              <a:rPr lang="en-US" sz="1200" kern="1200" baseline="0" dirty="0">
                <a:solidFill>
                  <a:schemeClr val="tx1"/>
                </a:solidFill>
                <a:latin typeface="Arial" charset="0"/>
                <a:ea typeface="ＭＳ Ｐゴシック" charset="-128"/>
                <a:cs typeface="ＭＳ Ｐゴシック" charset="-128"/>
              </a:rPr>
              <a:t>tenants, typically through tagging data with a subscriber identifier. Tagging gives</a:t>
            </a:r>
          </a:p>
          <a:p>
            <a:r>
              <a:rPr lang="en-US" sz="1200" kern="1200" baseline="0" dirty="0">
                <a:solidFill>
                  <a:schemeClr val="tx1"/>
                </a:solidFill>
                <a:latin typeface="Arial" charset="0"/>
                <a:ea typeface="ＭＳ Ｐゴシック" charset="-128"/>
                <a:cs typeface="ＭＳ Ｐゴシック" charset="-128"/>
              </a:rPr>
              <a:t>the appearance of exclusive use of the instance, but relies on the CP to establish and</a:t>
            </a:r>
          </a:p>
          <a:p>
            <a:r>
              <a:rPr lang="en-US" sz="1200" kern="1200" baseline="0" dirty="0">
                <a:solidFill>
                  <a:schemeClr val="tx1"/>
                </a:solidFill>
                <a:latin typeface="Arial" charset="0"/>
                <a:ea typeface="ＭＳ Ｐゴシック" charset="-128"/>
                <a:cs typeface="ＭＳ Ｐゴシック" charset="-128"/>
              </a:rPr>
              <a:t>maintain a sound secure database environment.</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26</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charset="-128"/>
                <a:cs typeface="ＭＳ Ｐゴシック" charset="-128"/>
              </a:rPr>
              <a:t>Data must be secured while at rest, in transit, and in use, and access to the</a:t>
            </a:r>
          </a:p>
          <a:p>
            <a:r>
              <a:rPr lang="en-US" sz="1200" kern="1200" baseline="0" dirty="0">
                <a:solidFill>
                  <a:schemeClr val="tx1"/>
                </a:solidFill>
                <a:latin typeface="Arial" charset="0"/>
                <a:ea typeface="ＭＳ Ｐゴシック" charset="-128"/>
                <a:cs typeface="ＭＳ Ｐゴシック" charset="-128"/>
              </a:rPr>
              <a:t>data must be controlled. The client can employ encryption to protect data in transit,</a:t>
            </a:r>
          </a:p>
          <a:p>
            <a:r>
              <a:rPr lang="en-US" sz="1200" kern="1200" baseline="0" dirty="0">
                <a:solidFill>
                  <a:schemeClr val="tx1"/>
                </a:solidFill>
                <a:latin typeface="Arial" charset="0"/>
                <a:ea typeface="ＭＳ Ｐゴシック" charset="-128"/>
                <a:cs typeface="ＭＳ Ｐゴシック" charset="-128"/>
              </a:rPr>
              <a:t>though this involves key management responsibilities for the CP. The client can</a:t>
            </a:r>
          </a:p>
          <a:p>
            <a:r>
              <a:rPr lang="en-US" sz="1200" kern="1200" baseline="0" dirty="0">
                <a:solidFill>
                  <a:schemeClr val="tx1"/>
                </a:solidFill>
                <a:latin typeface="Arial" charset="0"/>
                <a:ea typeface="ＭＳ Ｐゴシック" charset="-128"/>
                <a:cs typeface="ＭＳ Ｐゴシック" charset="-128"/>
              </a:rPr>
              <a:t>enforce access control techniques but, again, the CP is involved to some extent depending</a:t>
            </a:r>
          </a:p>
          <a:p>
            <a:r>
              <a:rPr lang="en-US" sz="1200" kern="1200" baseline="0" dirty="0">
                <a:solidFill>
                  <a:schemeClr val="tx1"/>
                </a:solidFill>
                <a:latin typeface="Arial" charset="0"/>
                <a:ea typeface="ＭＳ Ｐゴシック" charset="-128"/>
                <a:cs typeface="ＭＳ Ｐゴシック" charset="-128"/>
              </a:rPr>
              <a:t>on the service model used.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For data at rest, the ideal security measure is for the client to encrypt the database</a:t>
            </a:r>
          </a:p>
          <a:p>
            <a:r>
              <a:rPr lang="en-US" sz="1200" kern="1200" baseline="0" dirty="0">
                <a:solidFill>
                  <a:schemeClr val="tx1"/>
                </a:solidFill>
                <a:latin typeface="Arial" charset="0"/>
                <a:ea typeface="ＭＳ Ｐゴシック" charset="-128"/>
                <a:cs typeface="ＭＳ Ｐゴシック" charset="-128"/>
              </a:rPr>
              <a:t>and only store encrypted data in the cloud, with the CP having no access to the</a:t>
            </a:r>
          </a:p>
          <a:p>
            <a:r>
              <a:rPr lang="en-US" sz="1200" kern="1200" baseline="0" dirty="0">
                <a:solidFill>
                  <a:schemeClr val="tx1"/>
                </a:solidFill>
                <a:latin typeface="Arial" charset="0"/>
                <a:ea typeface="ＭＳ Ｐゴシック" charset="-128"/>
                <a:cs typeface="ＭＳ Ｐゴシック" charset="-128"/>
              </a:rPr>
              <a:t>encryption key. So long as the key remains secure, the CP has no ability to read the</a:t>
            </a:r>
          </a:p>
          <a:p>
            <a:r>
              <a:rPr lang="en-US" sz="1200" kern="1200" baseline="0" dirty="0">
                <a:solidFill>
                  <a:schemeClr val="tx1"/>
                </a:solidFill>
                <a:latin typeface="Arial" charset="0"/>
                <a:ea typeface="ＭＳ Ｐゴシック" charset="-128"/>
                <a:cs typeface="ＭＳ Ｐゴシック" charset="-128"/>
              </a:rPr>
              <a:t>data, although corruption and other denial-of-service attacks remain a risk.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 straightforward solution to the security problem in this context is to encrypt</a:t>
            </a:r>
          </a:p>
          <a:p>
            <a:r>
              <a:rPr lang="en-US" sz="1200" kern="1200" baseline="0" dirty="0">
                <a:solidFill>
                  <a:schemeClr val="tx1"/>
                </a:solidFill>
                <a:latin typeface="Arial" charset="0"/>
                <a:ea typeface="ＭＳ Ｐゴシック" charset="-128"/>
                <a:cs typeface="ＭＳ Ｐゴシック" charset="-128"/>
              </a:rPr>
              <a:t>the entire database and not provide the encryption/decryption keys to the</a:t>
            </a:r>
          </a:p>
          <a:p>
            <a:r>
              <a:rPr lang="en-US" sz="1200" kern="1200" baseline="0" dirty="0">
                <a:solidFill>
                  <a:schemeClr val="tx1"/>
                </a:solidFill>
                <a:latin typeface="Arial" charset="0"/>
                <a:ea typeface="ＭＳ Ｐゴシック" charset="-128"/>
                <a:cs typeface="ＭＳ Ｐゴシック" charset="-128"/>
              </a:rPr>
              <a:t>service provider. This solution by itself is inflexible. The user has little ability to</a:t>
            </a:r>
          </a:p>
          <a:p>
            <a:r>
              <a:rPr lang="en-US" sz="1200" kern="1200" baseline="0" dirty="0">
                <a:solidFill>
                  <a:schemeClr val="tx1"/>
                </a:solidFill>
                <a:latin typeface="Arial" charset="0"/>
                <a:ea typeface="ＭＳ Ｐゴシック" charset="-128"/>
                <a:cs typeface="ＭＳ Ｐゴシック" charset="-128"/>
              </a:rPr>
              <a:t> access individual data items based on searches or indexing on key parameters, but</a:t>
            </a:r>
          </a:p>
          <a:p>
            <a:r>
              <a:rPr lang="en-US" sz="1200" kern="1200" baseline="0" dirty="0">
                <a:solidFill>
                  <a:schemeClr val="tx1"/>
                </a:solidFill>
                <a:latin typeface="Arial" charset="0"/>
                <a:ea typeface="ＭＳ Ｐゴシック" charset="-128"/>
                <a:cs typeface="ＭＳ Ｐゴシック" charset="-128"/>
              </a:rPr>
              <a:t>rather would have to download entire tables from the database, decrypt the tables,</a:t>
            </a:r>
          </a:p>
          <a:p>
            <a:r>
              <a:rPr lang="en-US" sz="1200" kern="1200" baseline="0" dirty="0">
                <a:solidFill>
                  <a:schemeClr val="tx1"/>
                </a:solidFill>
                <a:latin typeface="Arial" charset="0"/>
                <a:ea typeface="ＭＳ Ｐゴシック" charset="-128"/>
                <a:cs typeface="ＭＳ Ｐゴシック" charset="-128"/>
              </a:rPr>
              <a:t>and work with the results. To provide more flexibility, it must be possible to work</a:t>
            </a:r>
          </a:p>
          <a:p>
            <a:r>
              <a:rPr lang="en-US" sz="1200" kern="1200" baseline="0" dirty="0">
                <a:solidFill>
                  <a:schemeClr val="tx1"/>
                </a:solidFill>
                <a:latin typeface="Arial" charset="0"/>
                <a:ea typeface="ＭＳ Ｐゴシック" charset="-128"/>
                <a:cs typeface="ＭＳ Ｐゴシック" charset="-128"/>
              </a:rPr>
              <a:t>with the database in its encrypted form.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An example of such an approach, depicted in Figure 16.10, is reported in</a:t>
            </a:r>
          </a:p>
          <a:p>
            <a:r>
              <a:rPr lang="en-US" sz="1200" kern="1200" baseline="0" dirty="0">
                <a:solidFill>
                  <a:schemeClr val="tx1"/>
                </a:solidFill>
                <a:latin typeface="Arial" charset="0"/>
                <a:ea typeface="ＭＳ Ｐゴシック" charset="-128"/>
                <a:cs typeface="ＭＳ Ｐゴシック" charset="-128"/>
              </a:rPr>
              <a:t>[DAMI05] and [DAMI03]. A similar approach is described in [HACI02]. Four entities</a:t>
            </a:r>
          </a:p>
          <a:p>
            <a:r>
              <a:rPr lang="en-US" sz="1200" kern="1200" baseline="0" dirty="0">
                <a:solidFill>
                  <a:schemeClr val="tx1"/>
                </a:solidFill>
                <a:latin typeface="Arial" charset="0"/>
                <a:ea typeface="ＭＳ Ｐゴシック" charset="-128"/>
                <a:cs typeface="ＭＳ Ｐゴシック" charset="-128"/>
              </a:rPr>
              <a:t>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owner:  An organization that produces data to be made available for controlled</a:t>
            </a:r>
          </a:p>
          <a:p>
            <a:r>
              <a:rPr lang="en-US" sz="1200" kern="1200" baseline="0" dirty="0">
                <a:solidFill>
                  <a:schemeClr val="tx1"/>
                </a:solidFill>
                <a:latin typeface="Arial" charset="0"/>
                <a:ea typeface="ＭＳ Ｐゴシック" charset="-128"/>
                <a:cs typeface="ＭＳ Ｐゴシック" charset="-128"/>
              </a:rPr>
              <a:t>release, either within the organization or to external users.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User:  Human entity that presents requests (queries) to the system. The user</a:t>
            </a:r>
          </a:p>
          <a:p>
            <a:r>
              <a:rPr lang="en-US" sz="1200" kern="1200" baseline="0" dirty="0">
                <a:solidFill>
                  <a:schemeClr val="tx1"/>
                </a:solidFill>
                <a:latin typeface="Arial" charset="0"/>
                <a:ea typeface="ＭＳ Ｐゴシック" charset="-128"/>
                <a:cs typeface="ＭＳ Ｐゴシック" charset="-128"/>
              </a:rPr>
              <a:t>could be an employee of the organization who is granted access to the database</a:t>
            </a:r>
          </a:p>
          <a:p>
            <a:r>
              <a:rPr lang="en-US" sz="1200" kern="1200" baseline="0" dirty="0">
                <a:solidFill>
                  <a:schemeClr val="tx1"/>
                </a:solidFill>
                <a:latin typeface="Arial" charset="0"/>
                <a:ea typeface="ＭＳ Ｐゴシック" charset="-128"/>
                <a:cs typeface="ＭＳ Ｐゴシック" charset="-128"/>
              </a:rPr>
              <a:t>via the server, or a user external to the organization who, after authentication,</a:t>
            </a:r>
          </a:p>
          <a:p>
            <a:r>
              <a:rPr lang="en-US" sz="1200" kern="1200" baseline="0" dirty="0">
                <a:solidFill>
                  <a:schemeClr val="tx1"/>
                </a:solidFill>
                <a:latin typeface="Arial" charset="0"/>
                <a:ea typeface="ＭＳ Ｐゴシック" charset="-128"/>
                <a:cs typeface="ＭＳ Ｐゴシック" charset="-128"/>
              </a:rPr>
              <a:t>is granted access.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Client:  Frontend that transforms user queries into queries on the encrypted</a:t>
            </a:r>
          </a:p>
          <a:p>
            <a:r>
              <a:rPr lang="en-US" sz="1200" kern="1200" baseline="0" dirty="0">
                <a:solidFill>
                  <a:schemeClr val="tx1"/>
                </a:solidFill>
                <a:latin typeface="Arial" charset="0"/>
                <a:ea typeface="ＭＳ Ｐゴシック" charset="-128"/>
                <a:cs typeface="ＭＳ Ｐゴシック" charset="-128"/>
              </a:rPr>
              <a:t>data stored on the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Server:  An organization that receives the encrypted data from a data owner</a:t>
            </a:r>
          </a:p>
          <a:p>
            <a:r>
              <a:rPr lang="en-US" sz="1200" kern="1200" baseline="0" dirty="0">
                <a:solidFill>
                  <a:schemeClr val="tx1"/>
                </a:solidFill>
                <a:latin typeface="Arial" charset="0"/>
                <a:ea typeface="ＭＳ Ｐゴシック" charset="-128"/>
                <a:cs typeface="ＭＳ Ｐゴシック" charset="-128"/>
              </a:rPr>
              <a:t>and makes them available for distribution to clients. The server could in fact</a:t>
            </a:r>
          </a:p>
          <a:p>
            <a:r>
              <a:rPr lang="en-US" sz="1200" kern="1200" baseline="0" dirty="0">
                <a:solidFill>
                  <a:schemeClr val="tx1"/>
                </a:solidFill>
                <a:latin typeface="Arial" charset="0"/>
                <a:ea typeface="ＭＳ Ｐゴシック" charset="-128"/>
                <a:cs typeface="ＭＳ Ｐゴシック" charset="-128"/>
              </a:rPr>
              <a:t>be owned by the data owner but, more typically, is a facility owned and maintained</a:t>
            </a:r>
          </a:p>
          <a:p>
            <a:r>
              <a:rPr lang="en-US" sz="1200" kern="1200" baseline="0" dirty="0">
                <a:solidFill>
                  <a:schemeClr val="tx1"/>
                </a:solidFill>
                <a:latin typeface="Arial" charset="0"/>
                <a:ea typeface="ＭＳ Ｐゴシック" charset="-128"/>
                <a:cs typeface="ＭＳ Ｐゴシック" charset="-128"/>
              </a:rPr>
              <a:t>by an external provider. For our discussion, the server is a cloud server.</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Before continuing this discussion, we need to define some database terms.</a:t>
            </a:r>
          </a:p>
          <a:p>
            <a:r>
              <a:rPr lang="en-US" sz="1200" kern="1200" baseline="0" dirty="0">
                <a:solidFill>
                  <a:schemeClr val="tx1"/>
                </a:solidFill>
                <a:latin typeface="Arial" charset="0"/>
                <a:ea typeface="ＭＳ Ｐゴシック" charset="-128"/>
                <a:cs typeface="ＭＳ Ｐゴシック" charset="-128"/>
              </a:rPr>
              <a:t>In relational database parlance, the basic building block is a relation , which is a flat</a:t>
            </a:r>
          </a:p>
          <a:p>
            <a:r>
              <a:rPr lang="en-US" sz="1200" kern="1200" baseline="0" dirty="0">
                <a:solidFill>
                  <a:schemeClr val="tx1"/>
                </a:solidFill>
                <a:latin typeface="Arial" charset="0"/>
                <a:ea typeface="ＭＳ Ｐゴシック" charset="-128"/>
                <a:cs typeface="ＭＳ Ｐゴシック" charset="-128"/>
              </a:rPr>
              <a:t>table. Rows are referred to as </a:t>
            </a:r>
            <a:r>
              <a:rPr lang="en-US" sz="1200" kern="1200" baseline="0" dirty="0" err="1">
                <a:solidFill>
                  <a:schemeClr val="tx1"/>
                </a:solidFill>
                <a:latin typeface="Arial" charset="0"/>
                <a:ea typeface="ＭＳ Ｐゴシック" charset="-128"/>
                <a:cs typeface="ＭＳ Ｐゴシック" charset="-128"/>
              </a:rPr>
              <a:t>tuples</a:t>
            </a:r>
            <a:r>
              <a:rPr lang="en-US" sz="1200" kern="1200" baseline="0" dirty="0">
                <a:solidFill>
                  <a:schemeClr val="tx1"/>
                </a:solidFill>
                <a:latin typeface="Arial" charset="0"/>
                <a:ea typeface="ＭＳ Ｐゴシック" charset="-128"/>
                <a:cs typeface="ＭＳ Ｐゴシック" charset="-128"/>
              </a:rPr>
              <a:t> , and columns are referred to as attributes .</a:t>
            </a:r>
          </a:p>
          <a:p>
            <a:r>
              <a:rPr lang="en-US" sz="1200" kern="1200" baseline="0" dirty="0">
                <a:solidFill>
                  <a:schemeClr val="tx1"/>
                </a:solidFill>
                <a:latin typeface="Arial" charset="0"/>
                <a:ea typeface="ＭＳ Ｐゴシック" charset="-128"/>
                <a:cs typeface="ＭＳ Ｐゴシック" charset="-128"/>
              </a:rPr>
              <a:t>A primary key  is defined to be a portion of a row used to uniquely identify a row in</a:t>
            </a:r>
          </a:p>
          <a:p>
            <a:r>
              <a:rPr lang="en-US" sz="1200" kern="1200" baseline="0" dirty="0">
                <a:solidFill>
                  <a:schemeClr val="tx1"/>
                </a:solidFill>
                <a:latin typeface="Arial" charset="0"/>
                <a:ea typeface="ＭＳ Ｐゴシック" charset="-128"/>
                <a:cs typeface="ＭＳ Ｐゴシック" charset="-128"/>
              </a:rPr>
              <a:t>a table; the primary key consists of one or more column names.  For example, in</a:t>
            </a:r>
          </a:p>
          <a:p>
            <a:r>
              <a:rPr lang="en-US" sz="1200" kern="1200" baseline="0" dirty="0">
                <a:solidFill>
                  <a:schemeClr val="tx1"/>
                </a:solidFill>
                <a:latin typeface="Arial" charset="0"/>
                <a:ea typeface="ＭＳ Ｐゴシック" charset="-128"/>
                <a:cs typeface="ＭＳ Ｐゴシック" charset="-128"/>
              </a:rPr>
              <a:t>an employee table, the employee ID is sufficient to uniquely identify a row in a</a:t>
            </a:r>
          </a:p>
          <a:p>
            <a:r>
              <a:rPr lang="en-US" sz="1200" kern="1200" baseline="0" dirty="0">
                <a:solidFill>
                  <a:schemeClr val="tx1"/>
                </a:solidFill>
                <a:latin typeface="Arial" charset="0"/>
                <a:ea typeface="ＭＳ Ｐゴシック" charset="-128"/>
                <a:cs typeface="ＭＳ Ｐゴシック" charset="-128"/>
              </a:rPr>
              <a:t>particular table.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Let us first examine the simplest possible arrangement based on this scenario.</a:t>
            </a:r>
          </a:p>
          <a:p>
            <a:r>
              <a:rPr lang="en-US" sz="1200" kern="1200" baseline="0" dirty="0">
                <a:solidFill>
                  <a:schemeClr val="tx1"/>
                </a:solidFill>
                <a:latin typeface="Arial" charset="0"/>
                <a:ea typeface="ＭＳ Ｐゴシック" charset="-128"/>
                <a:cs typeface="ＭＳ Ｐゴシック" charset="-128"/>
              </a:rPr>
              <a:t>Suppose that each individual item in the database is encrypted separately, all using</a:t>
            </a:r>
          </a:p>
          <a:p>
            <a:r>
              <a:rPr lang="en-US" sz="1200" kern="1200" baseline="0" dirty="0">
                <a:solidFill>
                  <a:schemeClr val="tx1"/>
                </a:solidFill>
                <a:latin typeface="Arial" charset="0"/>
                <a:ea typeface="ＭＳ Ｐゴシック" charset="-128"/>
                <a:cs typeface="ＭＳ Ｐゴシック" charset="-128"/>
              </a:rPr>
              <a:t>the same encryption key. The encrypted database is stored at the server, but the</a:t>
            </a:r>
          </a:p>
          <a:p>
            <a:r>
              <a:rPr lang="en-US" sz="1200" kern="1200" baseline="0" dirty="0">
                <a:solidFill>
                  <a:schemeClr val="tx1"/>
                </a:solidFill>
                <a:latin typeface="Arial" charset="0"/>
                <a:ea typeface="ＭＳ Ｐゴシック" charset="-128"/>
                <a:cs typeface="ＭＳ Ｐゴシック" charset="-128"/>
              </a:rPr>
              <a:t>server does not have the encryption key. Thus, the data are secure at the server.</a:t>
            </a:r>
          </a:p>
          <a:p>
            <a:r>
              <a:rPr lang="en-US" sz="1200" kern="1200" baseline="0" dirty="0">
                <a:solidFill>
                  <a:schemeClr val="tx1"/>
                </a:solidFill>
                <a:latin typeface="Arial" charset="0"/>
                <a:ea typeface="ＭＳ Ｐゴシック" charset="-128"/>
                <a:cs typeface="ＭＳ Ｐゴシック" charset="-128"/>
              </a:rPr>
              <a:t>Even if someone were able to hack into the server’s system, all he or she would have</a:t>
            </a:r>
          </a:p>
          <a:p>
            <a:r>
              <a:rPr lang="en-US" sz="1200" kern="1200" baseline="0" dirty="0">
                <a:solidFill>
                  <a:schemeClr val="tx1"/>
                </a:solidFill>
                <a:latin typeface="Arial" charset="0"/>
                <a:ea typeface="ＭＳ Ｐゴシック" charset="-128"/>
                <a:cs typeface="ＭＳ Ｐゴシック" charset="-128"/>
              </a:rPr>
              <a:t>access to is encrypted data. The client system does have a copy of the encryption</a:t>
            </a:r>
          </a:p>
          <a:p>
            <a:r>
              <a:rPr lang="en-US" sz="1200" kern="1200" baseline="0" dirty="0">
                <a:solidFill>
                  <a:schemeClr val="tx1"/>
                </a:solidFill>
                <a:latin typeface="Arial" charset="0"/>
                <a:ea typeface="ＭＳ Ｐゴシック" charset="-128"/>
                <a:cs typeface="ＭＳ Ｐゴシック" charset="-128"/>
              </a:rPr>
              <a:t>key. A user at the client can retrieve a record from the database with the following</a:t>
            </a:r>
          </a:p>
          <a:p>
            <a:r>
              <a:rPr lang="en-US" sz="1200" kern="1200" baseline="0" dirty="0">
                <a:solidFill>
                  <a:schemeClr val="tx1"/>
                </a:solidFill>
                <a:latin typeface="Arial" charset="0"/>
                <a:ea typeface="ＭＳ Ｐゴシック" charset="-128"/>
                <a:cs typeface="ＭＳ Ｐゴシック" charset="-128"/>
              </a:rPr>
              <a:t>sequence: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1.  The user issues a query for fields from one or more records with a specific</a:t>
            </a:r>
          </a:p>
          <a:p>
            <a:r>
              <a:rPr lang="en-US" sz="1200" kern="1200" baseline="0" dirty="0">
                <a:solidFill>
                  <a:schemeClr val="tx1"/>
                </a:solidFill>
                <a:latin typeface="Arial" charset="0"/>
                <a:ea typeface="ＭＳ Ｐゴシック" charset="-128"/>
                <a:cs typeface="ＭＳ Ｐゴシック" charset="-128"/>
              </a:rPr>
              <a:t>value of the primary key.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2. The query processor at the client encrypts the primary key, modifies the query</a:t>
            </a:r>
          </a:p>
          <a:p>
            <a:r>
              <a:rPr lang="en-US" sz="1200" kern="1200" baseline="0" dirty="0">
                <a:solidFill>
                  <a:schemeClr val="tx1"/>
                </a:solidFill>
                <a:latin typeface="Arial" charset="0"/>
                <a:ea typeface="ＭＳ Ｐゴシック" charset="-128"/>
                <a:cs typeface="ＭＳ Ｐゴシック" charset="-128"/>
              </a:rPr>
              <a:t>accordingly, and transmits the query to the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3. The server processes the query using the encrypted value of the primary key</a:t>
            </a:r>
          </a:p>
          <a:p>
            <a:r>
              <a:rPr lang="en-US" sz="1200" kern="1200" baseline="0" dirty="0">
                <a:solidFill>
                  <a:schemeClr val="tx1"/>
                </a:solidFill>
                <a:latin typeface="Arial" charset="0"/>
                <a:ea typeface="ＭＳ Ｐゴシック" charset="-128"/>
                <a:cs typeface="ＭＳ Ｐゴシック" charset="-128"/>
              </a:rPr>
              <a:t>and returns the appropriate record or records.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4. The query processor decrypts the data and returns the results.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This method is certainly straightforward but is quite limited. For example, suppose</a:t>
            </a:r>
          </a:p>
          <a:p>
            <a:r>
              <a:rPr lang="en-US" sz="1200" kern="1200" baseline="0" dirty="0">
                <a:solidFill>
                  <a:schemeClr val="tx1"/>
                </a:solidFill>
                <a:latin typeface="Arial" charset="0"/>
                <a:ea typeface="ＭＳ Ｐゴシック" charset="-128"/>
                <a:cs typeface="ＭＳ Ｐゴシック" charset="-128"/>
              </a:rPr>
              <a:t>the Employee table contains a salary attribute and the user wishes to retrieve</a:t>
            </a:r>
          </a:p>
          <a:p>
            <a:r>
              <a:rPr lang="en-US" sz="1200" kern="1200" baseline="0" dirty="0">
                <a:solidFill>
                  <a:schemeClr val="tx1"/>
                </a:solidFill>
                <a:latin typeface="Arial" charset="0"/>
                <a:ea typeface="ＭＳ Ｐゴシック" charset="-128"/>
                <a:cs typeface="ＭＳ Ｐゴシック" charset="-128"/>
              </a:rPr>
              <a:t>all records for salaries less than $70K. There is no obvious way to do this, because</a:t>
            </a:r>
          </a:p>
          <a:p>
            <a:r>
              <a:rPr lang="en-US" sz="1200" kern="1200" baseline="0" dirty="0">
                <a:solidFill>
                  <a:schemeClr val="tx1"/>
                </a:solidFill>
                <a:latin typeface="Arial" charset="0"/>
                <a:ea typeface="ＭＳ Ｐゴシック" charset="-128"/>
                <a:cs typeface="ＭＳ Ｐゴシック" charset="-128"/>
              </a:rPr>
              <a:t>the attribute value for salary in each record is encrypted. The set of encrypted values</a:t>
            </a:r>
          </a:p>
          <a:p>
            <a:r>
              <a:rPr lang="en-US" sz="1200" kern="1200" baseline="0" dirty="0">
                <a:solidFill>
                  <a:schemeClr val="tx1"/>
                </a:solidFill>
                <a:latin typeface="Arial" charset="0"/>
                <a:ea typeface="ＭＳ Ｐゴシック" charset="-128"/>
                <a:cs typeface="ＭＳ Ｐゴシック" charset="-128"/>
              </a:rPr>
              <a:t>does not preserve the ordering of values in the original attribute.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There are a number of ways to extend the functionality of this approach. For</a:t>
            </a:r>
          </a:p>
          <a:p>
            <a:r>
              <a:rPr lang="en-US" sz="1200" kern="1200" baseline="0" dirty="0">
                <a:solidFill>
                  <a:schemeClr val="tx1"/>
                </a:solidFill>
                <a:latin typeface="Arial" charset="0"/>
                <a:ea typeface="ＭＳ Ｐゴシック" charset="-128"/>
                <a:cs typeface="ＭＳ Ｐゴシック" charset="-128"/>
              </a:rPr>
              <a:t>example, an unencrypted index value can be associated with a given attribute and</a:t>
            </a:r>
          </a:p>
          <a:p>
            <a:r>
              <a:rPr lang="en-US" sz="1200" kern="1200" baseline="0" dirty="0">
                <a:solidFill>
                  <a:schemeClr val="tx1"/>
                </a:solidFill>
                <a:latin typeface="Arial" charset="0"/>
                <a:ea typeface="ＭＳ Ｐゴシック" charset="-128"/>
                <a:cs typeface="ＭＳ Ｐゴシック" charset="-128"/>
              </a:rPr>
              <a:t>the table can be partitioned based on these index values, enabling a user to retrieve</a:t>
            </a:r>
          </a:p>
          <a:p>
            <a:r>
              <a:rPr lang="en-US" sz="1200" kern="1200" baseline="0" dirty="0">
                <a:solidFill>
                  <a:schemeClr val="tx1"/>
                </a:solidFill>
                <a:latin typeface="Arial" charset="0"/>
                <a:ea typeface="ＭＳ Ｐゴシック" charset="-128"/>
                <a:cs typeface="ＭＳ Ｐゴシック" charset="-128"/>
              </a:rPr>
              <a:t>a certain portion of the table. The details of such schemes are beyond our scope.</a:t>
            </a:r>
          </a:p>
          <a:p>
            <a:r>
              <a:rPr lang="en-US" sz="1200" kern="1200" baseline="0" dirty="0">
                <a:solidFill>
                  <a:schemeClr val="tx1"/>
                </a:solidFill>
                <a:latin typeface="Arial" charset="0"/>
                <a:ea typeface="ＭＳ Ｐゴシック" charset="-128"/>
                <a:cs typeface="ＭＳ Ｐゴシック" charset="-128"/>
              </a:rPr>
              <a:t>See [STAL15] for more detail.</a:t>
            </a:r>
          </a:p>
          <a:p>
            <a:endParaRPr lang="en-US" sz="1200" kern="1200" baseline="0" dirty="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29</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 NAC systems deal with three categories of components: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Access requestor (AR):  The AR is the node that is attempting to access the</a:t>
            </a:r>
          </a:p>
          <a:p>
            <a:r>
              <a:rPr lang="en-US" sz="1200" kern="1200" baseline="0" dirty="0">
                <a:solidFill>
                  <a:schemeClr val="tx1"/>
                </a:solidFill>
                <a:latin typeface="Arial" charset="0"/>
                <a:ea typeface="ＭＳ Ｐゴシック" charset="-128"/>
                <a:cs typeface="ＭＳ Ｐゴシック" charset="-128"/>
              </a:rPr>
              <a:t>network and may be any device that is managed by the NAC system, including</a:t>
            </a:r>
          </a:p>
          <a:p>
            <a:r>
              <a:rPr lang="en-US" sz="1200" kern="1200" baseline="0" dirty="0">
                <a:solidFill>
                  <a:schemeClr val="tx1"/>
                </a:solidFill>
                <a:latin typeface="Arial" charset="0"/>
                <a:ea typeface="ＭＳ Ｐゴシック" charset="-128"/>
                <a:cs typeface="ＭＳ Ｐゴシック" charset="-128"/>
              </a:rPr>
              <a:t>workstations, servers, printers, cameras, and other IP-enabled devices. ARs</a:t>
            </a:r>
          </a:p>
          <a:p>
            <a:r>
              <a:rPr lang="en-US" sz="1200" kern="1200" baseline="0" dirty="0">
                <a:solidFill>
                  <a:schemeClr val="tx1"/>
                </a:solidFill>
                <a:latin typeface="Arial" charset="0"/>
                <a:ea typeface="ＭＳ Ｐゴシック" charset="-128"/>
                <a:cs typeface="ＭＳ Ｐゴシック" charset="-128"/>
              </a:rPr>
              <a:t>are also referred to as supplicants , or simply, clients.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Policy server: Based on the AR’s posture and an enterprise’s defined policy,</a:t>
            </a:r>
          </a:p>
          <a:p>
            <a:r>
              <a:rPr lang="en-US" sz="1200" kern="1200" baseline="0" dirty="0">
                <a:solidFill>
                  <a:schemeClr val="tx1"/>
                </a:solidFill>
                <a:latin typeface="Arial" charset="0"/>
                <a:ea typeface="ＭＳ Ｐゴシック" charset="-128"/>
                <a:cs typeface="ＭＳ Ｐゴシック" charset="-128"/>
              </a:rPr>
              <a:t>the policy server determines what access should be granted. The policy server</a:t>
            </a:r>
          </a:p>
          <a:p>
            <a:r>
              <a:rPr lang="en-US" sz="1200" kern="1200" baseline="0" dirty="0">
                <a:solidFill>
                  <a:schemeClr val="tx1"/>
                </a:solidFill>
                <a:latin typeface="Arial" charset="0"/>
                <a:ea typeface="ＭＳ Ｐゴシック" charset="-128"/>
                <a:cs typeface="ＭＳ Ｐゴシック" charset="-128"/>
              </a:rPr>
              <a:t>often relies on backend systems, including antivirus, patch management, or a</a:t>
            </a:r>
          </a:p>
          <a:p>
            <a:r>
              <a:rPr lang="en-US" sz="1200" kern="1200" baseline="0" dirty="0">
                <a:solidFill>
                  <a:schemeClr val="tx1"/>
                </a:solidFill>
                <a:latin typeface="Arial" charset="0"/>
                <a:ea typeface="ＭＳ Ｐゴシック" charset="-128"/>
                <a:cs typeface="ＭＳ Ｐゴシック" charset="-128"/>
              </a:rPr>
              <a:t>user directory, to help determine the host’s condition.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Network access server (NAS): The NAS functions as an access control point</a:t>
            </a:r>
          </a:p>
          <a:p>
            <a:r>
              <a:rPr lang="en-US" sz="1200" kern="1200" baseline="0" dirty="0">
                <a:solidFill>
                  <a:schemeClr val="tx1"/>
                </a:solidFill>
                <a:latin typeface="Arial" charset="0"/>
                <a:ea typeface="ＭＳ Ｐゴシック" charset="-128"/>
                <a:cs typeface="ＭＳ Ｐゴシック" charset="-128"/>
              </a:rPr>
              <a:t>for users in remote locations connecting to an enterprise’s internal network.</a:t>
            </a:r>
          </a:p>
          <a:p>
            <a:r>
              <a:rPr lang="en-US" sz="1200" kern="1200" baseline="0" dirty="0">
                <a:solidFill>
                  <a:schemeClr val="tx1"/>
                </a:solidFill>
                <a:latin typeface="Arial" charset="0"/>
                <a:ea typeface="ＭＳ Ｐゴシック" charset="-128"/>
                <a:cs typeface="ＭＳ Ｐゴシック" charset="-128"/>
              </a:rPr>
              <a:t>Also called a media gateway, a remote access server (RAS), or a policy server,</a:t>
            </a:r>
          </a:p>
          <a:p>
            <a:r>
              <a:rPr lang="en-US" sz="1200" kern="1200" baseline="0" dirty="0">
                <a:solidFill>
                  <a:schemeClr val="tx1"/>
                </a:solidFill>
                <a:latin typeface="Arial" charset="0"/>
                <a:ea typeface="ＭＳ Ｐゴシック" charset="-128"/>
                <a:cs typeface="ＭＳ Ｐゴシック" charset="-128"/>
              </a:rPr>
              <a:t>an NAS may include its own authentication services or rely on a separate</a:t>
            </a:r>
          </a:p>
          <a:p>
            <a:r>
              <a:rPr lang="en-US" sz="1200" kern="1200" baseline="0" dirty="0">
                <a:solidFill>
                  <a:schemeClr val="tx1"/>
                </a:solidFill>
                <a:latin typeface="Arial" charset="0"/>
                <a:ea typeface="ＭＳ Ｐゴシック" charset="-128"/>
                <a:cs typeface="ＭＳ Ｐゴシック" charset="-128"/>
              </a:rPr>
              <a:t>authentication service from the policy server.</a:t>
            </a:r>
            <a:endParaRPr lang="en-US" dirty="0">
              <a:latin typeface="Arial" pitchFamily="-84" charset="0"/>
              <a:ea typeface="ＭＳ Ｐゴシック" pitchFamily="-84" charset="-128"/>
              <a:cs typeface="ＭＳ Ｐゴシック" pitchFamily="-84" charset="-128"/>
            </a:endParaRPr>
          </a:p>
        </p:txBody>
      </p:sp>
      <p:sp>
        <p:nvSpPr>
          <p:cNvPr id="25604" name="Slide Number Placeholder 3"/>
          <p:cNvSpPr>
            <a:spLocks noGrp="1"/>
          </p:cNvSpPr>
          <p:nvPr>
            <p:ph type="sldNum" sz="quarter" idx="5"/>
          </p:nvPr>
        </p:nvSpPr>
        <p:spPr>
          <a:noFill/>
        </p:spPr>
        <p:txBody>
          <a:bodyPr/>
          <a:lstStyle/>
          <a:p>
            <a:fld id="{3AC5ADA7-37AA-6943-95CA-1D6B898591E4}" type="slidenum">
              <a:rPr lang="en-AU" smtClean="0">
                <a:latin typeface="Arial" pitchFamily="-84" charset="0"/>
              </a:rPr>
              <a:pPr/>
              <a:t>3</a:t>
            </a:fld>
            <a:endParaRPr lang="en-AU" dirty="0">
              <a:latin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charset="-128"/>
                <a:cs typeface="ＭＳ Ｐゴシック" charset="-128"/>
              </a:rPr>
              <a:t>The term security as a service (SecaaS)  has generally meant a package of security</a:t>
            </a:r>
          </a:p>
          <a:p>
            <a:r>
              <a:rPr lang="en-US" sz="1200" kern="1200" baseline="0" dirty="0">
                <a:solidFill>
                  <a:schemeClr val="tx1"/>
                </a:solidFill>
                <a:latin typeface="Arial" charset="0"/>
                <a:ea typeface="ＭＳ Ｐゴシック" charset="-128"/>
                <a:cs typeface="ＭＳ Ｐゴシック" charset="-128"/>
              </a:rPr>
              <a:t>services offered by a service provider that offloads much of the security responsibility</a:t>
            </a:r>
          </a:p>
          <a:p>
            <a:r>
              <a:rPr lang="en-US" sz="1200" kern="1200" baseline="0" dirty="0">
                <a:solidFill>
                  <a:schemeClr val="tx1"/>
                </a:solidFill>
                <a:latin typeface="Arial" charset="0"/>
                <a:ea typeface="ＭＳ Ｐゴシック" charset="-128"/>
                <a:cs typeface="ＭＳ Ｐゴシック" charset="-128"/>
              </a:rPr>
              <a:t>from an enterprise to the security service provider. Among the services typically</a:t>
            </a:r>
          </a:p>
          <a:p>
            <a:r>
              <a:rPr lang="en-US" sz="1200" kern="1200" baseline="0" dirty="0">
                <a:solidFill>
                  <a:schemeClr val="tx1"/>
                </a:solidFill>
                <a:latin typeface="Arial" charset="0"/>
                <a:ea typeface="ＭＳ Ｐゴシック" charset="-128"/>
                <a:cs typeface="ＭＳ Ｐゴシック" charset="-128"/>
              </a:rPr>
              <a:t>provided are authentication, antivirus, antimalware/-spyware, intrusion detection,</a:t>
            </a:r>
          </a:p>
          <a:p>
            <a:r>
              <a:rPr lang="en-US" sz="1200" kern="1200" baseline="0" dirty="0">
                <a:solidFill>
                  <a:schemeClr val="tx1"/>
                </a:solidFill>
                <a:latin typeface="Arial" charset="0"/>
                <a:ea typeface="ＭＳ Ｐゴシック" charset="-128"/>
                <a:cs typeface="ＭＳ Ｐゴシック" charset="-128"/>
              </a:rPr>
              <a:t>and security event management. In the context of cloud computing, cloud security</a:t>
            </a:r>
          </a:p>
          <a:p>
            <a:r>
              <a:rPr lang="en-US" sz="1200" kern="1200" baseline="0" dirty="0">
                <a:solidFill>
                  <a:schemeClr val="tx1"/>
                </a:solidFill>
                <a:latin typeface="Arial" charset="0"/>
                <a:ea typeface="ＭＳ Ｐゴシック" charset="-128"/>
                <a:cs typeface="ＭＳ Ｐゴシック" charset="-128"/>
              </a:rPr>
              <a:t>as a service, designated SecaaS, is a segment of the SaaS offering of a CP.</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Cloud Security Alliance defines SecaaS as the provision of security applications</a:t>
            </a:r>
          </a:p>
          <a:p>
            <a:r>
              <a:rPr lang="en-US" sz="1200" kern="1200" baseline="0" dirty="0">
                <a:solidFill>
                  <a:schemeClr val="tx1"/>
                </a:solidFill>
                <a:latin typeface="Arial" charset="0"/>
                <a:ea typeface="ＭＳ Ｐゴシック" charset="-128"/>
                <a:cs typeface="ＭＳ Ｐゴシック" charset="-128"/>
              </a:rPr>
              <a:t>and services via the cloud either to cloud-based infrastructure and software</a:t>
            </a:r>
          </a:p>
          <a:p>
            <a:r>
              <a:rPr lang="en-US" sz="1200" kern="1200" baseline="0" dirty="0">
                <a:solidFill>
                  <a:schemeClr val="tx1"/>
                </a:solidFill>
                <a:latin typeface="Arial" charset="0"/>
                <a:ea typeface="ＭＳ Ｐゴシック" charset="-128"/>
                <a:cs typeface="ＭＳ Ｐゴシック" charset="-128"/>
              </a:rPr>
              <a:t>or from the cloud to the customers’ on-premise systems [CSA11b]. The Cloud</a:t>
            </a:r>
          </a:p>
          <a:p>
            <a:r>
              <a:rPr lang="en-US" sz="1200" kern="1200" baseline="0" dirty="0">
                <a:solidFill>
                  <a:schemeClr val="tx1"/>
                </a:solidFill>
                <a:latin typeface="Arial" charset="0"/>
                <a:ea typeface="ＭＳ Ｐゴシック" charset="-128"/>
                <a:cs typeface="ＭＳ Ｐゴシック" charset="-128"/>
              </a:rPr>
              <a:t>Security Alliance has identified the following SecaaS categories of service: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Identity and access management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loss prevention</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Web security</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Email security</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Security assessments</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Intrusion management</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Security information and event management</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Encryption</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Business continuity and disaster recovery</a:t>
            </a:r>
          </a:p>
          <a:p>
            <a:pPr algn="l" rtl="0" eaLnBrk="0" fontAlgn="base" hangingPunct="0">
              <a:spcBef>
                <a:spcPct val="30000"/>
              </a:spcBef>
              <a:spcAft>
                <a:spcPct val="0"/>
              </a:spcAft>
              <a:buFont typeface="Arial"/>
              <a:buChar char="•"/>
            </a:pPr>
            <a:endParaRPr lang="en-US" sz="1200" kern="1200" baseline="0" dirty="0">
              <a:solidFill>
                <a:schemeClr val="tx1"/>
              </a:solidFill>
              <a:latin typeface="Arial" charset="0"/>
              <a:ea typeface="ＭＳ Ｐゴシック" charset="-128"/>
              <a:cs typeface="ＭＳ Ｐゴシック" charset="-128"/>
            </a:endParaRPr>
          </a:p>
          <a:p>
            <a:pPr algn="l" rtl="0" eaLnBrk="0" fontAlgn="base" hangingPunct="0">
              <a:spcBef>
                <a:spcPct val="30000"/>
              </a:spcBef>
              <a:spcAft>
                <a:spcPct val="0"/>
              </a:spcAft>
              <a:buFont typeface="Arial"/>
              <a:buChar char="•"/>
            </a:pPr>
            <a:r>
              <a:rPr lang="en-US" sz="1200" kern="1200" baseline="0" dirty="0">
                <a:solidFill>
                  <a:schemeClr val="tx1"/>
                </a:solidFill>
                <a:latin typeface="Arial" charset="0"/>
                <a:ea typeface="ＭＳ Ｐゴシック" charset="-128"/>
                <a:cs typeface="ＭＳ Ｐゴシック" charset="-128"/>
              </a:rPr>
              <a:t>  Network security</a:t>
            </a: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charset="0"/>
                <a:ea typeface="ＭＳ Ｐゴシック" charset="-128"/>
                <a:cs typeface="ＭＳ Ｐゴシック" charset="-128"/>
              </a:rPr>
              <a:t>Identity and access management (IAM)  includes people, processes, and systems</a:t>
            </a:r>
          </a:p>
          <a:p>
            <a:r>
              <a:rPr lang="en-US" sz="1200" kern="1200" baseline="0" dirty="0">
                <a:solidFill>
                  <a:schemeClr val="tx1"/>
                </a:solidFill>
                <a:latin typeface="Arial" charset="0"/>
                <a:ea typeface="ＭＳ Ｐゴシック" charset="-128"/>
                <a:cs typeface="ＭＳ Ｐゴシック" charset="-128"/>
              </a:rPr>
              <a:t>that are used to manage access to enterprise resources by assuring that the</a:t>
            </a:r>
          </a:p>
          <a:p>
            <a:r>
              <a:rPr lang="en-US" sz="1200" kern="1200" baseline="0" dirty="0">
                <a:solidFill>
                  <a:schemeClr val="tx1"/>
                </a:solidFill>
                <a:latin typeface="Arial" charset="0"/>
                <a:ea typeface="ＭＳ Ｐゴシック" charset="-128"/>
                <a:cs typeface="ＭＳ Ｐゴシック" charset="-128"/>
              </a:rPr>
              <a:t>identity of an entity is verified, and then granting the correct level of access based</a:t>
            </a:r>
          </a:p>
          <a:p>
            <a:r>
              <a:rPr lang="en-US" sz="1200" kern="1200" baseline="0" dirty="0">
                <a:solidFill>
                  <a:schemeClr val="tx1"/>
                </a:solidFill>
                <a:latin typeface="Arial" charset="0"/>
                <a:ea typeface="ＭＳ Ｐゴシック" charset="-128"/>
                <a:cs typeface="ＭＳ Ｐゴシック" charset="-128"/>
              </a:rPr>
              <a:t>on this assured identity. One aspect of identity management is identity provisioning,</a:t>
            </a:r>
          </a:p>
          <a:p>
            <a:r>
              <a:rPr lang="en-US" sz="1200" kern="1200" baseline="0" dirty="0">
                <a:solidFill>
                  <a:schemeClr val="tx1"/>
                </a:solidFill>
                <a:latin typeface="Arial" charset="0"/>
                <a:ea typeface="ＭＳ Ｐゴシック" charset="-128"/>
                <a:cs typeface="ＭＳ Ｐゴシック" charset="-128"/>
              </a:rPr>
              <a:t>which has to do with providing access to identified users and subsequently</a:t>
            </a:r>
          </a:p>
          <a:p>
            <a:r>
              <a:rPr lang="en-US" sz="1200" kern="1200" baseline="0" dirty="0">
                <a:solidFill>
                  <a:schemeClr val="tx1"/>
                </a:solidFill>
                <a:latin typeface="Arial" charset="0"/>
                <a:ea typeface="ＭＳ Ｐゴシック" charset="-128"/>
                <a:cs typeface="ＭＳ Ｐゴシック" charset="-128"/>
              </a:rPr>
              <a:t> deprovisioning, or deny access, to users when the client enterprise designates such</a:t>
            </a:r>
          </a:p>
          <a:p>
            <a:r>
              <a:rPr lang="en-US" sz="1200" kern="1200" baseline="0" dirty="0">
                <a:solidFill>
                  <a:schemeClr val="tx1"/>
                </a:solidFill>
                <a:latin typeface="Arial" charset="0"/>
                <a:ea typeface="ＭＳ Ｐゴシック" charset="-128"/>
                <a:cs typeface="ＭＳ Ｐゴシック" charset="-128"/>
              </a:rPr>
              <a:t>users as no longer having access to enterprise resources in the cloud. Another aspect</a:t>
            </a:r>
          </a:p>
          <a:p>
            <a:r>
              <a:rPr lang="en-US" sz="1200" kern="1200" baseline="0" dirty="0">
                <a:solidFill>
                  <a:schemeClr val="tx1"/>
                </a:solidFill>
                <a:latin typeface="Arial" charset="0"/>
                <a:ea typeface="ＭＳ Ｐゴシック" charset="-128"/>
                <a:cs typeface="ＭＳ Ｐゴシック" charset="-128"/>
              </a:rPr>
              <a:t>of identity management is for the cloud to participate in the federated identity</a:t>
            </a:r>
          </a:p>
          <a:p>
            <a:r>
              <a:rPr lang="en-US" sz="1200" kern="1200" baseline="0" dirty="0">
                <a:solidFill>
                  <a:schemeClr val="tx1"/>
                </a:solidFill>
                <a:latin typeface="Arial" charset="0"/>
                <a:ea typeface="ＭＳ Ｐゴシック" charset="-128"/>
                <a:cs typeface="ＭＳ Ｐゴシック" charset="-128"/>
              </a:rPr>
              <a:t>management scheme (see Chapter 15) scheme used by the client enterprise. Among</a:t>
            </a:r>
          </a:p>
          <a:p>
            <a:r>
              <a:rPr lang="en-US" sz="1200" kern="1200" baseline="0" dirty="0">
                <a:solidFill>
                  <a:schemeClr val="tx1"/>
                </a:solidFill>
                <a:latin typeface="Arial" charset="0"/>
                <a:ea typeface="ＭＳ Ｐゴシック" charset="-128"/>
                <a:cs typeface="ＭＳ Ｐゴシック" charset="-128"/>
              </a:rPr>
              <a:t>other requirements, the cloud service provider (CSP) must be able to exchange</a:t>
            </a:r>
          </a:p>
          <a:p>
            <a:r>
              <a:rPr lang="en-US" sz="1200" kern="1200" baseline="0" dirty="0">
                <a:solidFill>
                  <a:schemeClr val="tx1"/>
                </a:solidFill>
                <a:latin typeface="Arial" charset="0"/>
                <a:ea typeface="ＭＳ Ｐゴシック" charset="-128"/>
                <a:cs typeface="ＭＳ Ｐゴシック" charset="-128"/>
              </a:rPr>
              <a:t>identity attributes with the enterprise’s chosen identity provider.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access management portion of IAM involves authentication and access</a:t>
            </a:r>
          </a:p>
          <a:p>
            <a:r>
              <a:rPr lang="en-US" sz="1200" kern="1200" baseline="0" dirty="0">
                <a:solidFill>
                  <a:schemeClr val="tx1"/>
                </a:solidFill>
                <a:latin typeface="Arial" charset="0"/>
                <a:ea typeface="ＭＳ Ｐゴシック" charset="-128"/>
                <a:cs typeface="ＭＳ Ｐゴシック" charset="-128"/>
              </a:rPr>
              <a:t>control services. For example, the CSP must be able to authenticate users in a</a:t>
            </a:r>
          </a:p>
          <a:p>
            <a:r>
              <a:rPr lang="en-US" sz="1200" kern="1200" baseline="0" dirty="0">
                <a:solidFill>
                  <a:schemeClr val="tx1"/>
                </a:solidFill>
                <a:latin typeface="Arial" charset="0"/>
                <a:ea typeface="ＭＳ Ｐゴシック" charset="-128"/>
                <a:cs typeface="ＭＳ Ｐゴシック" charset="-128"/>
              </a:rPr>
              <a:t>trustworthy manner. The access control requirements in SPI environments include</a:t>
            </a:r>
          </a:p>
          <a:p>
            <a:r>
              <a:rPr lang="en-US" sz="1200" kern="1200" baseline="0" dirty="0">
                <a:solidFill>
                  <a:schemeClr val="tx1"/>
                </a:solidFill>
                <a:latin typeface="Arial" charset="0"/>
                <a:ea typeface="ＭＳ Ｐゴシック" charset="-128"/>
                <a:cs typeface="ＭＳ Ｐゴシック" charset="-128"/>
              </a:rPr>
              <a:t>establishing trusted user profile and policy information, using it to control access</a:t>
            </a:r>
          </a:p>
          <a:p>
            <a:r>
              <a:rPr lang="en-US" sz="1200" kern="1200" baseline="0" dirty="0">
                <a:solidFill>
                  <a:schemeClr val="tx1"/>
                </a:solidFill>
                <a:latin typeface="Arial" charset="0"/>
                <a:ea typeface="ＭＳ Ｐゴシック" charset="-128"/>
                <a:cs typeface="ＭＳ Ｐゴシック" charset="-128"/>
              </a:rPr>
              <a:t>within the cloud service, and doing this in an auditable way.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Data loss prevention (DLP)  is the monitoring, protecting, and verifying the</a:t>
            </a:r>
          </a:p>
          <a:p>
            <a:r>
              <a:rPr lang="en-US" sz="1200" kern="1200" baseline="0" dirty="0">
                <a:solidFill>
                  <a:schemeClr val="tx1"/>
                </a:solidFill>
                <a:latin typeface="Arial" charset="0"/>
                <a:ea typeface="ＭＳ Ｐゴシック" charset="-128"/>
                <a:cs typeface="ＭＳ Ｐゴシック" charset="-128"/>
              </a:rPr>
              <a:t>security of data at rest, in motion, and in use. Much of DLP can be implemented by</a:t>
            </a:r>
          </a:p>
          <a:p>
            <a:r>
              <a:rPr lang="en-US" sz="1200" kern="1200" baseline="0" dirty="0">
                <a:solidFill>
                  <a:schemeClr val="tx1"/>
                </a:solidFill>
                <a:latin typeface="Arial" charset="0"/>
                <a:ea typeface="ＭＳ Ｐゴシック" charset="-128"/>
                <a:cs typeface="ＭＳ Ｐゴシック" charset="-128"/>
              </a:rPr>
              <a:t>the cloud client, such as discussed in Section 16.6. The CSP can also provide DLP</a:t>
            </a:r>
          </a:p>
          <a:p>
            <a:r>
              <a:rPr lang="en-US" sz="1200" kern="1200" baseline="0" dirty="0">
                <a:solidFill>
                  <a:schemeClr val="tx1"/>
                </a:solidFill>
                <a:latin typeface="Arial" charset="0"/>
                <a:ea typeface="ＭＳ Ｐゴシック" charset="-128"/>
                <a:cs typeface="ＭＳ Ｐゴシック" charset="-128"/>
              </a:rPr>
              <a:t>services, such as implementing rules about what functions can be performed on data</a:t>
            </a:r>
          </a:p>
          <a:p>
            <a:r>
              <a:rPr lang="en-US" sz="1200" kern="1200" baseline="0" dirty="0">
                <a:solidFill>
                  <a:schemeClr val="tx1"/>
                </a:solidFill>
                <a:latin typeface="Arial" charset="0"/>
                <a:ea typeface="ＭＳ Ｐゴシック" charset="-128"/>
                <a:cs typeface="ＭＳ Ｐゴシック" charset="-128"/>
              </a:rPr>
              <a:t>in various contexts.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Web security  is real-time protection offered either on premise through software/</a:t>
            </a:r>
          </a:p>
          <a:p>
            <a:r>
              <a:rPr lang="en-US" sz="1200" kern="1200" baseline="0" dirty="0">
                <a:solidFill>
                  <a:schemeClr val="tx1"/>
                </a:solidFill>
                <a:latin typeface="Arial" charset="0"/>
                <a:ea typeface="ＭＳ Ｐゴシック" charset="-128"/>
                <a:cs typeface="ＭＳ Ｐゴシック" charset="-128"/>
              </a:rPr>
              <a:t>appliance installation or via the cloud by proxying or redirecting Web traffic</a:t>
            </a:r>
          </a:p>
          <a:p>
            <a:r>
              <a:rPr lang="en-US" sz="1200" kern="1200" baseline="0" dirty="0">
                <a:solidFill>
                  <a:schemeClr val="tx1"/>
                </a:solidFill>
                <a:latin typeface="Arial" charset="0"/>
                <a:ea typeface="ＭＳ Ｐゴシック" charset="-128"/>
                <a:cs typeface="ＭＳ Ｐゴシック" charset="-128"/>
              </a:rPr>
              <a:t>to the CP. This provides an added layer of protection on top of things like antiviruses</a:t>
            </a:r>
          </a:p>
          <a:p>
            <a:r>
              <a:rPr lang="en-US" sz="1200" kern="1200" baseline="0" dirty="0">
                <a:solidFill>
                  <a:schemeClr val="tx1"/>
                </a:solidFill>
                <a:latin typeface="Arial" charset="0"/>
                <a:ea typeface="ＭＳ Ｐゴシック" charset="-128"/>
                <a:cs typeface="ＭＳ Ｐゴシック" charset="-128"/>
              </a:rPr>
              <a:t>to prevent malware from entering the enterprise via activities such as Web</a:t>
            </a:r>
          </a:p>
          <a:p>
            <a:r>
              <a:rPr lang="en-US" sz="1200" kern="1200" baseline="0" dirty="0">
                <a:solidFill>
                  <a:schemeClr val="tx1"/>
                </a:solidFill>
                <a:latin typeface="Arial" charset="0"/>
                <a:ea typeface="ＭＳ Ｐゴシック" charset="-128"/>
                <a:cs typeface="ＭＳ Ｐゴシック" charset="-128"/>
              </a:rPr>
              <a:t>browsing. In addition to protecting against malware, a cloud-based Web security</a:t>
            </a:r>
          </a:p>
          <a:p>
            <a:r>
              <a:rPr lang="en-US" sz="1200" kern="1200" baseline="0" dirty="0">
                <a:solidFill>
                  <a:schemeClr val="tx1"/>
                </a:solidFill>
                <a:latin typeface="Arial" charset="0"/>
                <a:ea typeface="ＭＳ Ｐゴシック" charset="-128"/>
                <a:cs typeface="ＭＳ Ｐゴシック" charset="-128"/>
              </a:rPr>
              <a:t>service might include usage policy enforcement, data backup, traffic control, and</a:t>
            </a:r>
          </a:p>
          <a:p>
            <a:r>
              <a:rPr lang="en-US" sz="1200" kern="1200" baseline="0" dirty="0">
                <a:solidFill>
                  <a:schemeClr val="tx1"/>
                </a:solidFill>
                <a:latin typeface="Arial" charset="0"/>
                <a:ea typeface="ＭＳ Ｐゴシック" charset="-128"/>
                <a:cs typeface="ＭＳ Ｐゴシック" charset="-128"/>
              </a:rPr>
              <a:t>Web access control.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 CSP may provide a Web-based e-mail service, for which security measures</a:t>
            </a:r>
          </a:p>
          <a:p>
            <a:r>
              <a:rPr lang="en-US" sz="1200" kern="1200" baseline="0" dirty="0">
                <a:solidFill>
                  <a:schemeClr val="tx1"/>
                </a:solidFill>
                <a:latin typeface="Arial" charset="0"/>
                <a:ea typeface="ＭＳ Ｐゴシック" charset="-128"/>
                <a:cs typeface="ＭＳ Ｐゴシック" charset="-128"/>
              </a:rPr>
              <a:t>are needed. E-mail security  provides control over inbound and outbound e-mail,</a:t>
            </a:r>
          </a:p>
          <a:p>
            <a:r>
              <a:rPr lang="en-US" sz="1200" kern="1200" baseline="0" dirty="0">
                <a:solidFill>
                  <a:schemeClr val="tx1"/>
                </a:solidFill>
                <a:latin typeface="Arial" charset="0"/>
                <a:ea typeface="ＭＳ Ｐゴシック" charset="-128"/>
                <a:cs typeface="ＭＳ Ｐゴシック" charset="-128"/>
              </a:rPr>
              <a:t>protecting the organization from phishing, malicious attachments, enforcing corporate</a:t>
            </a:r>
          </a:p>
          <a:p>
            <a:r>
              <a:rPr lang="en-US" sz="1200" kern="1200" baseline="0" dirty="0">
                <a:solidFill>
                  <a:schemeClr val="tx1"/>
                </a:solidFill>
                <a:latin typeface="Arial" charset="0"/>
                <a:ea typeface="ＭＳ Ｐゴシック" charset="-128"/>
                <a:cs typeface="ＭＳ Ｐゴシック" charset="-128"/>
              </a:rPr>
              <a:t>polices such as acceptable use and spam prevention. The CSP may also incorporate</a:t>
            </a:r>
          </a:p>
          <a:p>
            <a:r>
              <a:rPr lang="en-US" sz="1200" kern="1200" baseline="0" dirty="0">
                <a:solidFill>
                  <a:schemeClr val="tx1"/>
                </a:solidFill>
                <a:latin typeface="Arial" charset="0"/>
                <a:ea typeface="ＭＳ Ｐゴシック" charset="-128"/>
                <a:cs typeface="ＭＳ Ｐゴシック" charset="-128"/>
              </a:rPr>
              <a:t>digital signatures on all e-mail clients and provide optional e-mail encryption.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Security assessments  are third-part audits of cloud services. While this service</a:t>
            </a:r>
          </a:p>
          <a:p>
            <a:r>
              <a:rPr lang="en-US" sz="1200" kern="1200" baseline="0" dirty="0">
                <a:solidFill>
                  <a:schemeClr val="tx1"/>
                </a:solidFill>
                <a:latin typeface="Arial" charset="0"/>
                <a:ea typeface="ＭＳ Ｐゴシック" charset="-128"/>
                <a:cs typeface="ＭＳ Ｐゴシック" charset="-128"/>
              </a:rPr>
              <a:t>is outside the province of the CSP, the CSP can provide tools and access points to</a:t>
            </a:r>
          </a:p>
          <a:p>
            <a:r>
              <a:rPr lang="en-US" sz="1200" kern="1200" baseline="0" dirty="0">
                <a:solidFill>
                  <a:schemeClr val="tx1"/>
                </a:solidFill>
                <a:latin typeface="Arial" charset="0"/>
                <a:ea typeface="ＭＳ Ｐゴシック" charset="-128"/>
                <a:cs typeface="ＭＳ Ｐゴシック" charset="-128"/>
              </a:rPr>
              <a:t>facilitate various assessment activities.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Intrusion management  encompasses intrusion detection, prevention, and response.</a:t>
            </a:r>
          </a:p>
          <a:p>
            <a:r>
              <a:rPr lang="en-US" sz="1200" kern="1200" baseline="0" dirty="0">
                <a:solidFill>
                  <a:schemeClr val="tx1"/>
                </a:solidFill>
                <a:latin typeface="Arial" charset="0"/>
                <a:ea typeface="ＭＳ Ｐゴシック" charset="-128"/>
                <a:cs typeface="ＭＳ Ｐゴシック" charset="-128"/>
              </a:rPr>
              <a:t>The core of this service is the implementation of intrusion detection systems</a:t>
            </a:r>
          </a:p>
          <a:p>
            <a:r>
              <a:rPr lang="en-US" sz="1200" kern="1200" baseline="0" dirty="0">
                <a:solidFill>
                  <a:schemeClr val="tx1"/>
                </a:solidFill>
                <a:latin typeface="Arial" charset="0"/>
                <a:ea typeface="ＭＳ Ｐゴシック" charset="-128"/>
                <a:cs typeface="ＭＳ Ｐゴシック" charset="-128"/>
              </a:rPr>
              <a:t>(IDSs) and intrusion prevention systems (IPSs) at entry points to the cloud and on</a:t>
            </a:r>
          </a:p>
          <a:p>
            <a:r>
              <a:rPr lang="en-US" sz="1200" kern="1200" baseline="0" dirty="0">
                <a:solidFill>
                  <a:schemeClr val="tx1"/>
                </a:solidFill>
                <a:latin typeface="Arial" charset="0"/>
                <a:ea typeface="ＭＳ Ｐゴシック" charset="-128"/>
                <a:cs typeface="ＭＳ Ｐゴシック" charset="-128"/>
              </a:rPr>
              <a:t>servers in the cloud. An IDS is a set of automated tools designed to detect unauthorized</a:t>
            </a:r>
          </a:p>
          <a:p>
            <a:r>
              <a:rPr lang="en-US" sz="1200" kern="1200" baseline="0" dirty="0">
                <a:solidFill>
                  <a:schemeClr val="tx1"/>
                </a:solidFill>
                <a:latin typeface="Arial" charset="0"/>
                <a:ea typeface="ＭＳ Ｐゴシック" charset="-128"/>
                <a:cs typeface="ＭＳ Ｐゴシック" charset="-128"/>
              </a:rPr>
              <a:t>access to a host system. We discuss this in Chapter 21. An IPS incorporates IDS</a:t>
            </a:r>
          </a:p>
          <a:p>
            <a:r>
              <a:rPr lang="en-US" sz="1200" kern="1200" baseline="0" dirty="0">
                <a:solidFill>
                  <a:schemeClr val="tx1"/>
                </a:solidFill>
                <a:latin typeface="Arial" charset="0"/>
                <a:ea typeface="ＭＳ Ｐゴシック" charset="-128"/>
                <a:cs typeface="ＭＳ Ｐゴシック" charset="-128"/>
              </a:rPr>
              <a:t>functionality but also includes mechanisms designed to block traffic from intruders.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Security information and event management (SIEM)  aggregates (via push or</a:t>
            </a:r>
          </a:p>
          <a:p>
            <a:r>
              <a:rPr lang="en-US" sz="1200" kern="1200" baseline="0" dirty="0">
                <a:solidFill>
                  <a:schemeClr val="tx1"/>
                </a:solidFill>
                <a:latin typeface="Arial" charset="0"/>
                <a:ea typeface="ＭＳ Ｐゴシック" charset="-128"/>
                <a:cs typeface="ＭＳ Ｐゴシック" charset="-128"/>
              </a:rPr>
              <a:t>pull mechanisms) log and event data from virtual and real networks, applications,</a:t>
            </a:r>
          </a:p>
          <a:p>
            <a:r>
              <a:rPr lang="en-US" sz="1200" kern="1200" baseline="0" dirty="0">
                <a:solidFill>
                  <a:schemeClr val="tx1"/>
                </a:solidFill>
                <a:latin typeface="Arial" charset="0"/>
                <a:ea typeface="ＭＳ Ｐゴシック" charset="-128"/>
                <a:cs typeface="ＭＳ Ｐゴシック" charset="-128"/>
              </a:rPr>
              <a:t>and systems. This information is then correlated and analyzed to provide real-time</a:t>
            </a:r>
          </a:p>
          <a:p>
            <a:r>
              <a:rPr lang="en-US" sz="1200" kern="1200" baseline="0" dirty="0">
                <a:solidFill>
                  <a:schemeClr val="tx1"/>
                </a:solidFill>
                <a:latin typeface="Arial" charset="0"/>
                <a:ea typeface="ＭＳ Ｐゴシック" charset="-128"/>
                <a:cs typeface="ＭＳ Ｐゴシック" charset="-128"/>
              </a:rPr>
              <a:t>reporting and alerting on information/events that may require intervention or other</a:t>
            </a:r>
          </a:p>
          <a:p>
            <a:r>
              <a:rPr lang="en-US" sz="1200" kern="1200" baseline="0" dirty="0">
                <a:solidFill>
                  <a:schemeClr val="tx1"/>
                </a:solidFill>
                <a:latin typeface="Arial" charset="0"/>
                <a:ea typeface="ＭＳ Ｐゴシック" charset="-128"/>
                <a:cs typeface="ＭＳ Ｐゴシック" charset="-128"/>
              </a:rPr>
              <a:t>type of response. The CSP typically provides an integrated service that can put together</a:t>
            </a:r>
          </a:p>
          <a:p>
            <a:r>
              <a:rPr lang="en-US" sz="1200" kern="1200" baseline="0" dirty="0">
                <a:solidFill>
                  <a:schemeClr val="tx1"/>
                </a:solidFill>
                <a:latin typeface="Arial" charset="0"/>
                <a:ea typeface="ＭＳ Ｐゴシック" charset="-128"/>
                <a:cs typeface="ＭＳ Ｐゴシック" charset="-128"/>
              </a:rPr>
              <a:t>information from a variety of sources both within the cloud and within the</a:t>
            </a:r>
          </a:p>
          <a:p>
            <a:r>
              <a:rPr lang="en-US" sz="1200" kern="1200" baseline="0" dirty="0">
                <a:solidFill>
                  <a:schemeClr val="tx1"/>
                </a:solidFill>
                <a:latin typeface="Arial" charset="0"/>
                <a:ea typeface="ＭＳ Ｐゴシック" charset="-128"/>
                <a:cs typeface="ＭＳ Ｐゴシック" charset="-128"/>
              </a:rPr>
              <a:t>client enterprise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Encryption  is a pervasive service that can be provided for data at rest in the</a:t>
            </a:r>
          </a:p>
          <a:p>
            <a:r>
              <a:rPr lang="en-US" sz="1200" kern="1200" baseline="0" dirty="0">
                <a:solidFill>
                  <a:schemeClr val="tx1"/>
                </a:solidFill>
                <a:latin typeface="Arial" charset="0"/>
                <a:ea typeface="ＭＳ Ｐゴシック" charset="-128"/>
                <a:cs typeface="ＭＳ Ｐゴシック" charset="-128"/>
              </a:rPr>
              <a:t>cloud, e-mail traffic, client-specific network management information, and identity</a:t>
            </a:r>
          </a:p>
          <a:p>
            <a:r>
              <a:rPr lang="en-US" sz="1200" kern="1200" baseline="0" dirty="0">
                <a:solidFill>
                  <a:schemeClr val="tx1"/>
                </a:solidFill>
                <a:latin typeface="Arial" charset="0"/>
                <a:ea typeface="ＭＳ Ｐゴシック" charset="-128"/>
                <a:cs typeface="ＭＳ Ｐゴシック" charset="-128"/>
              </a:rPr>
              <a:t>information. Encryption services provided by the CSP involve a range of complex</a:t>
            </a:r>
          </a:p>
          <a:p>
            <a:r>
              <a:rPr lang="en-US" sz="1200" kern="1200" baseline="0" dirty="0">
                <a:solidFill>
                  <a:schemeClr val="tx1"/>
                </a:solidFill>
                <a:latin typeface="Arial" charset="0"/>
                <a:ea typeface="ＭＳ Ｐゴシック" charset="-128"/>
                <a:cs typeface="ＭＳ Ｐゴシック" charset="-128"/>
              </a:rPr>
              <a:t> issues, including key management, how to implement virtual private network (VPN)</a:t>
            </a:r>
          </a:p>
          <a:p>
            <a:r>
              <a:rPr lang="en-US" sz="1200" kern="1200" baseline="0" dirty="0">
                <a:solidFill>
                  <a:schemeClr val="tx1"/>
                </a:solidFill>
                <a:latin typeface="Arial" charset="0"/>
                <a:ea typeface="ＭＳ Ｐゴシック" charset="-128"/>
                <a:cs typeface="ＭＳ Ｐゴシック" charset="-128"/>
              </a:rPr>
              <a:t>services in the cloud, application encryption, and data content access.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Business continuity and disaster recovery  comprise measures and mechanisms</a:t>
            </a:r>
          </a:p>
          <a:p>
            <a:r>
              <a:rPr lang="en-US" sz="1200" kern="1200" baseline="0" dirty="0">
                <a:solidFill>
                  <a:schemeClr val="tx1"/>
                </a:solidFill>
                <a:latin typeface="Arial" charset="0"/>
                <a:ea typeface="ＭＳ Ｐゴシック" charset="-128"/>
                <a:cs typeface="ＭＳ Ｐゴシック" charset="-128"/>
              </a:rPr>
              <a:t>to ensure operational resiliency in the event of any service interruptions. This is an</a:t>
            </a:r>
          </a:p>
          <a:p>
            <a:r>
              <a:rPr lang="en-US" sz="1200" kern="1200" baseline="0" dirty="0">
                <a:solidFill>
                  <a:schemeClr val="tx1"/>
                </a:solidFill>
                <a:latin typeface="Arial" charset="0"/>
                <a:ea typeface="ＭＳ Ｐゴシック" charset="-128"/>
                <a:cs typeface="ＭＳ Ｐゴシック" charset="-128"/>
              </a:rPr>
              <a:t>area where the CSP, because of economies of scale, can offer obvious benefits to a</a:t>
            </a:r>
          </a:p>
          <a:p>
            <a:r>
              <a:rPr lang="en-US" sz="1200" kern="1200" baseline="0" dirty="0">
                <a:solidFill>
                  <a:schemeClr val="tx1"/>
                </a:solidFill>
                <a:latin typeface="Arial" charset="0"/>
                <a:ea typeface="ＭＳ Ｐゴシック" charset="-128"/>
                <a:cs typeface="ＭＳ Ｐゴシック" charset="-128"/>
              </a:rPr>
              <a:t>cloud service client [WOOD10]. The CSP can provide backup at multiple locations,</a:t>
            </a:r>
          </a:p>
          <a:p>
            <a:r>
              <a:rPr lang="en-US" sz="1200" kern="1200" baseline="0" dirty="0">
                <a:solidFill>
                  <a:schemeClr val="tx1"/>
                </a:solidFill>
                <a:latin typeface="Arial" charset="0"/>
                <a:ea typeface="ＭＳ Ｐゴシック" charset="-128"/>
                <a:cs typeface="ＭＳ Ｐゴシック" charset="-128"/>
              </a:rPr>
              <a:t>with reliable failover and disaster recovery facilities. This service must include a</a:t>
            </a:r>
          </a:p>
          <a:p>
            <a:r>
              <a:rPr lang="en-US" sz="1200" kern="1200" baseline="0" dirty="0">
                <a:solidFill>
                  <a:schemeClr val="tx1"/>
                </a:solidFill>
                <a:latin typeface="Arial" charset="0"/>
                <a:ea typeface="ＭＳ Ｐゴシック" charset="-128"/>
                <a:cs typeface="ＭＳ Ｐゴシック" charset="-128"/>
              </a:rPr>
              <a:t>flexible infrastructure, redundancy of functions and hardware, monitored operations,</a:t>
            </a:r>
          </a:p>
          <a:p>
            <a:r>
              <a:rPr lang="en-US" sz="1200" kern="1200" baseline="0" dirty="0">
                <a:solidFill>
                  <a:schemeClr val="tx1"/>
                </a:solidFill>
                <a:latin typeface="Arial" charset="0"/>
                <a:ea typeface="ＭＳ Ｐゴシック" charset="-128"/>
                <a:cs typeface="ＭＳ Ｐゴシック" charset="-128"/>
              </a:rPr>
              <a:t>geographically distributed data centers, and network survivability.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Network security  consists of security services that allocate access, distribute,</a:t>
            </a:r>
          </a:p>
          <a:p>
            <a:r>
              <a:rPr lang="en-US" sz="1200" kern="1200" baseline="0" dirty="0">
                <a:solidFill>
                  <a:schemeClr val="tx1"/>
                </a:solidFill>
                <a:latin typeface="Arial" charset="0"/>
                <a:ea typeface="ＭＳ Ｐゴシック" charset="-128"/>
                <a:cs typeface="ＭＳ Ｐゴシック" charset="-128"/>
              </a:rPr>
              <a:t>monitor, and protect the underlying resource services. Services include perimeter and</a:t>
            </a:r>
          </a:p>
          <a:p>
            <a:r>
              <a:rPr lang="en-US" sz="1200" kern="1200" baseline="0" dirty="0">
                <a:solidFill>
                  <a:schemeClr val="tx1"/>
                </a:solidFill>
                <a:latin typeface="Arial" charset="0"/>
                <a:ea typeface="ＭＳ Ｐゴシック" charset="-128"/>
                <a:cs typeface="ＭＳ Ｐゴシック" charset="-128"/>
              </a:rPr>
              <a:t>server firewalls and denial-of-service protection. Many of the other services listed in</a:t>
            </a:r>
          </a:p>
          <a:p>
            <a:r>
              <a:rPr lang="en-US" sz="1200" kern="1200" baseline="0" dirty="0">
                <a:solidFill>
                  <a:schemeClr val="tx1"/>
                </a:solidFill>
                <a:latin typeface="Arial" charset="0"/>
                <a:ea typeface="ＭＳ Ｐゴシック" charset="-128"/>
                <a:cs typeface="ＭＳ Ｐゴシック" charset="-128"/>
              </a:rPr>
              <a:t>this section, including intrusion management, identity and access management, data</a:t>
            </a:r>
          </a:p>
          <a:p>
            <a:r>
              <a:rPr lang="en-US" sz="1200" kern="1200" baseline="0" dirty="0">
                <a:solidFill>
                  <a:schemeClr val="tx1"/>
                </a:solidFill>
                <a:latin typeface="Arial" charset="0"/>
                <a:ea typeface="ＭＳ Ｐゴシック" charset="-128"/>
                <a:cs typeface="ＭＳ Ｐゴシック" charset="-128"/>
              </a:rPr>
              <a:t>loss protection, and Web security, also contribute to the network security service.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31</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 Numerous documents have been developed to guide businesses thinking about the</a:t>
            </a:r>
          </a:p>
          <a:p>
            <a:r>
              <a:rPr lang="en-US" sz="1200" kern="1200" baseline="0" dirty="0">
                <a:solidFill>
                  <a:schemeClr val="tx1"/>
                </a:solidFill>
                <a:latin typeface="Arial" charset="0"/>
                <a:ea typeface="ＭＳ Ｐゴシック" charset="-128"/>
                <a:cs typeface="ＭＳ Ｐゴシック" charset="-128"/>
              </a:rPr>
              <a:t>security issues associated with cloud computing. In addition to SP 800-144, which</a:t>
            </a:r>
          </a:p>
          <a:p>
            <a:r>
              <a:rPr lang="en-US" sz="1200" kern="1200" baseline="0" dirty="0">
                <a:solidFill>
                  <a:schemeClr val="tx1"/>
                </a:solidFill>
                <a:latin typeface="Arial" charset="0"/>
                <a:ea typeface="ＭＳ Ｐゴシック" charset="-128"/>
                <a:cs typeface="ＭＳ Ｐゴシック" charset="-128"/>
              </a:rPr>
              <a:t>provides overall guidance, NIST has issued SP 800-146 (Cloud Computing Synopsis</a:t>
            </a:r>
          </a:p>
          <a:p>
            <a:r>
              <a:rPr lang="en-US" sz="1200" kern="1200" baseline="0" dirty="0">
                <a:solidFill>
                  <a:schemeClr val="tx1"/>
                </a:solidFill>
                <a:latin typeface="Arial" charset="0"/>
                <a:ea typeface="ＭＳ Ｐゴシック" charset="-128"/>
                <a:cs typeface="ＭＳ Ｐゴシック" charset="-128"/>
              </a:rPr>
              <a:t>and Recommendations,  May 2012). </a:t>
            </a:r>
            <a:r>
              <a:rPr lang="en-US" sz="1200" kern="1200" baseline="0" dirty="0" err="1">
                <a:solidFill>
                  <a:schemeClr val="tx1"/>
                </a:solidFill>
                <a:latin typeface="Arial" charset="0"/>
                <a:ea typeface="ＭＳ Ｐゴシック" charset="-128"/>
                <a:cs typeface="ＭＳ Ｐゴシック" charset="-128"/>
              </a:rPr>
              <a:t>NIST’s</a:t>
            </a:r>
            <a:r>
              <a:rPr lang="en-US" sz="1200" kern="1200" baseline="0" dirty="0">
                <a:solidFill>
                  <a:schemeClr val="tx1"/>
                </a:solidFill>
                <a:latin typeface="Arial" charset="0"/>
                <a:ea typeface="ＭＳ Ｐゴシック" charset="-128"/>
                <a:cs typeface="ＭＳ Ｐゴシック" charset="-128"/>
              </a:rPr>
              <a:t> recommendations systematically consider</a:t>
            </a:r>
          </a:p>
          <a:p>
            <a:r>
              <a:rPr lang="en-US" sz="1200" kern="1200" baseline="0" dirty="0">
                <a:solidFill>
                  <a:schemeClr val="tx1"/>
                </a:solidFill>
                <a:latin typeface="Arial" charset="0"/>
                <a:ea typeface="ＭＳ Ｐゴシック" charset="-128"/>
                <a:cs typeface="ＭＳ Ｐゴシック" charset="-128"/>
              </a:rPr>
              <a:t>each of the major types of cloud services consumed by businesses including</a:t>
            </a:r>
          </a:p>
          <a:p>
            <a:r>
              <a:rPr lang="en-US" sz="1200" kern="1200" baseline="0" dirty="0">
                <a:solidFill>
                  <a:schemeClr val="tx1"/>
                </a:solidFill>
                <a:latin typeface="Arial" charset="0"/>
                <a:ea typeface="ＭＳ Ｐゴシック" charset="-128"/>
                <a:cs typeface="ＭＳ Ｐゴシック" charset="-128"/>
              </a:rPr>
              <a:t>Software as a Service (</a:t>
            </a:r>
            <a:r>
              <a:rPr lang="en-US" sz="1200" kern="1200" baseline="0" dirty="0" err="1">
                <a:solidFill>
                  <a:schemeClr val="tx1"/>
                </a:solidFill>
                <a:latin typeface="Arial" charset="0"/>
                <a:ea typeface="ＭＳ Ｐゴシック" charset="-128"/>
                <a:cs typeface="ＭＳ Ｐゴシック" charset="-128"/>
              </a:rPr>
              <a:t>SaaS</a:t>
            </a:r>
            <a:r>
              <a:rPr lang="en-US" sz="1200" kern="1200" baseline="0" dirty="0">
                <a:solidFill>
                  <a:schemeClr val="tx1"/>
                </a:solidFill>
                <a:latin typeface="Arial" charset="0"/>
                <a:ea typeface="ＭＳ Ｐゴシック" charset="-128"/>
                <a:cs typeface="ＭＳ Ｐゴシック" charset="-128"/>
              </a:rPr>
              <a:t>), Infrastructure as a Service (</a:t>
            </a:r>
            <a:r>
              <a:rPr lang="en-US" sz="1200" kern="1200" baseline="0" dirty="0" err="1">
                <a:solidFill>
                  <a:schemeClr val="tx1"/>
                </a:solidFill>
                <a:latin typeface="Arial" charset="0"/>
                <a:ea typeface="ＭＳ Ｐゴシック" charset="-128"/>
                <a:cs typeface="ＭＳ Ｐゴシック" charset="-128"/>
              </a:rPr>
              <a:t>IaaS</a:t>
            </a:r>
            <a:r>
              <a:rPr lang="en-US" sz="1200" kern="1200" baseline="0" dirty="0">
                <a:solidFill>
                  <a:schemeClr val="tx1"/>
                </a:solidFill>
                <a:latin typeface="Arial" charset="0"/>
                <a:ea typeface="ＭＳ Ｐゴシック" charset="-128"/>
                <a:cs typeface="ＭＳ Ｐゴシック" charset="-128"/>
              </a:rPr>
              <a:t>), and Platform as</a:t>
            </a:r>
          </a:p>
          <a:p>
            <a:r>
              <a:rPr lang="en-US" sz="1200" kern="1200" baseline="0" dirty="0">
                <a:solidFill>
                  <a:schemeClr val="tx1"/>
                </a:solidFill>
                <a:latin typeface="Arial" charset="0"/>
                <a:ea typeface="ＭＳ Ｐゴシック" charset="-128"/>
                <a:cs typeface="ＭＳ Ｐゴシック" charset="-128"/>
              </a:rPr>
              <a:t>a Service (</a:t>
            </a:r>
            <a:r>
              <a:rPr lang="en-US" sz="1200" kern="1200" baseline="0" dirty="0" err="1">
                <a:solidFill>
                  <a:schemeClr val="tx1"/>
                </a:solidFill>
                <a:latin typeface="Arial" charset="0"/>
                <a:ea typeface="ＭＳ Ｐゴシック" charset="-128"/>
                <a:cs typeface="ＭＳ Ｐゴシック" charset="-128"/>
              </a:rPr>
              <a:t>PaaS</a:t>
            </a:r>
            <a:r>
              <a:rPr lang="en-US" sz="1200" kern="1200" baseline="0" dirty="0">
                <a:solidFill>
                  <a:schemeClr val="tx1"/>
                </a:solidFill>
                <a:latin typeface="Arial" charset="0"/>
                <a:ea typeface="ＭＳ Ｐゴシック" charset="-128"/>
                <a:cs typeface="ＭＳ Ｐゴシック" charset="-128"/>
              </a:rPr>
              <a:t>). While security issues vary somewhat depending on the type of</a:t>
            </a:r>
          </a:p>
          <a:p>
            <a:r>
              <a:rPr lang="en-US" sz="1200" kern="1200" baseline="0" dirty="0">
                <a:solidFill>
                  <a:schemeClr val="tx1"/>
                </a:solidFill>
                <a:latin typeface="Arial" charset="0"/>
                <a:ea typeface="ＭＳ Ｐゴシック" charset="-128"/>
                <a:cs typeface="ＭＳ Ｐゴシック" charset="-128"/>
              </a:rPr>
              <a:t>cloud service, there are multiple NIST recommendations that are independent of</a:t>
            </a:r>
          </a:p>
          <a:p>
            <a:r>
              <a:rPr lang="en-US" sz="1200" kern="1200" baseline="0" dirty="0">
                <a:solidFill>
                  <a:schemeClr val="tx1"/>
                </a:solidFill>
                <a:latin typeface="Arial" charset="0"/>
                <a:ea typeface="ＭＳ Ｐゴシック" charset="-128"/>
                <a:cs typeface="ＭＳ Ｐゴシック" charset="-128"/>
              </a:rPr>
              <a:t>service type. Not surprisingly, NIST recommends selecting cloud providers that</a:t>
            </a:r>
          </a:p>
          <a:p>
            <a:r>
              <a:rPr lang="en-US" sz="1200" kern="1200" baseline="0" dirty="0">
                <a:solidFill>
                  <a:schemeClr val="tx1"/>
                </a:solidFill>
                <a:latin typeface="Arial" charset="0"/>
                <a:ea typeface="ＭＳ Ｐゴシック" charset="-128"/>
                <a:cs typeface="ＭＳ Ｐゴシック" charset="-128"/>
              </a:rPr>
              <a:t>support strong encryption, have appropriate redundancy mechanisms in place,</a:t>
            </a:r>
          </a:p>
          <a:p>
            <a:r>
              <a:rPr lang="en-US" sz="1200" kern="1200" baseline="0" dirty="0">
                <a:solidFill>
                  <a:schemeClr val="tx1"/>
                </a:solidFill>
                <a:latin typeface="Arial" charset="0"/>
                <a:ea typeface="ＭＳ Ｐゴシック" charset="-128"/>
                <a:cs typeface="ＭＳ Ｐゴシック" charset="-128"/>
              </a:rPr>
              <a:t>employ</a:t>
            </a:r>
          </a:p>
          <a:p>
            <a:r>
              <a:rPr lang="en-US" sz="1200" kern="1200" baseline="0" dirty="0">
                <a:solidFill>
                  <a:schemeClr val="tx1"/>
                </a:solidFill>
                <a:latin typeface="Arial" charset="0"/>
                <a:ea typeface="ＭＳ Ｐゴシック" charset="-128"/>
                <a:cs typeface="ＭＳ Ｐゴシック" charset="-128"/>
              </a:rPr>
              <a:t>authentication mechanisms, and offer subscribers sufficient visibility about</a:t>
            </a:r>
          </a:p>
          <a:p>
            <a:r>
              <a:rPr lang="en-US" sz="1200" kern="1200" baseline="0" dirty="0">
                <a:solidFill>
                  <a:schemeClr val="tx1"/>
                </a:solidFill>
                <a:latin typeface="Arial" charset="0"/>
                <a:ea typeface="ＭＳ Ｐゴシック" charset="-128"/>
                <a:cs typeface="ＭＳ Ｐゴシック" charset="-128"/>
              </a:rPr>
              <a:t>mechanisms used to protect subscribers from other subscribers and the provider.</a:t>
            </a:r>
          </a:p>
          <a:p>
            <a:r>
              <a:rPr lang="en-US" sz="1200" kern="1200" baseline="0" dirty="0">
                <a:solidFill>
                  <a:schemeClr val="tx1"/>
                </a:solidFill>
                <a:latin typeface="Arial" charset="0"/>
                <a:ea typeface="ＭＳ Ｐゴシック" charset="-128"/>
                <a:cs typeface="ＭＳ Ｐゴシック" charset="-128"/>
              </a:rPr>
              <a:t>SP 800-146 also lists the overall security controls that are relevant in a cloud computing</a:t>
            </a:r>
          </a:p>
          <a:p>
            <a:r>
              <a:rPr lang="en-US" sz="1200" kern="1200" baseline="0" dirty="0">
                <a:solidFill>
                  <a:schemeClr val="tx1"/>
                </a:solidFill>
                <a:latin typeface="Arial" charset="0"/>
                <a:ea typeface="ＭＳ Ｐゴシック" charset="-128"/>
                <a:cs typeface="ＭＳ Ｐゴシック" charset="-128"/>
              </a:rPr>
              <a:t>environment and that must be assigned to the different cloud actors. These</a:t>
            </a:r>
          </a:p>
          <a:p>
            <a:r>
              <a:rPr lang="en-US" sz="1200" kern="1200" baseline="0" dirty="0">
                <a:solidFill>
                  <a:schemeClr val="tx1"/>
                </a:solidFill>
                <a:latin typeface="Arial" charset="0"/>
                <a:ea typeface="ＭＳ Ｐゴシック" charset="-128"/>
                <a:cs typeface="ＭＳ Ｐゴシック" charset="-128"/>
              </a:rPr>
              <a:t>are shown in Table 16.4.</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As more businesses incorporate cloud services into their enterprise network</a:t>
            </a:r>
          </a:p>
          <a:p>
            <a:r>
              <a:rPr lang="en-US" sz="1200" kern="1200" baseline="0" dirty="0">
                <a:solidFill>
                  <a:schemeClr val="tx1"/>
                </a:solidFill>
                <a:latin typeface="Arial" charset="0"/>
                <a:ea typeface="ＭＳ Ｐゴシック" charset="-128"/>
                <a:cs typeface="ＭＳ Ｐゴシック" charset="-128"/>
              </a:rPr>
              <a:t>infrastructures, cloud computing security will persist as an important issue.</a:t>
            </a:r>
          </a:p>
          <a:p>
            <a:r>
              <a:rPr lang="en-US" sz="1200" kern="1200" baseline="0" dirty="0">
                <a:solidFill>
                  <a:schemeClr val="tx1"/>
                </a:solidFill>
                <a:latin typeface="Arial" charset="0"/>
                <a:ea typeface="ＭＳ Ｐゴシック" charset="-128"/>
                <a:cs typeface="ＭＳ Ｐゴシック" charset="-128"/>
              </a:rPr>
              <a:t>Examples of cloud computing security failures have the potential to have a chilling</a:t>
            </a:r>
          </a:p>
          <a:p>
            <a:r>
              <a:rPr lang="en-US" sz="1200" kern="1200" baseline="0" dirty="0">
                <a:solidFill>
                  <a:schemeClr val="tx1"/>
                </a:solidFill>
                <a:latin typeface="Arial" charset="0"/>
                <a:ea typeface="ＭＳ Ｐゴシック" charset="-128"/>
                <a:cs typeface="ＭＳ Ｐゴシック" charset="-128"/>
              </a:rPr>
              <a:t>effect on business interest in cloud services and this is inspiring service providers</a:t>
            </a:r>
          </a:p>
          <a:p>
            <a:r>
              <a:rPr lang="en-US" sz="1200" kern="1200" baseline="0" dirty="0">
                <a:solidFill>
                  <a:schemeClr val="tx1"/>
                </a:solidFill>
                <a:latin typeface="Arial" charset="0"/>
                <a:ea typeface="ＭＳ Ｐゴシック" charset="-128"/>
                <a:cs typeface="ＭＳ Ｐゴシック" charset="-128"/>
              </a:rPr>
              <a:t>to be serious about incorporating security mechanisms that will allay concerns of</a:t>
            </a:r>
          </a:p>
          <a:p>
            <a:r>
              <a:rPr lang="en-US" sz="1200" kern="1200" baseline="0" dirty="0">
                <a:solidFill>
                  <a:schemeClr val="tx1"/>
                </a:solidFill>
                <a:latin typeface="Arial" charset="0"/>
                <a:ea typeface="ＭＳ Ｐゴシック" charset="-128"/>
                <a:cs typeface="ＭＳ Ｐゴシック" charset="-128"/>
              </a:rPr>
              <a:t>potential subscribers. Some service providers have moved their operations to Tier 4</a:t>
            </a:r>
          </a:p>
          <a:p>
            <a:r>
              <a:rPr lang="en-US" sz="1200" kern="1200" baseline="0" dirty="0">
                <a:solidFill>
                  <a:schemeClr val="tx1"/>
                </a:solidFill>
                <a:latin typeface="Arial" charset="0"/>
                <a:ea typeface="ＭＳ Ｐゴシック" charset="-128"/>
                <a:cs typeface="ＭＳ Ｐゴシック" charset="-128"/>
              </a:rPr>
              <a:t>data centers to address user concerns about availability and redundancy. Because so</a:t>
            </a:r>
          </a:p>
          <a:p>
            <a:r>
              <a:rPr lang="en-US" sz="1200" kern="1200" baseline="0" dirty="0">
                <a:solidFill>
                  <a:schemeClr val="tx1"/>
                </a:solidFill>
                <a:latin typeface="Arial" charset="0"/>
                <a:ea typeface="ＭＳ Ｐゴシック" charset="-128"/>
                <a:cs typeface="ＭＳ Ｐゴシック" charset="-128"/>
              </a:rPr>
              <a:t>many businesses remain reluctant to embrace cloud computing in a big way, cloud</a:t>
            </a:r>
          </a:p>
          <a:p>
            <a:r>
              <a:rPr lang="en-US" sz="1200" kern="1200" baseline="0" dirty="0">
                <a:solidFill>
                  <a:schemeClr val="tx1"/>
                </a:solidFill>
                <a:latin typeface="Arial" charset="0"/>
                <a:ea typeface="ＭＳ Ｐゴシック" charset="-128"/>
                <a:cs typeface="ＭＳ Ｐゴシック" charset="-128"/>
              </a:rPr>
              <a:t>service providers will have to continue to work hard to convince potential customers</a:t>
            </a:r>
          </a:p>
          <a:p>
            <a:r>
              <a:rPr lang="en-US" sz="1200" kern="1200" baseline="0" dirty="0">
                <a:solidFill>
                  <a:schemeClr val="tx1"/>
                </a:solidFill>
                <a:latin typeface="Arial" charset="0"/>
                <a:ea typeface="ＭＳ Ｐゴシック" charset="-128"/>
                <a:cs typeface="ＭＳ Ｐゴシック" charset="-128"/>
              </a:rPr>
              <a:t>that computing support for core business processes and mission critical applications</a:t>
            </a:r>
          </a:p>
          <a:p>
            <a:r>
              <a:rPr lang="en-US" sz="1200" kern="1200" baseline="0" dirty="0">
                <a:solidFill>
                  <a:schemeClr val="tx1"/>
                </a:solidFill>
                <a:latin typeface="Arial" charset="0"/>
                <a:ea typeface="ＭＳ Ｐゴシック" charset="-128"/>
                <a:cs typeface="ＭＳ Ｐゴシック" charset="-128"/>
              </a:rPr>
              <a:t>can be moved safely and securely to the cloud.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91276C45-335A-7545-BDB9-8D7CA57574D8}" type="slidenum">
              <a:rPr lang="en-AU">
                <a:latin typeface="Arial" pitchFamily="-84" charset="0"/>
              </a:rPr>
              <a:pPr/>
              <a:t>33</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16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F00FF0D-89E8-0340-9D6B-5AA0C2E9B04B}" type="slidenum">
              <a:rPr lang="en-AU">
                <a:latin typeface="Arial" pitchFamily="-84" charset="0"/>
              </a:rPr>
              <a:pPr/>
              <a:t>4</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 Figure 16.1 is a generic network access diagram. A variety of different ARs</a:t>
            </a:r>
          </a:p>
          <a:p>
            <a:r>
              <a:rPr lang="en-US" sz="1200" kern="1200" baseline="0" dirty="0">
                <a:solidFill>
                  <a:schemeClr val="tx1"/>
                </a:solidFill>
                <a:latin typeface="Arial" charset="0"/>
                <a:ea typeface="ＭＳ Ｐゴシック" charset="-128"/>
                <a:cs typeface="ＭＳ Ｐゴシック" charset="-128"/>
              </a:rPr>
              <a:t>seek access to an enterprise network by applying to some type of NAS. The first</a:t>
            </a:r>
          </a:p>
          <a:p>
            <a:r>
              <a:rPr lang="en-US" sz="1200" kern="1200" baseline="0" dirty="0">
                <a:solidFill>
                  <a:schemeClr val="tx1"/>
                </a:solidFill>
                <a:latin typeface="Arial" charset="0"/>
                <a:ea typeface="ＭＳ Ｐゴシック" charset="-128"/>
                <a:cs typeface="ＭＳ Ｐゴシック" charset="-128"/>
              </a:rPr>
              <a:t>step is generally to authenticate the AR. Authentication typically involves some</a:t>
            </a:r>
          </a:p>
          <a:p>
            <a:r>
              <a:rPr lang="en-US" sz="1200" kern="1200" baseline="0" dirty="0">
                <a:solidFill>
                  <a:schemeClr val="tx1"/>
                </a:solidFill>
                <a:latin typeface="Arial" charset="0"/>
                <a:ea typeface="ＭＳ Ｐゴシック" charset="-128"/>
                <a:cs typeface="ＭＳ Ｐゴシック" charset="-128"/>
              </a:rPr>
              <a:t>sort of secure protocol and the use of cryptographic keys. Authentication may be</a:t>
            </a:r>
          </a:p>
          <a:p>
            <a:r>
              <a:rPr lang="en-US" sz="1200" kern="1200" baseline="0" dirty="0">
                <a:solidFill>
                  <a:schemeClr val="tx1"/>
                </a:solidFill>
                <a:latin typeface="Arial" charset="0"/>
                <a:ea typeface="ＭＳ Ｐゴシック" charset="-128"/>
                <a:cs typeface="ＭＳ Ｐゴシック" charset="-128"/>
              </a:rPr>
              <a:t>performed by the NAS, or the NAS may mediate the authentication process. In the</a:t>
            </a:r>
          </a:p>
          <a:p>
            <a:r>
              <a:rPr lang="en-US" sz="1200" kern="1200" baseline="0" dirty="0">
                <a:solidFill>
                  <a:schemeClr val="tx1"/>
                </a:solidFill>
                <a:latin typeface="Arial" charset="0"/>
                <a:ea typeface="ＭＳ Ｐゴシック" charset="-128"/>
                <a:cs typeface="ＭＳ Ｐゴシック" charset="-128"/>
              </a:rPr>
              <a:t>latter case, authentication takes place between the supplicant and an authentication</a:t>
            </a:r>
          </a:p>
          <a:p>
            <a:r>
              <a:rPr lang="en-US" sz="1200" kern="1200" baseline="0" dirty="0">
                <a:solidFill>
                  <a:schemeClr val="tx1"/>
                </a:solidFill>
                <a:latin typeface="Arial" charset="0"/>
                <a:ea typeface="ＭＳ Ｐゴシック" charset="-128"/>
                <a:cs typeface="ＭＳ Ｐゴシック" charset="-128"/>
              </a:rPr>
              <a:t>server that is part of the policy server or that is accessed by the policy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process serves a number of purposes. It verifies a supplicant’s</a:t>
            </a:r>
          </a:p>
          <a:p>
            <a:r>
              <a:rPr lang="en-US" sz="1200" kern="1200" baseline="0" dirty="0">
                <a:solidFill>
                  <a:schemeClr val="tx1"/>
                </a:solidFill>
                <a:latin typeface="Arial" charset="0"/>
                <a:ea typeface="ＭＳ Ｐゴシック" charset="-128"/>
                <a:cs typeface="ＭＳ Ｐゴシック" charset="-128"/>
              </a:rPr>
              <a:t>claimed identity, which enables the policy server to determine what access</a:t>
            </a:r>
          </a:p>
          <a:p>
            <a:r>
              <a:rPr lang="en-US" sz="1200" kern="1200" baseline="0" dirty="0">
                <a:solidFill>
                  <a:schemeClr val="tx1"/>
                </a:solidFill>
                <a:latin typeface="Arial" charset="0"/>
                <a:ea typeface="ＭＳ Ｐゴシック" charset="-128"/>
                <a:cs typeface="ＭＳ Ｐゴシック" charset="-128"/>
              </a:rPr>
              <a:t>privileges, if any, the AR may have. The authentication exchange may result in the</a:t>
            </a:r>
          </a:p>
          <a:p>
            <a:r>
              <a:rPr lang="en-US" sz="1200" kern="1200" baseline="0" dirty="0">
                <a:solidFill>
                  <a:schemeClr val="tx1"/>
                </a:solidFill>
                <a:latin typeface="Arial" charset="0"/>
                <a:ea typeface="ＭＳ Ｐゴシック" charset="-128"/>
                <a:cs typeface="ＭＳ Ｐゴシック" charset="-128"/>
              </a:rPr>
              <a:t>establishment of session keys to enable future secure communication between the</a:t>
            </a:r>
          </a:p>
          <a:p>
            <a:r>
              <a:rPr lang="en-US" sz="1200" kern="1200" baseline="0" dirty="0">
                <a:solidFill>
                  <a:schemeClr val="tx1"/>
                </a:solidFill>
                <a:latin typeface="Arial" charset="0"/>
                <a:ea typeface="ＭＳ Ｐゴシック" charset="-128"/>
                <a:cs typeface="ＭＳ Ｐゴシック" charset="-128"/>
              </a:rPr>
              <a:t>supplicant and resources on the enterprise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Typically, the policy server or a supporting server will perform checks on the</a:t>
            </a:r>
          </a:p>
          <a:p>
            <a:r>
              <a:rPr lang="en-US" sz="1200" kern="1200" baseline="0" dirty="0">
                <a:solidFill>
                  <a:schemeClr val="tx1"/>
                </a:solidFill>
                <a:latin typeface="Arial" charset="0"/>
                <a:ea typeface="ＭＳ Ｐゴシック" charset="-128"/>
                <a:cs typeface="ＭＳ Ｐゴシック" charset="-128"/>
              </a:rPr>
              <a:t>AR to determine if it should be permitted interactive remote access connectivity.</a:t>
            </a:r>
          </a:p>
          <a:p>
            <a:r>
              <a:rPr lang="en-US" sz="1200" kern="1200" baseline="0" dirty="0">
                <a:solidFill>
                  <a:schemeClr val="tx1"/>
                </a:solidFill>
                <a:latin typeface="Arial" charset="0"/>
                <a:ea typeface="ＭＳ Ｐゴシック" charset="-128"/>
                <a:cs typeface="ＭＳ Ｐゴシック" charset="-128"/>
              </a:rPr>
              <a:t>These checks—sometimes called health, suitability, screening, or assessment</a:t>
            </a:r>
          </a:p>
          <a:p>
            <a:r>
              <a:rPr lang="en-US" sz="1200" kern="1200" baseline="0" dirty="0">
                <a:solidFill>
                  <a:schemeClr val="tx1"/>
                </a:solidFill>
                <a:latin typeface="Arial" charset="0"/>
                <a:ea typeface="ＭＳ Ｐゴシック" charset="-128"/>
                <a:cs typeface="ＭＳ Ｐゴシック" charset="-128"/>
              </a:rPr>
              <a:t>checks—require software on the user’s system to verify compliance with certain requirements</a:t>
            </a:r>
          </a:p>
          <a:p>
            <a:r>
              <a:rPr lang="en-US" sz="1200" kern="1200" baseline="0" dirty="0">
                <a:solidFill>
                  <a:schemeClr val="tx1"/>
                </a:solidFill>
                <a:latin typeface="Arial" charset="0"/>
                <a:ea typeface="ＭＳ Ｐゴシック" charset="-128"/>
                <a:cs typeface="ＭＳ Ｐゴシック" charset="-128"/>
              </a:rPr>
              <a:t>from the organization’s secure configuration baseline. For example, the</a:t>
            </a:r>
          </a:p>
          <a:p>
            <a:r>
              <a:rPr lang="en-US" sz="1200" kern="1200" baseline="0" dirty="0">
                <a:solidFill>
                  <a:schemeClr val="tx1"/>
                </a:solidFill>
                <a:latin typeface="Arial" charset="0"/>
                <a:ea typeface="ＭＳ Ｐゴシック" charset="-128"/>
                <a:cs typeface="ＭＳ Ｐゴシック" charset="-128"/>
              </a:rPr>
              <a:t>user’s antimalware software must be up-to-date, the operating system must be fully</a:t>
            </a:r>
          </a:p>
          <a:p>
            <a:r>
              <a:rPr lang="en-US" sz="1200" kern="1200" baseline="0" dirty="0">
                <a:solidFill>
                  <a:schemeClr val="tx1"/>
                </a:solidFill>
                <a:latin typeface="Arial" charset="0"/>
                <a:ea typeface="ＭＳ Ｐゴシック" charset="-128"/>
                <a:cs typeface="ＭＳ Ｐゴシック" charset="-128"/>
              </a:rPr>
              <a:t>patched, and the remote computer must be owned and controlled by the organization.</a:t>
            </a:r>
          </a:p>
          <a:p>
            <a:r>
              <a:rPr lang="en-US" sz="1200" kern="1200" baseline="0" dirty="0">
                <a:solidFill>
                  <a:schemeClr val="tx1"/>
                </a:solidFill>
                <a:latin typeface="Arial" charset="0"/>
                <a:ea typeface="ＭＳ Ｐゴシック" charset="-128"/>
                <a:cs typeface="ＭＳ Ｐゴシック" charset="-128"/>
              </a:rPr>
              <a:t>These checks should be performed before granting the AR access to the enterprise</a:t>
            </a:r>
          </a:p>
          <a:p>
            <a:r>
              <a:rPr lang="en-US" sz="1200" kern="1200" baseline="0" dirty="0">
                <a:solidFill>
                  <a:schemeClr val="tx1"/>
                </a:solidFill>
                <a:latin typeface="Arial" charset="0"/>
                <a:ea typeface="ＭＳ Ｐゴシック" charset="-128"/>
                <a:cs typeface="ＭＳ Ｐゴシック" charset="-128"/>
              </a:rPr>
              <a:t>network. Based on the results of these checks, the organization can determine</a:t>
            </a:r>
          </a:p>
          <a:p>
            <a:r>
              <a:rPr lang="en-US" sz="1200" kern="1200" baseline="0" dirty="0">
                <a:solidFill>
                  <a:schemeClr val="tx1"/>
                </a:solidFill>
                <a:latin typeface="Arial" charset="0"/>
                <a:ea typeface="ＭＳ Ｐゴシック" charset="-128"/>
                <a:cs typeface="ＭＳ Ｐゴシック" charset="-128"/>
              </a:rPr>
              <a:t>whether the remote computer should be permitted to use interactive remote access.</a:t>
            </a:r>
          </a:p>
          <a:p>
            <a:r>
              <a:rPr lang="en-US" sz="1200" kern="1200" baseline="0" dirty="0">
                <a:solidFill>
                  <a:schemeClr val="tx1"/>
                </a:solidFill>
                <a:latin typeface="Arial" charset="0"/>
                <a:ea typeface="ＭＳ Ｐゴシック" charset="-128"/>
                <a:cs typeface="ＭＳ Ｐゴシック" charset="-128"/>
              </a:rPr>
              <a:t>If the user has acceptable authorization credentials but the remote computer does</a:t>
            </a:r>
          </a:p>
          <a:p>
            <a:r>
              <a:rPr lang="en-US" sz="1200" kern="1200" baseline="0" dirty="0">
                <a:solidFill>
                  <a:schemeClr val="tx1"/>
                </a:solidFill>
                <a:latin typeface="Arial" charset="0"/>
                <a:ea typeface="ＭＳ Ｐゴシック" charset="-128"/>
                <a:cs typeface="ＭＳ Ｐゴシック" charset="-128"/>
              </a:rPr>
              <a:t>not pass the health check, the user and remote computer should be denied network</a:t>
            </a:r>
          </a:p>
          <a:p>
            <a:r>
              <a:rPr lang="en-US" sz="1200" kern="1200" baseline="0" dirty="0">
                <a:solidFill>
                  <a:schemeClr val="tx1"/>
                </a:solidFill>
                <a:latin typeface="Arial" charset="0"/>
                <a:ea typeface="ＭＳ Ｐゴシック" charset="-128"/>
                <a:cs typeface="ＭＳ Ｐゴシック" charset="-128"/>
              </a:rPr>
              <a:t>access or have limited access to a quarantine network so that authorized personnel</a:t>
            </a:r>
          </a:p>
          <a:p>
            <a:r>
              <a:rPr lang="en-US" sz="1200" kern="1200" baseline="0" dirty="0">
                <a:solidFill>
                  <a:schemeClr val="tx1"/>
                </a:solidFill>
                <a:latin typeface="Arial" charset="0"/>
                <a:ea typeface="ＭＳ Ｐゴシック" charset="-128"/>
                <a:cs typeface="ＭＳ Ｐゴシック" charset="-128"/>
              </a:rPr>
              <a:t>can fix the security deficiencies. Figure 16.1 indicates that the quarantine portion of</a:t>
            </a:r>
          </a:p>
          <a:p>
            <a:r>
              <a:rPr lang="en-US" sz="1200" kern="1200" baseline="0" dirty="0">
                <a:solidFill>
                  <a:schemeClr val="tx1"/>
                </a:solidFill>
                <a:latin typeface="Arial" charset="0"/>
                <a:ea typeface="ＭＳ Ｐゴシック" charset="-128"/>
                <a:cs typeface="ＭＳ Ｐゴシック" charset="-128"/>
              </a:rPr>
              <a:t>the enterprise network consists of the policy server and related AR suitability servers.</a:t>
            </a:r>
          </a:p>
          <a:p>
            <a:r>
              <a:rPr lang="en-US" sz="1200" kern="1200" baseline="0" dirty="0">
                <a:solidFill>
                  <a:schemeClr val="tx1"/>
                </a:solidFill>
                <a:latin typeface="Arial" charset="0"/>
                <a:ea typeface="ＭＳ Ｐゴシック" charset="-128"/>
                <a:cs typeface="ＭＳ Ｐゴシック" charset="-128"/>
              </a:rPr>
              <a:t>There may also be application servers that do not require the normal security</a:t>
            </a:r>
          </a:p>
          <a:p>
            <a:r>
              <a:rPr lang="en-US" sz="1200" kern="1200" baseline="0" dirty="0">
                <a:solidFill>
                  <a:schemeClr val="tx1"/>
                </a:solidFill>
                <a:latin typeface="Arial" charset="0"/>
                <a:ea typeface="ＭＳ Ｐゴシック" charset="-128"/>
                <a:cs typeface="ＭＳ Ｐゴシック" charset="-128"/>
              </a:rPr>
              <a:t>threshold be met.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Once an AR has been authenticated and cleared for a certain level of access</a:t>
            </a:r>
          </a:p>
          <a:p>
            <a:r>
              <a:rPr lang="en-US" sz="1200" kern="1200" baseline="0" dirty="0">
                <a:solidFill>
                  <a:schemeClr val="tx1"/>
                </a:solidFill>
                <a:latin typeface="Arial" charset="0"/>
                <a:ea typeface="ＭＳ Ｐゴシック" charset="-128"/>
                <a:cs typeface="ＭＳ Ｐゴシック" charset="-128"/>
              </a:rPr>
              <a:t>to the enterprise network, the NAS can enable the AR to interact with resources in</a:t>
            </a:r>
          </a:p>
          <a:p>
            <a:r>
              <a:rPr lang="en-US" sz="1200" kern="1200" baseline="0" dirty="0">
                <a:solidFill>
                  <a:schemeClr val="tx1"/>
                </a:solidFill>
                <a:latin typeface="Arial" charset="0"/>
                <a:ea typeface="ＭＳ Ｐゴシック" charset="-128"/>
                <a:cs typeface="ＭＳ Ｐゴシック" charset="-128"/>
              </a:rPr>
              <a:t>the enterprise network. The NAS may mediate every exchange to enforce a security</a:t>
            </a:r>
          </a:p>
          <a:p>
            <a:r>
              <a:rPr lang="en-US" sz="1200" kern="1200" baseline="0" dirty="0">
                <a:solidFill>
                  <a:schemeClr val="tx1"/>
                </a:solidFill>
                <a:latin typeface="Arial" charset="0"/>
                <a:ea typeface="ＭＳ Ｐゴシック" charset="-128"/>
                <a:cs typeface="ＭＳ Ｐゴシック" charset="-128"/>
              </a:rPr>
              <a:t>policy for this AR, or may use other methods to limit the privileges of the AR.</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Enforcement methods are the actions that are applied to ARs to regulate access</a:t>
            </a:r>
          </a:p>
          <a:p>
            <a:r>
              <a:rPr lang="en-US" sz="1200" kern="1200" baseline="0" dirty="0">
                <a:solidFill>
                  <a:schemeClr val="tx1"/>
                </a:solidFill>
                <a:latin typeface="Arial" charset="0"/>
                <a:ea typeface="ＭＳ Ｐゴシック" charset="-128"/>
                <a:cs typeface="ＭＳ Ｐゴシック" charset="-128"/>
              </a:rPr>
              <a:t>to the enterprise network. Many vendors support multiple enforcement methods</a:t>
            </a:r>
          </a:p>
          <a:p>
            <a:r>
              <a:rPr lang="en-US" sz="1200" kern="1200" baseline="0" dirty="0">
                <a:solidFill>
                  <a:schemeClr val="tx1"/>
                </a:solidFill>
                <a:latin typeface="Arial" charset="0"/>
                <a:ea typeface="ＭＳ Ｐゴシック" charset="-128"/>
                <a:cs typeface="ＭＳ Ｐゴシック" charset="-128"/>
              </a:rPr>
              <a:t>simultaneously, allowing the customer to tailor the configuration by using one or a</a:t>
            </a:r>
          </a:p>
          <a:p>
            <a:r>
              <a:rPr lang="en-US" sz="1200" kern="1200" baseline="0" dirty="0">
                <a:solidFill>
                  <a:schemeClr val="tx1"/>
                </a:solidFill>
                <a:latin typeface="Arial" charset="0"/>
                <a:ea typeface="ＭＳ Ｐゴシック" charset="-128"/>
                <a:cs typeface="ＭＳ Ｐゴシック" charset="-128"/>
              </a:rPr>
              <a:t>combination of methods. The following are common NAC enforcement methods.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IEEE 802.1X: This is a link layer protocol that enforces authorization before</a:t>
            </a:r>
          </a:p>
          <a:p>
            <a:r>
              <a:rPr lang="en-US" sz="1200" kern="1200" baseline="0" dirty="0">
                <a:solidFill>
                  <a:schemeClr val="tx1"/>
                </a:solidFill>
                <a:latin typeface="Arial" charset="0"/>
                <a:ea typeface="ＭＳ Ｐゴシック" charset="-128"/>
                <a:cs typeface="ＭＳ Ｐゴシック" charset="-128"/>
              </a:rPr>
              <a:t>a port is assigned an IP address. IEEE 802.1X makes use of the Extensible</a:t>
            </a:r>
          </a:p>
          <a:p>
            <a:r>
              <a:rPr lang="en-US" sz="1200" kern="1200" baseline="0" dirty="0">
                <a:solidFill>
                  <a:schemeClr val="tx1"/>
                </a:solidFill>
                <a:latin typeface="Arial" charset="0"/>
                <a:ea typeface="ＭＳ Ｐゴシック" charset="-128"/>
                <a:cs typeface="ＭＳ Ｐゴシック" charset="-128"/>
              </a:rPr>
              <a:t>Authentication Protocol for the authentication process. Sections 16.2 and</a:t>
            </a:r>
          </a:p>
          <a:p>
            <a:r>
              <a:rPr lang="en-US" sz="1200" kern="1200" baseline="0" dirty="0">
                <a:solidFill>
                  <a:schemeClr val="tx1"/>
                </a:solidFill>
                <a:latin typeface="Arial" charset="0"/>
                <a:ea typeface="ＭＳ Ｐゴシック" charset="-128"/>
                <a:cs typeface="ＭＳ Ｐゴシック" charset="-128"/>
              </a:rPr>
              <a:t>16.3 cover the Extensible Authentication Protocol and IEEE 802.1X,</a:t>
            </a:r>
          </a:p>
          <a:p>
            <a:r>
              <a:rPr lang="en-US" sz="1200" kern="1200" baseline="0" dirty="0">
                <a:solidFill>
                  <a:schemeClr val="tx1"/>
                </a:solidFill>
                <a:latin typeface="Arial" charset="0"/>
                <a:ea typeface="ＭＳ Ｐゴシック" charset="-128"/>
                <a:cs typeface="ＭＳ Ｐゴシック" charset="-128"/>
              </a:rPr>
              <a:t>respectively.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Virtual local area networks (VLANs): In this approach, the enterprise network,</a:t>
            </a:r>
          </a:p>
          <a:p>
            <a:r>
              <a:rPr lang="en-US" sz="1200" kern="1200" baseline="0" dirty="0">
                <a:solidFill>
                  <a:schemeClr val="tx1"/>
                </a:solidFill>
                <a:latin typeface="Arial" charset="0"/>
                <a:ea typeface="ＭＳ Ｐゴシック" charset="-128"/>
                <a:cs typeface="ＭＳ Ｐゴシック" charset="-128"/>
              </a:rPr>
              <a:t>consisting of an interconnected set of LANs, is segmented logically</a:t>
            </a:r>
          </a:p>
          <a:p>
            <a:r>
              <a:rPr lang="en-US" sz="1200" kern="1200" baseline="0" dirty="0">
                <a:solidFill>
                  <a:schemeClr val="tx1"/>
                </a:solidFill>
                <a:latin typeface="Arial" charset="0"/>
                <a:ea typeface="ＭＳ Ｐゴシック" charset="-128"/>
                <a:cs typeface="ＭＳ Ｐゴシック" charset="-128"/>
              </a:rPr>
              <a:t>into a number of virtual LANs. The NAC system decides to which of the</a:t>
            </a:r>
          </a:p>
          <a:p>
            <a:r>
              <a:rPr lang="en-US" sz="1200" kern="1200" baseline="0" dirty="0">
                <a:solidFill>
                  <a:schemeClr val="tx1"/>
                </a:solidFill>
                <a:latin typeface="Arial" charset="0"/>
                <a:ea typeface="ＭＳ Ｐゴシック" charset="-128"/>
                <a:cs typeface="ＭＳ Ｐゴシック" charset="-128"/>
              </a:rPr>
              <a:t> network’s VLANs it will direct an AR, based on whether the device needs</a:t>
            </a:r>
          </a:p>
          <a:p>
            <a:r>
              <a:rPr lang="en-US" sz="1200" kern="1200" baseline="0" dirty="0">
                <a:solidFill>
                  <a:schemeClr val="tx1"/>
                </a:solidFill>
                <a:latin typeface="Arial" charset="0"/>
                <a:ea typeface="ＭＳ Ｐゴシック" charset="-128"/>
                <a:cs typeface="ＭＳ Ｐゴシック" charset="-128"/>
              </a:rPr>
              <a:t>security remediation, Internet access only, or some level of network access to</a:t>
            </a:r>
          </a:p>
          <a:p>
            <a:r>
              <a:rPr lang="en-US" sz="1200" kern="1200" baseline="0" dirty="0">
                <a:solidFill>
                  <a:schemeClr val="tx1"/>
                </a:solidFill>
                <a:latin typeface="Arial" charset="0"/>
                <a:ea typeface="ＭＳ Ｐゴシック" charset="-128"/>
                <a:cs typeface="ＭＳ Ｐゴシック" charset="-128"/>
              </a:rPr>
              <a:t>enterprise resources. VLANs can be created dynamically and VLAN membership,</a:t>
            </a:r>
          </a:p>
          <a:p>
            <a:r>
              <a:rPr lang="en-US" sz="1200" kern="1200" baseline="0" dirty="0">
                <a:solidFill>
                  <a:schemeClr val="tx1"/>
                </a:solidFill>
                <a:latin typeface="Arial" charset="0"/>
                <a:ea typeface="ＭＳ Ｐゴシック" charset="-128"/>
                <a:cs typeface="ＭＳ Ｐゴシック" charset="-128"/>
              </a:rPr>
              <a:t>of both enterprise servers and ARs, may overlap. That is, an enterprise</a:t>
            </a:r>
          </a:p>
          <a:p>
            <a:r>
              <a:rPr lang="en-US" sz="1200" kern="1200" baseline="0" dirty="0">
                <a:solidFill>
                  <a:schemeClr val="tx1"/>
                </a:solidFill>
                <a:latin typeface="Arial" charset="0"/>
                <a:ea typeface="ＭＳ Ｐゴシック" charset="-128"/>
                <a:cs typeface="ＭＳ Ｐゴシック" charset="-128"/>
              </a:rPr>
              <a:t>server or an AR may belong to more than one VLAN.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Firewall: A firewall provides a form of NAC by allowing or denying network</a:t>
            </a:r>
          </a:p>
          <a:p>
            <a:r>
              <a:rPr lang="en-US" sz="1200" kern="1200" baseline="0" dirty="0">
                <a:solidFill>
                  <a:schemeClr val="tx1"/>
                </a:solidFill>
                <a:latin typeface="Arial" charset="0"/>
                <a:ea typeface="ＭＳ Ｐゴシック" charset="-128"/>
                <a:cs typeface="ＭＳ Ｐゴシック" charset="-128"/>
              </a:rPr>
              <a:t>traffic between an enterprise host and an external user. Firewalls are discussed</a:t>
            </a:r>
          </a:p>
          <a:p>
            <a:r>
              <a:rPr lang="en-US" sz="1200" kern="1200" baseline="0" dirty="0">
                <a:solidFill>
                  <a:schemeClr val="tx1"/>
                </a:solidFill>
                <a:latin typeface="Arial" charset="0"/>
                <a:ea typeface="ＭＳ Ｐゴシック" charset="-128"/>
                <a:cs typeface="ＭＳ Ｐゴシック" charset="-128"/>
              </a:rPr>
              <a:t>in Chapter 23.</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DHCP management: The Dynamic Host Configuration Protocol (DHCP) is</a:t>
            </a:r>
          </a:p>
          <a:p>
            <a:r>
              <a:rPr lang="en-US" sz="1200" kern="1200" baseline="0" dirty="0">
                <a:solidFill>
                  <a:schemeClr val="tx1"/>
                </a:solidFill>
                <a:latin typeface="Arial" charset="0"/>
                <a:ea typeface="ＭＳ Ｐゴシック" charset="-128"/>
                <a:cs typeface="ＭＳ Ｐゴシック" charset="-128"/>
              </a:rPr>
              <a:t>an Internet protocol that enables dynamic allocation of IP addresses to hosts.</a:t>
            </a:r>
          </a:p>
          <a:p>
            <a:r>
              <a:rPr lang="en-US" sz="1200" kern="1200" baseline="0" dirty="0">
                <a:solidFill>
                  <a:schemeClr val="tx1"/>
                </a:solidFill>
                <a:latin typeface="Arial" charset="0"/>
                <a:ea typeface="ＭＳ Ｐゴシック" charset="-128"/>
                <a:cs typeface="ＭＳ Ｐゴシック" charset="-128"/>
              </a:rPr>
              <a:t>A DHCP server intercepts DHCP requests and assigns IP addresses instead.</a:t>
            </a:r>
          </a:p>
          <a:p>
            <a:r>
              <a:rPr lang="en-US" sz="1200" kern="1200" baseline="0" dirty="0">
                <a:solidFill>
                  <a:schemeClr val="tx1"/>
                </a:solidFill>
                <a:latin typeface="Arial" charset="0"/>
                <a:ea typeface="ＭＳ Ｐゴシック" charset="-128"/>
                <a:cs typeface="ＭＳ Ｐゴシック" charset="-128"/>
              </a:rPr>
              <a:t>Thus, NAC enforcement occurs at the IP layer based on subnet and IP assignment.</a:t>
            </a:r>
          </a:p>
          <a:p>
            <a:r>
              <a:rPr lang="en-US" sz="1200" kern="1200" baseline="0" dirty="0">
                <a:solidFill>
                  <a:schemeClr val="tx1"/>
                </a:solidFill>
                <a:latin typeface="Arial" charset="0"/>
                <a:ea typeface="ＭＳ Ｐゴシック" charset="-128"/>
                <a:cs typeface="ＭＳ Ｐゴシック" charset="-128"/>
              </a:rPr>
              <a:t>A DCHP server is easy to install and configure, but is subject to various</a:t>
            </a:r>
          </a:p>
          <a:p>
            <a:r>
              <a:rPr lang="en-US" sz="1200" kern="1200" baseline="0" dirty="0">
                <a:solidFill>
                  <a:schemeClr val="tx1"/>
                </a:solidFill>
                <a:latin typeface="Arial" charset="0"/>
                <a:ea typeface="ＭＳ Ｐゴシック" charset="-128"/>
                <a:cs typeface="ＭＳ Ｐゴシック" charset="-128"/>
              </a:rPr>
              <a:t>forms of IP spoofing, providing limited security.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There are a number of other enforcement methods available from vendors.</a:t>
            </a:r>
          </a:p>
          <a:p>
            <a:r>
              <a:rPr lang="en-US" sz="1200" kern="1200" baseline="0" dirty="0">
                <a:solidFill>
                  <a:schemeClr val="tx1"/>
                </a:solidFill>
                <a:latin typeface="Arial" charset="0"/>
                <a:ea typeface="ＭＳ Ｐゴシック" charset="-128"/>
                <a:cs typeface="ＭＳ Ｐゴシック" charset="-128"/>
              </a:rPr>
              <a:t>The ones in the preceding list are perhaps the most common, and IEEE 802.1X is by</a:t>
            </a:r>
          </a:p>
          <a:p>
            <a:r>
              <a:rPr lang="en-US" sz="1200" kern="1200" baseline="0" dirty="0">
                <a:solidFill>
                  <a:schemeClr val="tx1"/>
                </a:solidFill>
                <a:latin typeface="Arial" charset="0"/>
                <a:ea typeface="ＭＳ Ｐゴシック" charset="-128"/>
                <a:cs typeface="ＭＳ Ｐゴシック" charset="-128"/>
              </a:rPr>
              <a:t>far the most commonly implemented solution.</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The Extensible Authentication Protocol (EAP), defined in RFC 3748, acts as a</a:t>
            </a:r>
          </a:p>
          <a:p>
            <a:r>
              <a:rPr lang="en-US" sz="1200" kern="1200" baseline="0" dirty="0">
                <a:solidFill>
                  <a:schemeClr val="tx1"/>
                </a:solidFill>
                <a:latin typeface="Arial" charset="0"/>
                <a:ea typeface="ＭＳ Ｐゴシック" charset="-128"/>
                <a:cs typeface="ＭＳ Ｐゴシック" charset="-128"/>
              </a:rPr>
              <a:t>framework for network access and authentication protocols. EAP provides a set</a:t>
            </a:r>
          </a:p>
          <a:p>
            <a:r>
              <a:rPr lang="en-US" sz="1200" kern="1200" baseline="0" dirty="0">
                <a:solidFill>
                  <a:schemeClr val="tx1"/>
                </a:solidFill>
                <a:latin typeface="Arial" charset="0"/>
                <a:ea typeface="ＭＳ Ｐゴシック" charset="-128"/>
                <a:cs typeface="ＭＳ Ｐゴシック" charset="-128"/>
              </a:rPr>
              <a:t>of protocol messages that can encapsulate various authentication methods to be</a:t>
            </a:r>
          </a:p>
          <a:p>
            <a:r>
              <a:rPr lang="en-US" sz="1200" kern="1200" baseline="0" dirty="0">
                <a:solidFill>
                  <a:schemeClr val="tx1"/>
                </a:solidFill>
                <a:latin typeface="Arial" charset="0"/>
                <a:ea typeface="ＭＳ Ｐゴシック" charset="-128"/>
                <a:cs typeface="ＭＳ Ｐゴシック" charset="-128"/>
              </a:rPr>
              <a:t>used between a client and an authentication server. EAP can operate over a variety</a:t>
            </a:r>
          </a:p>
          <a:p>
            <a:r>
              <a:rPr lang="en-US" sz="1200" kern="1200" baseline="0" dirty="0">
                <a:solidFill>
                  <a:schemeClr val="tx1"/>
                </a:solidFill>
                <a:latin typeface="Arial" charset="0"/>
                <a:ea typeface="ＭＳ Ｐゴシック" charset="-128"/>
                <a:cs typeface="ＭＳ Ｐゴシック" charset="-128"/>
              </a:rPr>
              <a:t>of network and link level facilities, including point-to-point links, LANs, and</a:t>
            </a:r>
          </a:p>
          <a:p>
            <a:r>
              <a:rPr lang="en-US" sz="1200" kern="1200" baseline="0" dirty="0">
                <a:solidFill>
                  <a:schemeClr val="tx1"/>
                </a:solidFill>
                <a:latin typeface="Arial" charset="0"/>
                <a:ea typeface="ＭＳ Ｐゴシック" charset="-128"/>
                <a:cs typeface="ＭＳ Ｐゴシック" charset="-128"/>
              </a:rPr>
              <a:t>other networks, and can accommodate the authentication needs of the various</a:t>
            </a:r>
          </a:p>
          <a:p>
            <a:r>
              <a:rPr lang="en-US" sz="1200" kern="1200" baseline="0" dirty="0">
                <a:solidFill>
                  <a:schemeClr val="tx1"/>
                </a:solidFill>
                <a:latin typeface="Arial" charset="0"/>
                <a:ea typeface="ＭＳ Ｐゴシック" charset="-128"/>
                <a:cs typeface="ＭＳ Ｐゴシック" charset="-128"/>
              </a:rPr>
              <a:t>links and networks. Figure 16.2 illustrates the protocol layers that form the context</a:t>
            </a:r>
          </a:p>
          <a:p>
            <a:r>
              <a:rPr lang="en-US" sz="1200" kern="1200" baseline="0" dirty="0">
                <a:solidFill>
                  <a:schemeClr val="tx1"/>
                </a:solidFill>
                <a:latin typeface="Arial" charset="0"/>
                <a:ea typeface="ＭＳ Ｐゴシック" charset="-128"/>
                <a:cs typeface="ＭＳ Ｐゴシック" charset="-128"/>
              </a:rPr>
              <a:t>for EAP.</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charset="-128"/>
                <a:cs typeface="ＭＳ Ｐゴシック" charset="-128"/>
              </a:rPr>
              <a:t> EAP supports multiple authentication methods. This is what is meant by referring to</a:t>
            </a:r>
          </a:p>
          <a:p>
            <a:r>
              <a:rPr lang="en-US" sz="1200" kern="1200" baseline="0" dirty="0">
                <a:solidFill>
                  <a:schemeClr val="tx1"/>
                </a:solidFill>
                <a:latin typeface="Arial" charset="0"/>
                <a:ea typeface="ＭＳ Ｐゴシック" charset="-128"/>
                <a:cs typeface="ＭＳ Ｐゴシック" charset="-128"/>
              </a:rPr>
              <a:t>EAP as extensible . EAP provides a generic transport service for the exchange of authentication</a:t>
            </a:r>
          </a:p>
          <a:p>
            <a:r>
              <a:rPr lang="en-US" sz="1200" kern="1200" baseline="0" dirty="0">
                <a:solidFill>
                  <a:schemeClr val="tx1"/>
                </a:solidFill>
                <a:latin typeface="Arial" charset="0"/>
                <a:ea typeface="ＭＳ Ｐゴシック" charset="-128"/>
                <a:cs typeface="ＭＳ Ｐゴシック" charset="-128"/>
              </a:rPr>
              <a:t>information between a client system and an authentication server. The</a:t>
            </a:r>
          </a:p>
          <a:p>
            <a:r>
              <a:rPr lang="en-US" sz="1200" kern="1200" baseline="0" dirty="0">
                <a:solidFill>
                  <a:schemeClr val="tx1"/>
                </a:solidFill>
                <a:latin typeface="Arial" charset="0"/>
                <a:ea typeface="ＭＳ Ｐゴシック" charset="-128"/>
                <a:cs typeface="ＭＳ Ｐゴシック" charset="-128"/>
              </a:rPr>
              <a:t>basic EAP transport service is extended by using a specific authentication protocol,</a:t>
            </a:r>
          </a:p>
          <a:p>
            <a:r>
              <a:rPr lang="en-US" sz="1200" kern="1200" baseline="0" dirty="0">
                <a:solidFill>
                  <a:schemeClr val="tx1"/>
                </a:solidFill>
                <a:latin typeface="Arial" charset="0"/>
                <a:ea typeface="ＭＳ Ｐゴシック" charset="-128"/>
                <a:cs typeface="ＭＳ Ｐゴシック" charset="-128"/>
              </a:rPr>
              <a:t>or method, that is installed in both the EAP client and the authentication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Numerous methods have been defined to work over EAP. The following are</a:t>
            </a:r>
          </a:p>
          <a:p>
            <a:r>
              <a:rPr lang="en-US" sz="1200" kern="1200" baseline="0" dirty="0">
                <a:solidFill>
                  <a:schemeClr val="tx1"/>
                </a:solidFill>
                <a:latin typeface="Arial" charset="0"/>
                <a:ea typeface="ＭＳ Ｐゴシック" charset="-128"/>
                <a:cs typeface="ＭＳ Ｐゴシック" charset="-128"/>
              </a:rPr>
              <a:t>commonly supported EAP methods: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EAP-TLS (EAP Transport Layer Security): EAP-TLS (RFC 5216) defines</a:t>
            </a:r>
          </a:p>
          <a:p>
            <a:r>
              <a:rPr lang="en-US" sz="1200" kern="1200" baseline="0" dirty="0">
                <a:solidFill>
                  <a:schemeClr val="tx1"/>
                </a:solidFill>
                <a:latin typeface="Arial" charset="0"/>
                <a:ea typeface="ＭＳ Ｐゴシック" charset="-128"/>
                <a:cs typeface="ＭＳ Ｐゴシック" charset="-128"/>
              </a:rPr>
              <a:t>how the TLS protocol (described in Chapter 17) can be encapsulated in EAP</a:t>
            </a:r>
          </a:p>
          <a:p>
            <a:r>
              <a:rPr lang="en-US" sz="1200" kern="1200" baseline="0" dirty="0">
                <a:solidFill>
                  <a:schemeClr val="tx1"/>
                </a:solidFill>
                <a:latin typeface="Arial" charset="0"/>
                <a:ea typeface="ＭＳ Ｐゴシック" charset="-128"/>
                <a:cs typeface="ＭＳ Ｐゴシック" charset="-128"/>
              </a:rPr>
              <a:t>messages. EAP-TLS uses the handshake protocol in TLS, not its encryption</a:t>
            </a:r>
          </a:p>
          <a:p>
            <a:r>
              <a:rPr lang="en-US" sz="1200" kern="1200" baseline="0" dirty="0">
                <a:solidFill>
                  <a:schemeClr val="tx1"/>
                </a:solidFill>
                <a:latin typeface="Arial" charset="0"/>
                <a:ea typeface="ＭＳ Ｐゴシック" charset="-128"/>
                <a:cs typeface="ＭＳ Ｐゴシック" charset="-128"/>
              </a:rPr>
              <a:t>method. Client and server authenticate each other using digital certificates.</a:t>
            </a:r>
          </a:p>
          <a:p>
            <a:r>
              <a:rPr lang="en-US" sz="1200" kern="1200" baseline="0" dirty="0">
                <a:solidFill>
                  <a:schemeClr val="tx1"/>
                </a:solidFill>
                <a:latin typeface="Arial" charset="0"/>
                <a:ea typeface="ＭＳ Ｐゴシック" charset="-128"/>
                <a:cs typeface="ＭＳ Ｐゴシック" charset="-128"/>
              </a:rPr>
              <a:t>Client generates a pre-master secret key by encrypting a random number with</a:t>
            </a:r>
          </a:p>
          <a:p>
            <a:r>
              <a:rPr lang="en-US" sz="1200" kern="1200" baseline="0" dirty="0">
                <a:solidFill>
                  <a:schemeClr val="tx1"/>
                </a:solidFill>
                <a:latin typeface="Arial" charset="0"/>
                <a:ea typeface="ＭＳ Ｐゴシック" charset="-128"/>
                <a:cs typeface="ＭＳ Ｐゴシック" charset="-128"/>
              </a:rPr>
              <a:t>the server’s public key and sends it to the server. Both client and server use</a:t>
            </a:r>
          </a:p>
          <a:p>
            <a:r>
              <a:rPr lang="en-US" sz="1200" kern="1200" baseline="0" dirty="0">
                <a:solidFill>
                  <a:schemeClr val="tx1"/>
                </a:solidFill>
                <a:latin typeface="Arial" charset="0"/>
                <a:ea typeface="ＭＳ Ｐゴシック" charset="-128"/>
                <a:cs typeface="ＭＳ Ｐゴシック" charset="-128"/>
              </a:rPr>
              <a:t>the pre-master to generate the same secret key.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EAP-TTLS (EAP Tunneled TLS): EAP-TTLS is like EAP-TLS, except only</a:t>
            </a:r>
          </a:p>
          <a:p>
            <a:r>
              <a:rPr lang="en-US" sz="1200" kern="1200" baseline="0" dirty="0">
                <a:solidFill>
                  <a:schemeClr val="tx1"/>
                </a:solidFill>
                <a:latin typeface="Arial" charset="0"/>
                <a:ea typeface="ＭＳ Ｐゴシック" charset="-128"/>
                <a:cs typeface="ＭＳ Ｐゴシック" charset="-128"/>
              </a:rPr>
              <a:t>the server has a certificate to authenticate itself to the client first. As in EAPTLS,</a:t>
            </a:r>
          </a:p>
          <a:p>
            <a:r>
              <a:rPr lang="en-US" sz="1200" kern="1200" baseline="0" dirty="0">
                <a:solidFill>
                  <a:schemeClr val="tx1"/>
                </a:solidFill>
                <a:latin typeface="Arial" charset="0"/>
                <a:ea typeface="ＭＳ Ｐゴシック" charset="-128"/>
                <a:cs typeface="ＭＳ Ｐゴシック" charset="-128"/>
              </a:rPr>
              <a:t>a secure connection (the “tunnel”) is established with secret keys, but</a:t>
            </a:r>
          </a:p>
          <a:p>
            <a:r>
              <a:rPr lang="en-US" sz="1200" kern="1200" baseline="0" dirty="0">
                <a:solidFill>
                  <a:schemeClr val="tx1"/>
                </a:solidFill>
                <a:latin typeface="Arial" charset="0"/>
                <a:ea typeface="ＭＳ Ｐゴシック" charset="-128"/>
                <a:cs typeface="ＭＳ Ｐゴシック" charset="-128"/>
              </a:rPr>
              <a:t>that connection is used to continue the authentication process by authenticating</a:t>
            </a:r>
          </a:p>
          <a:p>
            <a:r>
              <a:rPr lang="en-US" sz="1200" kern="1200" baseline="0" dirty="0">
                <a:solidFill>
                  <a:schemeClr val="tx1"/>
                </a:solidFill>
                <a:latin typeface="Arial" charset="0"/>
                <a:ea typeface="ＭＳ Ｐゴシック" charset="-128"/>
                <a:cs typeface="ＭＳ Ｐゴシック" charset="-128"/>
              </a:rPr>
              <a:t>the client and possibly the server again using any EAP method or</a:t>
            </a:r>
          </a:p>
          <a:p>
            <a:r>
              <a:rPr lang="en-US" sz="1200" kern="1200" baseline="0" dirty="0">
                <a:solidFill>
                  <a:schemeClr val="tx1"/>
                </a:solidFill>
                <a:latin typeface="Arial" charset="0"/>
                <a:ea typeface="ＭＳ Ｐゴシック" charset="-128"/>
                <a:cs typeface="ＭＳ Ｐゴシック" charset="-128"/>
              </a:rPr>
              <a:t>legacy method such as PAP (Password Authentication Protocol) and CHAP</a:t>
            </a:r>
          </a:p>
          <a:p>
            <a:r>
              <a:rPr lang="en-US" sz="1200" kern="1200" baseline="0" dirty="0">
                <a:solidFill>
                  <a:schemeClr val="tx1"/>
                </a:solidFill>
                <a:latin typeface="Arial" charset="0"/>
                <a:ea typeface="ＭＳ Ｐゴシック" charset="-128"/>
                <a:cs typeface="ＭＳ Ｐゴシック" charset="-128"/>
              </a:rPr>
              <a:t>(Challenge-Handshake Authentication Protocol). EAP-TTLS is defined in</a:t>
            </a:r>
          </a:p>
          <a:p>
            <a:r>
              <a:rPr lang="en-US" sz="1200" kern="1200" baseline="0" dirty="0">
                <a:solidFill>
                  <a:schemeClr val="tx1"/>
                </a:solidFill>
                <a:latin typeface="Arial" charset="0"/>
                <a:ea typeface="ＭＳ Ｐゴシック" charset="-128"/>
                <a:cs typeface="ＭＳ Ｐゴシック" charset="-128"/>
              </a:rPr>
              <a:t>RFC 5281.</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EAP-GPSK (EAP Generalized Pre-Shared Key): EAP-GPSK, defined in</a:t>
            </a:r>
          </a:p>
          <a:p>
            <a:r>
              <a:rPr lang="en-US" sz="1200" kern="1200" baseline="0" dirty="0">
                <a:solidFill>
                  <a:schemeClr val="tx1"/>
                </a:solidFill>
                <a:latin typeface="Arial" charset="0"/>
                <a:ea typeface="ＭＳ Ｐゴシック" charset="-128"/>
                <a:cs typeface="ＭＳ Ｐゴシック" charset="-128"/>
              </a:rPr>
              <a:t>RFC 5433, is an EAP method for mutual authentication and session key derivation</a:t>
            </a:r>
          </a:p>
          <a:p>
            <a:r>
              <a:rPr lang="en-US" sz="1200" kern="1200" baseline="0" dirty="0">
                <a:solidFill>
                  <a:schemeClr val="tx1"/>
                </a:solidFill>
                <a:latin typeface="Arial" charset="0"/>
                <a:ea typeface="ＭＳ Ｐゴシック" charset="-128"/>
                <a:cs typeface="ＭＳ Ｐゴシック" charset="-128"/>
              </a:rPr>
              <a:t>using a Pre-Shared Key (PSK). EAP-GPSK specifies an EAP method</a:t>
            </a:r>
          </a:p>
          <a:p>
            <a:r>
              <a:rPr lang="en-US" sz="1200" kern="1200" baseline="0" dirty="0">
                <a:solidFill>
                  <a:schemeClr val="tx1"/>
                </a:solidFill>
                <a:latin typeface="Arial" charset="0"/>
                <a:ea typeface="ＭＳ Ｐゴシック" charset="-128"/>
                <a:cs typeface="ＭＳ Ｐゴシック" charset="-128"/>
              </a:rPr>
              <a:t>based on pre-shared keys and employs secret key-based cryptographic algorithms.</a:t>
            </a:r>
          </a:p>
          <a:p>
            <a:r>
              <a:rPr lang="en-US" sz="1200" kern="1200" baseline="0" dirty="0">
                <a:solidFill>
                  <a:schemeClr val="tx1"/>
                </a:solidFill>
                <a:latin typeface="Arial" charset="0"/>
                <a:ea typeface="ＭＳ Ｐゴシック" charset="-128"/>
                <a:cs typeface="ＭＳ Ｐゴシック" charset="-128"/>
              </a:rPr>
              <a:t>Hence, this method is efficient in terms of message flows and computational</a:t>
            </a:r>
          </a:p>
          <a:p>
            <a:r>
              <a:rPr lang="en-US" sz="1200" kern="1200" baseline="0" dirty="0">
                <a:solidFill>
                  <a:schemeClr val="tx1"/>
                </a:solidFill>
                <a:latin typeface="Arial" charset="0"/>
                <a:ea typeface="ＭＳ Ｐゴシック" charset="-128"/>
                <a:cs typeface="ＭＳ Ｐゴシック" charset="-128"/>
              </a:rPr>
              <a:t>costs, but requires the existence of pre-shared keys between each</a:t>
            </a:r>
          </a:p>
          <a:p>
            <a:r>
              <a:rPr lang="en-US" sz="1200" kern="1200" baseline="0" dirty="0">
                <a:solidFill>
                  <a:schemeClr val="tx1"/>
                </a:solidFill>
                <a:latin typeface="Arial" charset="0"/>
                <a:ea typeface="ＭＳ Ｐゴシック" charset="-128"/>
                <a:cs typeface="ＭＳ Ｐゴシック" charset="-128"/>
              </a:rPr>
              <a:t>peer and EAP server. The set up of these pairwise secret keys is part of the</a:t>
            </a:r>
          </a:p>
          <a:p>
            <a:r>
              <a:rPr lang="en-US" sz="1200" kern="1200" baseline="0" dirty="0">
                <a:solidFill>
                  <a:schemeClr val="tx1"/>
                </a:solidFill>
                <a:latin typeface="Arial" charset="0"/>
                <a:ea typeface="ＭＳ Ｐゴシック" charset="-128"/>
                <a:cs typeface="ＭＳ Ｐゴシック" charset="-128"/>
              </a:rPr>
              <a:t>peer registration, and thus, must satisfy the system preconditions. It provides</a:t>
            </a:r>
          </a:p>
          <a:p>
            <a:r>
              <a:rPr lang="en-US" sz="1200" kern="1200" baseline="0" dirty="0">
                <a:solidFill>
                  <a:schemeClr val="tx1"/>
                </a:solidFill>
                <a:latin typeface="Arial" charset="0"/>
                <a:ea typeface="ＭＳ Ｐゴシック" charset="-128"/>
                <a:cs typeface="ＭＳ Ｐゴシック" charset="-128"/>
              </a:rPr>
              <a:t>a protected communication channel when mutual authentication is successful</a:t>
            </a:r>
          </a:p>
          <a:p>
            <a:r>
              <a:rPr lang="en-US" sz="1200" kern="1200" baseline="0" dirty="0">
                <a:solidFill>
                  <a:schemeClr val="tx1"/>
                </a:solidFill>
                <a:latin typeface="Arial" charset="0"/>
                <a:ea typeface="ＭＳ Ｐゴシック" charset="-128"/>
                <a:cs typeface="ＭＳ Ｐゴシック" charset="-128"/>
              </a:rPr>
              <a:t>for both parties to communicate over and is designed for authentication</a:t>
            </a:r>
          </a:p>
          <a:p>
            <a:r>
              <a:rPr lang="en-US" sz="1200" kern="1200" baseline="0" dirty="0">
                <a:solidFill>
                  <a:schemeClr val="tx1"/>
                </a:solidFill>
                <a:latin typeface="Arial" charset="0"/>
                <a:ea typeface="ＭＳ Ｐゴシック" charset="-128"/>
                <a:cs typeface="ＭＳ Ｐゴシック" charset="-128"/>
              </a:rPr>
              <a:t>over insecure networks such as IEEE 802.11. EAP-GPSK does not require</a:t>
            </a:r>
          </a:p>
          <a:p>
            <a:r>
              <a:rPr lang="en-US" sz="1200" kern="1200" baseline="0" dirty="0">
                <a:solidFill>
                  <a:schemeClr val="tx1"/>
                </a:solidFill>
                <a:latin typeface="Arial" charset="0"/>
                <a:ea typeface="ＭＳ Ｐゴシック" charset="-128"/>
                <a:cs typeface="ＭＳ Ｐゴシック" charset="-128"/>
              </a:rPr>
              <a:t>any public-key cryptography. The EAP method protocol exchange is done in</a:t>
            </a:r>
          </a:p>
          <a:p>
            <a:r>
              <a:rPr lang="en-US" sz="1200" kern="1200" baseline="0" dirty="0">
                <a:solidFill>
                  <a:schemeClr val="tx1"/>
                </a:solidFill>
                <a:latin typeface="Arial" charset="0"/>
                <a:ea typeface="ＭＳ Ｐゴシック" charset="-128"/>
                <a:cs typeface="ＭＳ Ｐゴシック" charset="-128"/>
              </a:rPr>
              <a:t>a minimum of four messages.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EAP-IKEv2: It is based on the Internet Key Exchange protocol version 2</a:t>
            </a:r>
          </a:p>
          <a:p>
            <a:r>
              <a:rPr lang="en-US" sz="1200" kern="1200" baseline="0" dirty="0">
                <a:solidFill>
                  <a:schemeClr val="tx1"/>
                </a:solidFill>
                <a:latin typeface="Arial" charset="0"/>
                <a:ea typeface="ＭＳ Ｐゴシック" charset="-128"/>
                <a:cs typeface="ＭＳ Ｐゴシック" charset="-128"/>
              </a:rPr>
              <a:t>(IKEv2), which is described in Chapter 20. It supports mutual authentication</a:t>
            </a:r>
          </a:p>
          <a:p>
            <a:r>
              <a:rPr lang="en-US" sz="1200" kern="1200" baseline="0" dirty="0">
                <a:solidFill>
                  <a:schemeClr val="tx1"/>
                </a:solidFill>
                <a:latin typeface="Arial" charset="0"/>
                <a:ea typeface="ＭＳ Ｐゴシック" charset="-128"/>
                <a:cs typeface="ＭＳ Ｐゴシック" charset="-128"/>
              </a:rPr>
              <a:t>and session key establishment using a variety of methods. EAP-TLS is defined</a:t>
            </a:r>
          </a:p>
          <a:p>
            <a:r>
              <a:rPr lang="en-US" sz="1200" kern="1200" baseline="0" dirty="0">
                <a:solidFill>
                  <a:schemeClr val="tx1"/>
                </a:solidFill>
                <a:latin typeface="Arial" charset="0"/>
                <a:ea typeface="ＭＳ Ｐゴシック" charset="-128"/>
                <a:cs typeface="ＭＳ Ｐゴシック" charset="-128"/>
              </a:rPr>
              <a:t>in RFC 5106.</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Arial" charset="0"/>
                <a:ea typeface="ＭＳ Ｐゴシック" charset="-128"/>
                <a:cs typeface="ＭＳ Ｐゴシック" charset="-128"/>
              </a:rPr>
              <a:t> Figure 16.3 indicates a typical arrangement in which EAP is used. The following</a:t>
            </a:r>
          </a:p>
          <a:p>
            <a:r>
              <a:rPr lang="en-US" sz="1200" b="0" kern="1200" baseline="0" dirty="0">
                <a:solidFill>
                  <a:schemeClr val="tx1"/>
                </a:solidFill>
                <a:latin typeface="Arial" charset="0"/>
                <a:ea typeface="ＭＳ Ｐゴシック" charset="-128"/>
                <a:cs typeface="ＭＳ Ｐゴシック" charset="-128"/>
              </a:rPr>
              <a:t>components are involved: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EAP peer: Client computer that is attempting to access a network.</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EAP authenticator: An access point or NAS that requires EAP authentication</a:t>
            </a:r>
          </a:p>
          <a:p>
            <a:r>
              <a:rPr lang="en-US" sz="1200" b="0" kern="1200" baseline="0" dirty="0">
                <a:solidFill>
                  <a:schemeClr val="tx1"/>
                </a:solidFill>
                <a:latin typeface="Arial" charset="0"/>
                <a:ea typeface="ＭＳ Ｐゴシック" charset="-128"/>
                <a:cs typeface="ＭＳ Ｐゴシック" charset="-128"/>
              </a:rPr>
              <a:t>prior to granting access to a network.</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Authentication server: A server computer that negotiates the use of a specific</a:t>
            </a:r>
          </a:p>
          <a:p>
            <a:r>
              <a:rPr lang="en-US" sz="1200" b="0" kern="1200" baseline="0" dirty="0">
                <a:solidFill>
                  <a:schemeClr val="tx1"/>
                </a:solidFill>
                <a:latin typeface="Arial" charset="0"/>
                <a:ea typeface="ＭＳ Ｐゴシック" charset="-128"/>
                <a:cs typeface="ＭＳ Ｐゴシック" charset="-128"/>
              </a:rPr>
              <a:t>EAP method with an EAP peer, validates the EAP peer’s credentials,</a:t>
            </a:r>
          </a:p>
          <a:p>
            <a:r>
              <a:rPr lang="en-US" sz="1200" b="0" kern="1200" baseline="0" dirty="0">
                <a:solidFill>
                  <a:schemeClr val="tx1"/>
                </a:solidFill>
                <a:latin typeface="Arial" charset="0"/>
                <a:ea typeface="ＭＳ Ｐゴシック" charset="-128"/>
                <a:cs typeface="ＭＳ Ｐゴシック" charset="-128"/>
              </a:rPr>
              <a:t>and authorizes access to the network. Typically, the authentication server is a</a:t>
            </a:r>
          </a:p>
          <a:p>
            <a:r>
              <a:rPr lang="en-US" sz="1200" b="0" kern="1200" baseline="0" dirty="0">
                <a:solidFill>
                  <a:schemeClr val="tx1"/>
                </a:solidFill>
                <a:latin typeface="Arial" charset="0"/>
                <a:ea typeface="ＭＳ Ｐゴシック" charset="-128"/>
                <a:cs typeface="ＭＳ Ｐゴシック" charset="-128"/>
              </a:rPr>
              <a:t>Remote Authentication Dial-In User Service (RADIUS) server.</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The authentication server functions as a backend server that can authenticate</a:t>
            </a:r>
          </a:p>
          <a:p>
            <a:r>
              <a:rPr lang="en-US" sz="1200" b="0" kern="1200" baseline="0" dirty="0">
                <a:solidFill>
                  <a:schemeClr val="tx1"/>
                </a:solidFill>
                <a:latin typeface="Arial" charset="0"/>
                <a:ea typeface="ＭＳ Ｐゴシック" charset="-128"/>
                <a:cs typeface="ＭＳ Ｐゴシック" charset="-128"/>
              </a:rPr>
              <a:t>peers as a service to a number of EAP authenticators. The EAP authenticator then</a:t>
            </a:r>
          </a:p>
          <a:p>
            <a:r>
              <a:rPr lang="en-US" sz="1200" b="0" kern="1200" baseline="0" dirty="0">
                <a:solidFill>
                  <a:schemeClr val="tx1"/>
                </a:solidFill>
                <a:latin typeface="Arial" charset="0"/>
                <a:ea typeface="ＭＳ Ｐゴシック" charset="-128"/>
                <a:cs typeface="ＭＳ Ｐゴシック" charset="-128"/>
              </a:rPr>
              <a:t>makes the decision of whether to grant access. This is referred to as the EAP pass-through</a:t>
            </a:r>
          </a:p>
          <a:p>
            <a:r>
              <a:rPr lang="en-US" sz="1200" b="0" kern="1200" baseline="0" dirty="0">
                <a:solidFill>
                  <a:schemeClr val="tx1"/>
                </a:solidFill>
                <a:latin typeface="Arial" charset="0"/>
                <a:ea typeface="ＭＳ Ｐゴシック" charset="-128"/>
                <a:cs typeface="ＭＳ Ｐゴシック" charset="-128"/>
              </a:rPr>
              <a:t>mode . Less commonly, the authenticator takes over the role of the EAP</a:t>
            </a:r>
          </a:p>
          <a:p>
            <a:r>
              <a:rPr lang="en-US" sz="1200" b="0" kern="1200" baseline="0" dirty="0">
                <a:solidFill>
                  <a:schemeClr val="tx1"/>
                </a:solidFill>
                <a:latin typeface="Arial" charset="0"/>
                <a:ea typeface="ＭＳ Ｐゴシック" charset="-128"/>
                <a:cs typeface="ＭＳ Ｐゴシック" charset="-128"/>
              </a:rPr>
              <a:t>server; that is, only two parties are involved in the EAP execution.</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As a first step, a lower-level protocol, such as PPP (point-to-point protocol)</a:t>
            </a:r>
          </a:p>
          <a:p>
            <a:r>
              <a:rPr lang="en-US" sz="1200" b="0" kern="1200" baseline="0" dirty="0">
                <a:solidFill>
                  <a:schemeClr val="tx1"/>
                </a:solidFill>
                <a:latin typeface="Arial" charset="0"/>
                <a:ea typeface="ＭＳ Ｐゴシック" charset="-128"/>
                <a:cs typeface="ＭＳ Ｐゴシック" charset="-128"/>
              </a:rPr>
              <a:t>or IEEE 802.1X, is used to connect to the EAP authenticator. The software entity</a:t>
            </a:r>
          </a:p>
          <a:p>
            <a:r>
              <a:rPr lang="en-US" sz="1200" b="0" kern="1200" baseline="0" dirty="0">
                <a:solidFill>
                  <a:schemeClr val="tx1"/>
                </a:solidFill>
                <a:latin typeface="Arial" charset="0"/>
                <a:ea typeface="ＭＳ Ｐゴシック" charset="-128"/>
                <a:cs typeface="ＭＳ Ｐゴシック" charset="-128"/>
              </a:rPr>
              <a:t>in the EAP peer that operates at this level is referred to as the supplicant . EAP</a:t>
            </a:r>
          </a:p>
          <a:p>
            <a:r>
              <a:rPr lang="en-US" sz="1200" b="0" kern="1200" baseline="0" dirty="0">
                <a:solidFill>
                  <a:schemeClr val="tx1"/>
                </a:solidFill>
                <a:latin typeface="Arial" charset="0"/>
                <a:ea typeface="ＭＳ Ｐゴシック" charset="-128"/>
                <a:cs typeface="ＭＳ Ｐゴシック" charset="-128"/>
              </a:rPr>
              <a:t>messages containing the appropriate information for a chosen EAP method are</a:t>
            </a:r>
          </a:p>
          <a:p>
            <a:r>
              <a:rPr lang="en-US" sz="1200" b="0" kern="1200" baseline="0" dirty="0">
                <a:solidFill>
                  <a:schemeClr val="tx1"/>
                </a:solidFill>
                <a:latin typeface="Arial" charset="0"/>
                <a:ea typeface="ＭＳ Ｐゴシック" charset="-128"/>
                <a:cs typeface="ＭＳ Ｐゴシック" charset="-128"/>
              </a:rPr>
              <a:t>then exchanged between the EAP peer and the authentication server.</a:t>
            </a:r>
          </a:p>
          <a:p>
            <a:r>
              <a:rPr lang="en-US" sz="1200" b="0" kern="1200" baseline="0" dirty="0">
                <a:solidFill>
                  <a:schemeClr val="tx1"/>
                </a:solidFill>
                <a:latin typeface="Arial" charset="0"/>
                <a:ea typeface="ＭＳ Ｐゴシック" charset="-128"/>
                <a:cs typeface="ＭＳ Ｐゴシック" charset="-128"/>
              </a:rPr>
              <a:t>EAP messages may include the following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Code:  Identifies the Type of EAP message. The codes are Request (1),</a:t>
            </a:r>
          </a:p>
          <a:p>
            <a:r>
              <a:rPr lang="en-US" sz="1200" b="0" kern="1200" baseline="0" dirty="0">
                <a:solidFill>
                  <a:schemeClr val="tx1"/>
                </a:solidFill>
                <a:latin typeface="Arial" charset="0"/>
                <a:ea typeface="ＭＳ Ｐゴシック" charset="-128"/>
                <a:cs typeface="ＭＳ Ｐゴシック" charset="-128"/>
              </a:rPr>
              <a:t>Response (2), Success (3), and Failure (4).</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Identifier:  Used to match Responses with Requests.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Length:  Indicates the length, in octets, of the EAP message, including the</a:t>
            </a:r>
          </a:p>
          <a:p>
            <a:r>
              <a:rPr lang="en-US" sz="1200" b="0" kern="1200" baseline="0" dirty="0">
                <a:solidFill>
                  <a:schemeClr val="tx1"/>
                </a:solidFill>
                <a:latin typeface="Arial" charset="0"/>
                <a:ea typeface="ＭＳ Ｐゴシック" charset="-128"/>
                <a:cs typeface="ＭＳ Ｐゴシック" charset="-128"/>
              </a:rPr>
              <a:t>Code, Identifier, Length, and Data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Contains information related to authentication. Typically, the Data field</a:t>
            </a:r>
          </a:p>
          <a:p>
            <a:r>
              <a:rPr lang="en-US" sz="1200" b="0" kern="1200" baseline="0" dirty="0">
                <a:solidFill>
                  <a:schemeClr val="tx1"/>
                </a:solidFill>
                <a:latin typeface="Arial" charset="0"/>
                <a:ea typeface="ＭＳ Ｐゴシック" charset="-128"/>
                <a:cs typeface="ＭＳ Ｐゴシック" charset="-128"/>
              </a:rPr>
              <a:t>consists of a Type subfield, indicating the type of data carried, and a Type-Data</a:t>
            </a:r>
          </a:p>
          <a:p>
            <a:r>
              <a:rPr lang="en-US" sz="1200" kern="1200" baseline="0" dirty="0">
                <a:solidFill>
                  <a:schemeClr val="tx1"/>
                </a:solidFill>
                <a:latin typeface="Arial" charset="0"/>
                <a:ea typeface="ＭＳ Ｐゴシック" charset="-128"/>
                <a:cs typeface="ＭＳ Ｐゴシック" charset="-128"/>
              </a:rPr>
              <a:t>field.  The Success and Failure messages do not include a Data field.</a:t>
            </a:r>
          </a:p>
          <a:p>
            <a:r>
              <a:rPr lang="en-US" sz="1200" kern="1200" baseline="0" dirty="0">
                <a:solidFill>
                  <a:schemeClr val="tx1"/>
                </a:solidFill>
                <a:latin typeface="Arial" charset="0"/>
                <a:ea typeface="ＭＳ Ｐゴシック" charset="-128"/>
                <a:cs typeface="ＭＳ Ｐゴシック" charset="-128"/>
              </a:rPr>
              <a:t>The EAP authentication exchange proceeds as follows. After a lower-level</a:t>
            </a:r>
          </a:p>
          <a:p>
            <a:r>
              <a:rPr lang="en-US" sz="1200" kern="1200" baseline="0" dirty="0">
                <a:solidFill>
                  <a:schemeClr val="tx1"/>
                </a:solidFill>
                <a:latin typeface="Arial" charset="0"/>
                <a:ea typeface="ＭＳ Ｐゴシック" charset="-128"/>
                <a:cs typeface="ＭＳ Ｐゴシック" charset="-128"/>
              </a:rPr>
              <a:t>exchange that established the need for an EAP exchange, the authenticator sends a</a:t>
            </a:r>
          </a:p>
          <a:p>
            <a:r>
              <a:rPr lang="en-US" sz="1200" kern="1200" baseline="0" dirty="0">
                <a:solidFill>
                  <a:schemeClr val="tx1"/>
                </a:solidFill>
                <a:latin typeface="Arial" charset="0"/>
                <a:ea typeface="ＭＳ Ｐゴシック" charset="-128"/>
                <a:cs typeface="ＭＳ Ｐゴシック" charset="-128"/>
              </a:rPr>
              <a:t>Request to the peer to request an identity, and the peer sends a Response with the</a:t>
            </a:r>
          </a:p>
          <a:p>
            <a:r>
              <a:rPr lang="en-US" sz="1200" kern="1200" baseline="0" dirty="0">
                <a:solidFill>
                  <a:schemeClr val="tx1"/>
                </a:solidFill>
                <a:latin typeface="Arial" charset="0"/>
                <a:ea typeface="ＭＳ Ｐゴシック" charset="-128"/>
                <a:cs typeface="ＭＳ Ｐゴシック" charset="-128"/>
              </a:rPr>
              <a:t>identity information. This is followed by a sequence of Requests by the authenticator</a:t>
            </a:r>
          </a:p>
          <a:p>
            <a:r>
              <a:rPr lang="en-US" sz="1200" kern="1200" baseline="0" dirty="0">
                <a:solidFill>
                  <a:schemeClr val="tx1"/>
                </a:solidFill>
                <a:latin typeface="Arial" charset="0"/>
                <a:ea typeface="ＭＳ Ｐゴシック" charset="-128"/>
                <a:cs typeface="ＭＳ Ｐゴシック" charset="-128"/>
              </a:rPr>
              <a:t>and Responses by the peer for the exchange of authentication information. The</a:t>
            </a:r>
          </a:p>
          <a:p>
            <a:r>
              <a:rPr lang="en-US" sz="1200" kern="1200" baseline="0" dirty="0">
                <a:solidFill>
                  <a:schemeClr val="tx1"/>
                </a:solidFill>
                <a:latin typeface="Arial" charset="0"/>
                <a:ea typeface="ＭＳ Ｐゴシック" charset="-128"/>
                <a:cs typeface="ＭＳ Ｐゴシック" charset="-128"/>
              </a:rPr>
              <a:t>information exchanged and the number of Request–Response exchanges needed</a:t>
            </a:r>
          </a:p>
          <a:p>
            <a:r>
              <a:rPr lang="en-US" sz="1200" kern="1200" baseline="0" dirty="0">
                <a:solidFill>
                  <a:schemeClr val="tx1"/>
                </a:solidFill>
                <a:latin typeface="Arial" charset="0"/>
                <a:ea typeface="ＭＳ Ｐゴシック" charset="-128"/>
                <a:cs typeface="ＭＳ Ｐゴシック" charset="-128"/>
              </a:rPr>
              <a:t>depend on the authentication method. The conversation continues until either</a:t>
            </a:r>
          </a:p>
          <a:p>
            <a:r>
              <a:rPr lang="en-US" sz="1200" kern="1200" baseline="0" dirty="0">
                <a:solidFill>
                  <a:schemeClr val="tx1"/>
                </a:solidFill>
                <a:latin typeface="Arial" charset="0"/>
                <a:ea typeface="ＭＳ Ｐゴシック" charset="-128"/>
                <a:cs typeface="ＭＳ Ｐゴシック" charset="-128"/>
              </a:rPr>
              <a:t>(1) the authenticator determines that it cannot authenticate the peer and transmits</a:t>
            </a:r>
          </a:p>
          <a:p>
            <a:r>
              <a:rPr lang="en-US" sz="1200" kern="1200" baseline="0" dirty="0">
                <a:solidFill>
                  <a:schemeClr val="tx1"/>
                </a:solidFill>
                <a:latin typeface="Arial" charset="0"/>
                <a:ea typeface="ＭＳ Ｐゴシック" charset="-128"/>
                <a:cs typeface="ＭＳ Ｐゴシック" charset="-128"/>
              </a:rPr>
              <a:t>an EAP Failure or (2) the authenticator determines that successful authentication</a:t>
            </a:r>
          </a:p>
          <a:p>
            <a:r>
              <a:rPr lang="en-US" sz="1200" kern="1200" baseline="0" dirty="0">
                <a:solidFill>
                  <a:schemeClr val="tx1"/>
                </a:solidFill>
                <a:latin typeface="Arial" charset="0"/>
                <a:ea typeface="ＭＳ Ｐゴシック" charset="-128"/>
                <a:cs typeface="ＭＳ Ｐゴシック" charset="-128"/>
              </a:rPr>
              <a:t>has occurred and transmits an EAP Success.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Figure 16.4 gives an example of an EAP exchange. Not shown in the figure is a</a:t>
            </a:r>
          </a:p>
          <a:p>
            <a:r>
              <a:rPr lang="en-US" sz="1200" kern="1200" baseline="0" dirty="0">
                <a:solidFill>
                  <a:schemeClr val="tx1"/>
                </a:solidFill>
                <a:latin typeface="Arial" charset="0"/>
                <a:ea typeface="ＭＳ Ｐゴシック" charset="-128"/>
                <a:cs typeface="ＭＳ Ｐゴシック" charset="-128"/>
              </a:rPr>
              <a:t>message or signal sent from the EAP peer to the authenticator using some protocol</a:t>
            </a:r>
          </a:p>
          <a:p>
            <a:r>
              <a:rPr lang="en-US" sz="1200" kern="1200" baseline="0" dirty="0">
                <a:solidFill>
                  <a:schemeClr val="tx1"/>
                </a:solidFill>
                <a:latin typeface="Arial" charset="0"/>
                <a:ea typeface="ＭＳ Ｐゴシック" charset="-128"/>
                <a:cs typeface="ＭＳ Ｐゴシック" charset="-128"/>
              </a:rPr>
              <a:t> other than EAP and requesting an EAP exchange to grant network access. One</a:t>
            </a:r>
          </a:p>
          <a:p>
            <a:r>
              <a:rPr lang="en-US" sz="1200" kern="1200" baseline="0" dirty="0">
                <a:solidFill>
                  <a:schemeClr val="tx1"/>
                </a:solidFill>
                <a:latin typeface="Arial" charset="0"/>
                <a:ea typeface="ＭＳ Ｐゴシック" charset="-128"/>
                <a:cs typeface="ＭＳ Ｐゴシック" charset="-128"/>
              </a:rPr>
              <a:t>protocol used for this purpose is IEEE 802.1X, discussed in the next section. The</a:t>
            </a:r>
          </a:p>
          <a:p>
            <a:r>
              <a:rPr lang="en-US" sz="1200" kern="1200" baseline="0" dirty="0">
                <a:solidFill>
                  <a:schemeClr val="tx1"/>
                </a:solidFill>
                <a:latin typeface="Arial" charset="0"/>
                <a:ea typeface="ＭＳ Ｐゴシック" charset="-128"/>
                <a:cs typeface="ＭＳ Ｐゴシック" charset="-128"/>
              </a:rPr>
              <a:t>first pair of EAP Request and Response messages is of Type identity, in which the</a:t>
            </a:r>
          </a:p>
          <a:p>
            <a:r>
              <a:rPr lang="en-US" sz="1200" kern="1200" baseline="0" dirty="0">
                <a:solidFill>
                  <a:schemeClr val="tx1"/>
                </a:solidFill>
                <a:latin typeface="Arial" charset="0"/>
                <a:ea typeface="ＭＳ Ｐゴシック" charset="-128"/>
                <a:cs typeface="ＭＳ Ｐゴシック" charset="-128"/>
              </a:rPr>
              <a:t>authenticator requests the peer’s identity, and the peer returns its claimed identity</a:t>
            </a:r>
          </a:p>
          <a:p>
            <a:r>
              <a:rPr lang="en-US" sz="1200" kern="1200" baseline="0" dirty="0">
                <a:solidFill>
                  <a:schemeClr val="tx1"/>
                </a:solidFill>
                <a:latin typeface="Arial" charset="0"/>
                <a:ea typeface="ＭＳ Ｐゴシック" charset="-128"/>
                <a:cs typeface="ＭＳ Ｐゴシック" charset="-128"/>
              </a:rPr>
              <a:t>in the Response message. This Response is passed through the authenticator to the</a:t>
            </a:r>
          </a:p>
          <a:p>
            <a:r>
              <a:rPr lang="en-US" sz="1200" kern="1200" baseline="0" dirty="0">
                <a:solidFill>
                  <a:schemeClr val="tx1"/>
                </a:solidFill>
                <a:latin typeface="Arial" charset="0"/>
                <a:ea typeface="ＭＳ Ｐゴシック" charset="-128"/>
                <a:cs typeface="ＭＳ Ｐゴシック" charset="-128"/>
              </a:rPr>
              <a:t>authentication server. Subsequent EAP messages are exchanged between the peer</a:t>
            </a:r>
          </a:p>
          <a:p>
            <a:r>
              <a:rPr lang="en-US" sz="1200" kern="1200" baseline="0" dirty="0">
                <a:solidFill>
                  <a:schemeClr val="tx1"/>
                </a:solidFill>
                <a:latin typeface="Arial" charset="0"/>
                <a:ea typeface="ＭＳ Ｐゴシック" charset="-128"/>
                <a:cs typeface="ＭＳ Ｐゴシック" charset="-128"/>
              </a:rPr>
              <a:t>and the authentication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Upon receiving the identity Response message from the peer, the server</a:t>
            </a:r>
          </a:p>
          <a:p>
            <a:r>
              <a:rPr lang="en-US" sz="1200" kern="1200" baseline="0" dirty="0">
                <a:solidFill>
                  <a:schemeClr val="tx1"/>
                </a:solidFill>
                <a:latin typeface="Arial" charset="0"/>
                <a:ea typeface="ＭＳ Ｐゴシック" charset="-128"/>
                <a:cs typeface="ＭＳ Ｐゴシック" charset="-128"/>
              </a:rPr>
              <a:t>selects an EAP method and sends the first EAP message with a Type field related</a:t>
            </a:r>
          </a:p>
          <a:p>
            <a:r>
              <a:rPr lang="en-US" sz="1200" kern="1200" baseline="0" dirty="0">
                <a:solidFill>
                  <a:schemeClr val="tx1"/>
                </a:solidFill>
                <a:latin typeface="Arial" charset="0"/>
                <a:ea typeface="ＭＳ Ｐゴシック" charset="-128"/>
                <a:cs typeface="ＭＳ Ｐゴシック" charset="-128"/>
              </a:rPr>
              <a:t>to an authentication method. If the peer supports and accepts the selected EAP</a:t>
            </a:r>
          </a:p>
          <a:p>
            <a:r>
              <a:rPr lang="en-US" sz="1200" kern="1200" baseline="0" dirty="0">
                <a:solidFill>
                  <a:schemeClr val="tx1"/>
                </a:solidFill>
                <a:latin typeface="Arial" charset="0"/>
                <a:ea typeface="ＭＳ Ｐゴシック" charset="-128"/>
                <a:cs typeface="ＭＳ Ｐゴシック" charset="-128"/>
              </a:rPr>
              <a:t>method, it replies with the corresponding Response message of the same type.</a:t>
            </a:r>
          </a:p>
          <a:p>
            <a:r>
              <a:rPr lang="en-US" sz="1200" kern="1200" baseline="0" dirty="0">
                <a:solidFill>
                  <a:schemeClr val="tx1"/>
                </a:solidFill>
                <a:latin typeface="Arial" charset="0"/>
                <a:ea typeface="ＭＳ Ｐゴシック" charset="-128"/>
                <a:cs typeface="ＭＳ Ｐゴシック" charset="-128"/>
              </a:rPr>
              <a:t>Otherwise, the peer sends a NAK, and the EAP server either selects another EAP</a:t>
            </a:r>
          </a:p>
          <a:p>
            <a:r>
              <a:rPr lang="en-US" sz="1200" kern="1200" baseline="0" dirty="0">
                <a:solidFill>
                  <a:schemeClr val="tx1"/>
                </a:solidFill>
                <a:latin typeface="Arial" charset="0"/>
                <a:ea typeface="ＭＳ Ｐゴシック" charset="-128"/>
                <a:cs typeface="ＭＳ Ｐゴシック" charset="-128"/>
              </a:rPr>
              <a:t>method or aborts the EAP execution with a failure message. The selected EAP</a:t>
            </a:r>
          </a:p>
          <a:p>
            <a:r>
              <a:rPr lang="en-US" sz="1200" kern="1200" baseline="0" dirty="0">
                <a:solidFill>
                  <a:schemeClr val="tx1"/>
                </a:solidFill>
                <a:latin typeface="Arial" charset="0"/>
                <a:ea typeface="ＭＳ Ｐゴシック" charset="-128"/>
                <a:cs typeface="ＭＳ Ｐゴシック" charset="-128"/>
              </a:rPr>
              <a:t>method determines the number of Request/Response pairs. During the exchange</a:t>
            </a:r>
          </a:p>
          <a:p>
            <a:r>
              <a:rPr lang="en-US" sz="1200" kern="1200" baseline="0" dirty="0">
                <a:solidFill>
                  <a:schemeClr val="tx1"/>
                </a:solidFill>
                <a:latin typeface="Arial" charset="0"/>
                <a:ea typeface="ＭＳ Ｐゴシック" charset="-128"/>
                <a:cs typeface="ＭＳ Ｐゴシック" charset="-128"/>
              </a:rPr>
              <a:t>the appropriate authentication information, including key material, is exchanged.</a:t>
            </a:r>
          </a:p>
          <a:p>
            <a:r>
              <a:rPr lang="en-US" sz="1200" kern="1200" baseline="0" dirty="0">
                <a:solidFill>
                  <a:schemeClr val="tx1"/>
                </a:solidFill>
                <a:latin typeface="Arial" charset="0"/>
                <a:ea typeface="ＭＳ Ｐゴシック" charset="-128"/>
                <a:cs typeface="ＭＳ Ｐゴシック" charset="-128"/>
              </a:rPr>
              <a:t>The exchange ends when the server determines that authentication has succeeded</a:t>
            </a:r>
          </a:p>
          <a:p>
            <a:r>
              <a:rPr lang="en-US" sz="1200" kern="1200" baseline="0" dirty="0">
                <a:solidFill>
                  <a:schemeClr val="tx1"/>
                </a:solidFill>
                <a:latin typeface="Arial" charset="0"/>
                <a:ea typeface="ＭＳ Ｐゴシック" charset="-128"/>
                <a:cs typeface="ＭＳ Ｐゴシック" charset="-128"/>
              </a:rPr>
              <a:t>or that no further attempt can be made and authentication has failed.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r>
              <a:rPr lang="en-US"/>
              <a:t>© 2017 Pearson Education, Inc., Hoboken, NJ. All rights reserved.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dirty="0"/>
            </a:lvl1pPr>
          </a:lstStyle>
          <a:p>
            <a:pPr>
              <a:defRPr/>
            </a:pPr>
            <a:endParaRPr lang="en-US" dirty="0"/>
          </a:p>
        </p:txBody>
      </p:sp>
      <p:sp>
        <p:nvSpPr>
          <p:cNvPr id="7" name="Footer Placeholder 5"/>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A7E57D8-81C9-3848-8D15-536B7B453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B4708B52-E3D8-334E-AC83-807DD768DA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63E496-E00A-D14F-AB9C-A57E51E2E8A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1F1760A-7358-F542-89EA-51A93CAEF72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CEC5E92-3C1F-364F-88B8-F22A59C9ED8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r>
              <a:rPr lang="en-US"/>
              <a:t>© 2017 Pearson Education, Inc., Hoboken, NJ. All rights reserved.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9519A989-FF93-4643-8770-B795F842E1C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2D9FCE6-9EFF-3644-A0B1-3D1C9FC6B5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dirty="0"/>
            </a:lvl1pPr>
          </a:lstStyle>
          <a:p>
            <a:pPr>
              <a:defRPr/>
            </a:pPr>
            <a:endParaRPr lang="en-US" dirty="0"/>
          </a:p>
        </p:txBody>
      </p:sp>
      <p:sp>
        <p:nvSpPr>
          <p:cNvPr id="13" name="Footer Placeholder 7"/>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C4EFC2B7-64FF-A44D-A0B9-0E47F29894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dirty="0"/>
            </a:lvl1pPr>
          </a:lstStyle>
          <a:p>
            <a:pPr>
              <a:defRPr/>
            </a:pPr>
            <a:endParaRPr lang="en-US" dirty="0"/>
          </a:p>
        </p:txBody>
      </p:sp>
      <p:sp>
        <p:nvSpPr>
          <p:cNvPr id="7" name="Footer Placeholder 3"/>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88A264D-292D-2D48-9C35-EC53B8B8A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dirty="0"/>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r>
              <a:rPr lang="en-US"/>
              <a:t>© 2017 Pearson Education, Inc., Hoboken, NJ. All rights reserved.       </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6F970D87-7EA9-E746-A010-0F36573D28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r>
              <a:rPr lang="en-US"/>
              <a:t>©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lgn="ctr">
              <a:defRPr>
                <a:solidFill>
                  <a:schemeClr val="tx2">
                    <a:lumMod val="40000"/>
                    <a:lumOff val="60000"/>
                  </a:schemeClr>
                </a:solidFill>
              </a:defRPr>
            </a:lvl1pPr>
          </a:lstStyle>
          <a:p>
            <a:pPr>
              <a:defRPr/>
            </a:pPr>
            <a:fld id="{C0BE3E47-867C-5247-82DF-09F4FEC56A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latin typeface="Arial" pitchFamily="-1" charset="0"/>
              </a:defRPr>
            </a:lvl1pPr>
          </a:lstStyle>
          <a:p>
            <a:pPr>
              <a:defRPr/>
            </a:pPr>
            <a:fld id="{E3B44619-9E76-0E42-91B4-3052F44FB02C}"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r>
              <a:rPr lang="en-US"/>
              <a:t>© 2017 Pearson Education, Inc., Hoboken, NJ. All rights reserved.       </a:t>
            </a:r>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sldNum="0" hdr="0" dt="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eaLnBrk="0" fontAlgn="base" hangingPunct="0">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eaLnBrk="0" fontAlgn="base" hangingPunct="0">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eaLnBrk="0" fontAlgn="base" hangingPunct="0">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eaLnBrk="0" fontAlgn="base" hangingPunct="0">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eaLnBrk="0" fontAlgn="base" hangingPunct="0">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mclaughlinkl:Desktop:Crypto6e%20Tables:T16-NAC-Cloud.doc!OLE_LINK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mclaughlinkl:Desktop:Crypto6e%20Tables:T16-NAC-Cloud.doc!OLE_LINK1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df"/><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44.pdf"/><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905000" y="3200400"/>
            <a:ext cx="5446713" cy="1470025"/>
          </a:xfrm>
        </p:spPr>
        <p:txBody>
          <a:bodyPr rtlCol="0">
            <a:noAutofit/>
          </a:bodyPr>
          <a:lstStyle/>
          <a:p>
            <a:pPr eaLnBrk="1" fontAlgn="auto" hangingPunct="1">
              <a:spcAft>
                <a:spcPts val="0"/>
              </a:spcAft>
              <a:defRPr/>
            </a:pPr>
            <a:r>
              <a:rPr lang="en-US" dirty="0">
                <a:ea typeface="+mj-ea"/>
                <a:cs typeface="+mj-cs"/>
              </a:rPr>
              <a:t>Chapter 16</a:t>
            </a:r>
          </a:p>
        </p:txBody>
      </p:sp>
      <p:sp>
        <p:nvSpPr>
          <p:cNvPr id="18435" name="Subtitle 13"/>
          <p:cNvSpPr>
            <a:spLocks noGrp="1"/>
          </p:cNvSpPr>
          <p:nvPr>
            <p:ph type="subTitle" idx="1"/>
          </p:nvPr>
        </p:nvSpPr>
        <p:spPr>
          <a:xfrm>
            <a:off x="1524000" y="5105400"/>
            <a:ext cx="6096000" cy="1120775"/>
          </a:xfrm>
        </p:spPr>
        <p:txBody>
          <a:bodyPr>
            <a:normAutofit fontScale="92500" lnSpcReduction="10000"/>
          </a:bodyPr>
          <a:lstStyle/>
          <a:p>
            <a:pPr eaLnBrk="1" hangingPunct="1"/>
            <a:r>
              <a:rPr lang="en-AU" sz="3600" dirty="0"/>
              <a:t>Network Access Control </a:t>
            </a:r>
          </a:p>
          <a:p>
            <a:pPr eaLnBrk="1" hangingPunct="1"/>
            <a:r>
              <a:rPr lang="en-AU" sz="3600" dirty="0"/>
              <a:t>and Cloud Security</a:t>
            </a:r>
            <a:endParaRPr lang="en-US" sz="3600" dirty="0"/>
          </a:p>
        </p:txBody>
      </p:sp>
      <p:pic>
        <p:nvPicPr>
          <p:cNvPr id="4"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
        <p:nvSpPr>
          <p:cNvPr id="5" name="Footer Placeholder 4"/>
          <p:cNvSpPr>
            <a:spLocks noGrp="1"/>
          </p:cNvSpPr>
          <p:nvPr>
            <p:ph type="ftr" sz="quarter" idx="11"/>
          </p:nvPr>
        </p:nvSpPr>
        <p:spPr>
          <a:xfrm>
            <a:off x="0" y="6492875"/>
            <a:ext cx="4800600" cy="365125"/>
          </a:xfrm>
        </p:spPr>
        <p:txBody>
          <a:bodyPr/>
          <a:lstStyle/>
          <a:p>
            <a:pPr>
              <a:defRPr/>
            </a:pPr>
            <a:r>
              <a:rPr lang="en-US" sz="1050" b="0" dirty="0"/>
              <a:t>© 2017 Pearson Education, Inc., Hoboken, NJ.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83698" y="0"/>
            <a:ext cx="5260302" cy="6646315"/>
          </a:xfrm>
          <a:prstGeom prst="rect">
            <a:avLst/>
          </a:prstGeom>
        </p:spPr>
      </p:pic>
      <p:sp>
        <p:nvSpPr>
          <p:cNvPr id="12" name="TextBox 11"/>
          <p:cNvSpPr txBox="1"/>
          <p:nvPr/>
        </p:nvSpPr>
        <p:spPr>
          <a:xfrm>
            <a:off x="152400" y="762000"/>
            <a:ext cx="3581399" cy="646331"/>
          </a:xfrm>
          <a:prstGeom prst="rect">
            <a:avLst/>
          </a:prstGeom>
          <a:noFill/>
        </p:spPr>
        <p:txBody>
          <a:bodyPr wrap="square" rtlCol="0">
            <a:spAutoFit/>
          </a:bodyPr>
          <a:lstStyle/>
          <a:p>
            <a:pPr algn="ctr"/>
            <a:r>
              <a:rPr lang="en-US" sz="3600" dirty="0">
                <a:latin typeface="+mn-lt"/>
              </a:rPr>
              <a:t>Table 16.1 </a:t>
            </a:r>
          </a:p>
        </p:txBody>
      </p:sp>
      <p:sp>
        <p:nvSpPr>
          <p:cNvPr id="13" name="TextBox 12"/>
          <p:cNvSpPr txBox="1"/>
          <p:nvPr/>
        </p:nvSpPr>
        <p:spPr>
          <a:xfrm>
            <a:off x="152400" y="2362200"/>
            <a:ext cx="3581400" cy="1754327"/>
          </a:xfrm>
          <a:prstGeom prst="rect">
            <a:avLst/>
          </a:prstGeom>
          <a:noFill/>
        </p:spPr>
        <p:txBody>
          <a:bodyPr wrap="square" rtlCol="0">
            <a:spAutoFit/>
          </a:bodyPr>
          <a:lstStyle/>
          <a:p>
            <a:pPr algn="ctr"/>
            <a:r>
              <a:rPr lang="en-US" sz="3600" dirty="0">
                <a:latin typeface="+mn-lt"/>
              </a:rPr>
              <a:t>Terminology Related to IEEE 802.1X </a:t>
            </a:r>
          </a:p>
        </p:txBody>
      </p:sp>
      <p:sp>
        <p:nvSpPr>
          <p:cNvPr id="6" name="Footer Placeholder 5"/>
          <p:cNvSpPr>
            <a:spLocks noGrp="1"/>
          </p:cNvSpPr>
          <p:nvPr>
            <p:ph type="ftr" sz="quarter" idx="11"/>
          </p:nvPr>
        </p:nvSpPr>
        <p:spPr>
          <a:xfrm>
            <a:off x="0" y="6492875"/>
            <a:ext cx="7543800" cy="365125"/>
          </a:xfrm>
        </p:spPr>
        <p:txBody>
          <a:bodyPr/>
          <a:lstStyle/>
          <a:p>
            <a:pPr>
              <a:defRPr/>
            </a:pPr>
            <a:r>
              <a:rPr lang="en-US" sz="1050" dirty="0"/>
              <a:t>© 2017 Pearson Education, Inc., Hoboken, NJ. All rights reserved.       </a:t>
            </a:r>
          </a:p>
        </p:txBody>
      </p:sp>
      <p:sp>
        <p:nvSpPr>
          <p:cNvPr id="7" name="TextBox 6"/>
          <p:cNvSpPr txBox="1"/>
          <p:nvPr/>
        </p:nvSpPr>
        <p:spPr>
          <a:xfrm>
            <a:off x="762000" y="4724400"/>
            <a:ext cx="2392302" cy="276999"/>
          </a:xfrm>
          <a:prstGeom prst="rect">
            <a:avLst/>
          </a:prstGeom>
          <a:noFill/>
        </p:spPr>
        <p:txBody>
          <a:bodyPr wrap="none" rtlCol="0">
            <a:spAutoFit/>
          </a:bodyPr>
          <a:lstStyle/>
          <a:p>
            <a:r>
              <a:rPr lang="en-US" sz="1200" dirty="0">
                <a:latin typeface="+mn-lt"/>
              </a:rPr>
              <a:t>(Table is on page 509 in textbook) </a:t>
            </a:r>
          </a:p>
        </p:txBody>
      </p:sp>
    </p:spTree>
  </p:cSld>
  <p:clrMapOvr>
    <a:masterClrMapping/>
  </p:clrMapOvr>
  <p:transition spd="med">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410200" cy="365125"/>
          </a:xfrm>
        </p:spPr>
        <p:txBody>
          <a:bodyPr/>
          <a:lstStyle/>
          <a:p>
            <a:pPr>
              <a:defRPr/>
            </a:pPr>
            <a:r>
              <a:rPr lang="en-US" sz="1050" dirty="0"/>
              <a:t>© 2017 Pearson Education, Inc., Hoboken, NJ. All rights reserved.       </a:t>
            </a:r>
          </a:p>
        </p:txBody>
      </p:sp>
      <p:pic>
        <p:nvPicPr>
          <p:cNvPr id="4" name="Picture 3" descr="f0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1818"/>
              <a:stretch>
                <a:fillRect/>
              </a:stretch>
            </p:blipFill>
          </mc:Choice>
          <mc:Fallback>
            <p:blipFill>
              <a:blip r:embed="rId4"/>
              <a:srcRect t="22727" b="11818"/>
              <a:stretch>
                <a:fillRect/>
              </a:stretch>
            </p:blipFill>
          </mc:Fallback>
        </mc:AlternateContent>
        <p:spPr>
          <a:xfrm>
            <a:off x="609600" y="0"/>
            <a:ext cx="8001000" cy="6777212"/>
          </a:xfrm>
          <a:prstGeom prst="rect">
            <a:avLst/>
          </a:prstGeom>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04800" y="2362200"/>
          <a:ext cx="8584907" cy="3740151"/>
        </p:xfrm>
        <a:graphic>
          <a:graphicData uri="http://schemas.openxmlformats.org/presentationml/2006/ole">
            <mc:AlternateContent xmlns:mc="http://schemas.openxmlformats.org/markup-compatibility/2006">
              <mc:Choice xmlns:v="urn:schemas-microsoft-com:vml" Requires="v">
                <p:oleObj spid="_x0000_s107523" name="Document" r:id="rId4" imgW="5626100" imgH="2451100" progId="Word.Document.12">
                  <p:link updateAutomatic="1"/>
                </p:oleObj>
              </mc:Choice>
              <mc:Fallback>
                <p:oleObj name="Document" r:id="rId4" imgW="5626100" imgH="24511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8584907" cy="374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idx="4294967295"/>
          </p:nvPr>
        </p:nvSpPr>
        <p:spPr>
          <a:xfrm>
            <a:off x="0" y="304800"/>
            <a:ext cx="9144000" cy="1412875"/>
          </a:xfrm>
        </p:spPr>
        <p:txBody>
          <a:bodyPr/>
          <a:lstStyle/>
          <a:p>
            <a:r>
              <a:rPr lang="en-US" dirty="0"/>
              <a:t>Table 16.2</a:t>
            </a:r>
            <a:br>
              <a:rPr lang="en-US" dirty="0"/>
            </a:br>
            <a:r>
              <a:rPr lang="en-US" dirty="0"/>
              <a:t>Common EAPOL Frame Types</a:t>
            </a:r>
          </a:p>
        </p:txBody>
      </p:sp>
      <p:sp>
        <p:nvSpPr>
          <p:cNvPr id="4" name="Footer Placeholder 3"/>
          <p:cNvSpPr>
            <a:spLocks noGrp="1"/>
          </p:cNvSpPr>
          <p:nvPr>
            <p:ph type="ftr" sz="quarter" idx="11"/>
          </p:nvPr>
        </p:nvSpPr>
        <p:spPr>
          <a:xfrm>
            <a:off x="0" y="6492875"/>
            <a:ext cx="5715000" cy="365125"/>
          </a:xfrm>
        </p:spPr>
        <p:txBody>
          <a:bodyPr/>
          <a:lstStyle/>
          <a:p>
            <a:pPr>
              <a:defRPr/>
            </a:pPr>
            <a:r>
              <a:rPr lang="en-US" sz="1050" dirty="0"/>
              <a:t>© 2017 Pearson Education, Inc., Hoboken, NJ. All rights reserved.       </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257800" cy="365125"/>
          </a:xfrm>
        </p:spPr>
        <p:txBody>
          <a:bodyPr/>
          <a:lstStyle/>
          <a:p>
            <a:pPr>
              <a:defRPr/>
            </a:pPr>
            <a:r>
              <a:rPr lang="en-US" sz="1050" dirty="0"/>
              <a:t>© 2017 Pearson Education, Inc., Hoboken, NJ. All rights reserved.       </a:t>
            </a:r>
          </a:p>
        </p:txBody>
      </p:sp>
      <p:pic>
        <p:nvPicPr>
          <p:cNvPr id="5" name="Picture 4" descr="f0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12727"/>
              <a:stretch>
                <a:fillRect/>
              </a:stretch>
            </p:blipFill>
          </mc:Choice>
          <mc:Fallback>
            <p:blipFill>
              <a:blip r:embed="rId4"/>
              <a:srcRect t="8182" b="12727"/>
              <a:stretch>
                <a:fillRect/>
              </a:stretch>
            </p:blipFill>
          </mc:Fallback>
        </mc:AlternateContent>
        <p:spPr>
          <a:xfrm>
            <a:off x="1219200" y="0"/>
            <a:ext cx="6550704" cy="6704816"/>
          </a:xfrm>
          <a:prstGeom prst="rect">
            <a:avLst/>
          </a:prstGeom>
        </p:spPr>
      </p:pic>
    </p:spTree>
  </p:cSld>
  <p:clrMapOvr>
    <a:masterClrMapping/>
  </p:clrMapOvr>
  <p:transition spd="med">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3" name="Content Placeholder 2"/>
          <p:cNvSpPr>
            <a:spLocks noGrp="1"/>
          </p:cNvSpPr>
          <p:nvPr>
            <p:ph idx="1"/>
          </p:nvPr>
        </p:nvSpPr>
        <p:spPr/>
        <p:txBody>
          <a:bodyPr>
            <a:normAutofit fontScale="77500" lnSpcReduction="20000"/>
          </a:bodyPr>
          <a:lstStyle/>
          <a:p>
            <a:r>
              <a:rPr lang="en-US" dirty="0"/>
              <a:t> NIST defines cloud computing, in NIST SP-800-145 (The NIST Definition of Cloud Computing ), as follows:</a:t>
            </a:r>
          </a:p>
          <a:p>
            <a:pPr>
              <a:lnSpc>
                <a:spcPct val="150000"/>
              </a:lnSpc>
              <a:buNone/>
            </a:pPr>
            <a:r>
              <a:rPr lang="en-US" sz="2588" dirty="0"/>
              <a:t>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cloud model promotes availability and is composed of five essential characteristics, three service models, and four deployment models.”</a:t>
            </a:r>
          </a:p>
        </p:txBody>
      </p:sp>
      <p:pic>
        <p:nvPicPr>
          <p:cNvPr id="4" name="Picture 3"/>
          <p:cNvPicPr>
            <a:picLocks noChangeAspect="1"/>
          </p:cNvPicPr>
          <p:nvPr/>
        </p:nvPicPr>
        <p:blipFill>
          <a:blip r:embed="rId3"/>
          <a:stretch>
            <a:fillRect/>
          </a:stretch>
        </p:blipFill>
        <p:spPr>
          <a:xfrm rot="21247462">
            <a:off x="6917002" y="5358796"/>
            <a:ext cx="2037693" cy="1257300"/>
          </a:xfrm>
          <a:prstGeom prst="rect">
            <a:avLst/>
          </a:prstGeom>
        </p:spPr>
      </p:pic>
      <p:sp>
        <p:nvSpPr>
          <p:cNvPr id="5" name="Footer Placeholder 4"/>
          <p:cNvSpPr>
            <a:spLocks noGrp="1"/>
          </p:cNvSpPr>
          <p:nvPr>
            <p:ph type="ftr" sz="quarter" idx="11"/>
          </p:nvPr>
        </p:nvSpPr>
        <p:spPr>
          <a:xfrm>
            <a:off x="0" y="6492875"/>
            <a:ext cx="6096000" cy="365125"/>
          </a:xfrm>
        </p:spPr>
        <p:txBody>
          <a:bodyPr/>
          <a:lstStyle/>
          <a:p>
            <a:pPr>
              <a:defRPr/>
            </a:pPr>
            <a:r>
              <a:rPr lang="en-US" sz="1050" dirty="0"/>
              <a:t>© 2017 Pearson Education, Inc., Hoboken, NJ. All rights reserved.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6858000" cy="365125"/>
          </a:xfrm>
        </p:spPr>
        <p:txBody>
          <a:bodyPr/>
          <a:lstStyle/>
          <a:p>
            <a:pPr>
              <a:defRPr/>
            </a:pPr>
            <a:r>
              <a:rPr lang="en-US" sz="1050" dirty="0"/>
              <a:t>© 2017 Pearson Education, Inc., Hoboken, NJ. All rights reserved.       </a:t>
            </a:r>
          </a:p>
        </p:txBody>
      </p:sp>
      <p:pic>
        <p:nvPicPr>
          <p:cNvPr id="5" name="Picture 4" descr="f0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0909"/>
              <a:stretch>
                <a:fillRect/>
              </a:stretch>
            </p:blipFill>
          </mc:Choice>
          <mc:Fallback>
            <p:blipFill>
              <a:blip r:embed="rId4"/>
              <a:srcRect t="22727" b="10909"/>
              <a:stretch>
                <a:fillRect/>
              </a:stretch>
            </p:blipFill>
          </mc:Fallback>
        </mc:AlternateContent>
        <p:spPr>
          <a:xfrm>
            <a:off x="533400" y="-73566"/>
            <a:ext cx="8071043" cy="6931566"/>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562600" cy="365125"/>
          </a:xfrm>
        </p:spPr>
        <p:txBody>
          <a:bodyPr/>
          <a:lstStyle/>
          <a:p>
            <a:pPr>
              <a:defRPr/>
            </a:pPr>
            <a:r>
              <a:rPr lang="en-US" sz="1050" dirty="0"/>
              <a:t>© 2017 Pearson Education, Inc., Hoboken, NJ. All rights reserved.       </a:t>
            </a:r>
          </a:p>
        </p:txBody>
      </p:sp>
      <p:pic>
        <p:nvPicPr>
          <p:cNvPr id="5" name="Picture 4" descr="f0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3636" b="19091"/>
              <a:stretch>
                <a:fillRect/>
              </a:stretch>
            </p:blipFill>
          </mc:Choice>
          <mc:Fallback>
            <p:blipFill>
              <a:blip r:embed="rId4"/>
              <a:srcRect t="13636" b="19091"/>
              <a:stretch>
                <a:fillRect/>
              </a:stretch>
            </p:blipFill>
          </mc:Fallback>
        </mc:AlternateContent>
        <p:spPr>
          <a:xfrm>
            <a:off x="990600" y="0"/>
            <a:ext cx="7762507" cy="6757942"/>
          </a:xfrm>
          <a:prstGeom prst="rect">
            <a:avLst/>
          </a:prstGeom>
        </p:spPr>
      </p:pic>
    </p:spTree>
  </p:cSld>
  <p:clrMapOvr>
    <a:masterClrMapping/>
  </p:clrMapOvr>
  <p:transition spd="med">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 Reference Architecture</a:t>
            </a:r>
          </a:p>
        </p:txBody>
      </p:sp>
      <p:sp>
        <p:nvSpPr>
          <p:cNvPr id="3" name="Content Placeholder 2"/>
          <p:cNvSpPr>
            <a:spLocks noGrp="1"/>
          </p:cNvSpPr>
          <p:nvPr>
            <p:ph idx="1"/>
          </p:nvPr>
        </p:nvSpPr>
        <p:spPr/>
        <p:txBody>
          <a:bodyPr>
            <a:normAutofit fontScale="62500" lnSpcReduction="20000"/>
          </a:bodyPr>
          <a:lstStyle/>
          <a:p>
            <a:r>
              <a:rPr lang="en-US" sz="3143" dirty="0"/>
              <a:t>NIST SP 500-292 (NIST Cloud Computing Reference Architecture) establishes a reference architecture, described as follows:</a:t>
            </a:r>
          </a:p>
          <a:p>
            <a:pPr>
              <a:lnSpc>
                <a:spcPct val="150000"/>
              </a:lnSpc>
              <a:buNone/>
            </a:pPr>
            <a:r>
              <a:rPr lang="en-US" dirty="0"/>
              <a:t>	“</a:t>
            </a:r>
            <a:r>
              <a:rPr lang="en-US" baseline="0" dirty="0"/>
              <a:t>The NIST cloud computing reference architecture focuses on the requirements</a:t>
            </a:r>
            <a:r>
              <a:rPr lang="en-US" dirty="0"/>
              <a:t> </a:t>
            </a:r>
            <a:r>
              <a:rPr lang="en-US" baseline="0" dirty="0"/>
              <a:t>of “what” cloud services provide, not a “how to” design solution and implementation.</a:t>
            </a:r>
            <a:r>
              <a:rPr lang="en-US" dirty="0"/>
              <a:t> </a:t>
            </a:r>
            <a:r>
              <a:rPr lang="en-US" baseline="0" dirty="0"/>
              <a:t>The reference architecture is intended to facilitate the understanding of</a:t>
            </a:r>
            <a:r>
              <a:rPr lang="en-US" dirty="0"/>
              <a:t> </a:t>
            </a:r>
            <a:r>
              <a:rPr lang="en-US" baseline="0" dirty="0"/>
              <a:t>the operational intricacies in cloud computing. It does not represent the system</a:t>
            </a:r>
            <a:r>
              <a:rPr lang="en-US" dirty="0"/>
              <a:t> </a:t>
            </a:r>
            <a:r>
              <a:rPr lang="en-US" baseline="0" dirty="0"/>
              <a:t>architecture of a specific cloud computing system; instead it is a tool for describing,</a:t>
            </a:r>
            <a:r>
              <a:rPr lang="en-US" dirty="0"/>
              <a:t> </a:t>
            </a:r>
            <a:r>
              <a:rPr lang="en-US" baseline="0" dirty="0"/>
              <a:t>discussing, and developing a system-specific architecture using a common</a:t>
            </a:r>
            <a:r>
              <a:rPr lang="en-US" dirty="0"/>
              <a:t> </a:t>
            </a:r>
            <a:r>
              <a:rPr lang="en-US" baseline="0" dirty="0"/>
              <a:t>framework of reference.”</a:t>
            </a:r>
            <a:endParaRPr lang="en-US" dirty="0"/>
          </a:p>
        </p:txBody>
      </p:sp>
      <p:pic>
        <p:nvPicPr>
          <p:cNvPr id="4" name="Picture 3"/>
          <p:cNvPicPr>
            <a:picLocks noChangeAspect="1"/>
          </p:cNvPicPr>
          <p:nvPr/>
        </p:nvPicPr>
        <p:blipFill>
          <a:blip r:embed="rId3"/>
          <a:stretch>
            <a:fillRect/>
          </a:stretch>
        </p:blipFill>
        <p:spPr>
          <a:xfrm rot="501420">
            <a:off x="7162800" y="4734910"/>
            <a:ext cx="1828800" cy="2123090"/>
          </a:xfrm>
          <a:prstGeom prst="rect">
            <a:avLst/>
          </a:prstGeom>
        </p:spPr>
      </p:pic>
      <p:sp>
        <p:nvSpPr>
          <p:cNvPr id="5" name="Footer Placeholder 4"/>
          <p:cNvSpPr>
            <a:spLocks noGrp="1"/>
          </p:cNvSpPr>
          <p:nvPr>
            <p:ph type="ftr" sz="quarter" idx="11"/>
          </p:nvPr>
        </p:nvSpPr>
        <p:spPr>
          <a:xfrm>
            <a:off x="0" y="6492875"/>
            <a:ext cx="6705600" cy="365125"/>
          </a:xfrm>
        </p:spPr>
        <p:txBody>
          <a:bodyPr/>
          <a:lstStyle/>
          <a:p>
            <a:pPr>
              <a:defRPr/>
            </a:pPr>
            <a:r>
              <a:rPr lang="en-US" sz="1050" dirty="0"/>
              <a:t>© 2017 Pearson Education, Inc., Hoboken, NJ. All rights reserved.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715000" cy="365125"/>
          </a:xfrm>
        </p:spPr>
        <p:txBody>
          <a:bodyPr/>
          <a:lstStyle/>
          <a:p>
            <a:pPr>
              <a:defRPr/>
            </a:pPr>
            <a:r>
              <a:rPr lang="en-US" sz="1050" dirty="0"/>
              <a:t>© 2017 Pearson Education, Inc., Hoboken, NJ. All rights reserved.       </a:t>
            </a:r>
          </a:p>
        </p:txBody>
      </p:sp>
      <p:pic>
        <p:nvPicPr>
          <p:cNvPr id="5" name="Picture 4" descr="f0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9091" b="16364"/>
              <a:stretch>
                <a:fillRect/>
              </a:stretch>
            </p:blipFill>
          </mc:Choice>
          <mc:Fallback>
            <p:blipFill>
              <a:blip r:embed="rId4"/>
              <a:srcRect t="29091" b="16364"/>
              <a:stretch>
                <a:fillRect/>
              </a:stretch>
            </p:blipFill>
          </mc:Fallback>
        </mc:AlternateContent>
        <p:spPr>
          <a:xfrm>
            <a:off x="-381000" y="-134411"/>
            <a:ext cx="9906000" cy="6992412"/>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7800" y="609600"/>
            <a:ext cx="3886200" cy="1752600"/>
          </a:xfrm>
        </p:spPr>
        <p:txBody>
          <a:bodyPr/>
          <a:lstStyle/>
          <a:p>
            <a:r>
              <a:rPr lang="en-US" dirty="0"/>
              <a:t>Cloud Provider</a:t>
            </a:r>
          </a:p>
        </p:txBody>
      </p:sp>
      <p:graphicFrame>
        <p:nvGraphicFramePr>
          <p:cNvPr id="24" name="Content Placeholder 23"/>
          <p:cNvGraphicFramePr>
            <a:graphicFrameLocks noGrp="1"/>
          </p:cNvGraphicFramePr>
          <p:nvPr>
            <p:ph idx="4294967295"/>
          </p:nvPr>
        </p:nvGraphicFramePr>
        <p:xfrm>
          <a:off x="152400" y="0"/>
          <a:ext cx="8763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0" y="6492875"/>
            <a:ext cx="7391400" cy="365125"/>
          </a:xfrm>
        </p:spPr>
        <p:txBody>
          <a:bodyPr/>
          <a:lstStyle/>
          <a:p>
            <a:pPr>
              <a:defRPr/>
            </a:pPr>
            <a:r>
              <a:rPr lang="en-US" sz="1050" dirty="0"/>
              <a:t>© 2017 Pearson Education, Inc., Hoboken, NJ. All rights reserved.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Network Access Control (NAC)</a:t>
            </a:r>
          </a:p>
        </p:txBody>
      </p:sp>
      <p:sp>
        <p:nvSpPr>
          <p:cNvPr id="6" name="Content Placeholder 5"/>
          <p:cNvSpPr>
            <a:spLocks noGrp="1"/>
          </p:cNvSpPr>
          <p:nvPr>
            <p:ph idx="1"/>
          </p:nvPr>
        </p:nvSpPr>
        <p:spPr>
          <a:xfrm>
            <a:off x="762000" y="1981200"/>
            <a:ext cx="7570787" cy="4289425"/>
          </a:xfrm>
        </p:spPr>
        <p:txBody>
          <a:bodyPr/>
          <a:lstStyle/>
          <a:p>
            <a:r>
              <a:rPr lang="en-US" dirty="0"/>
              <a:t>An umbrella term for managing access to a network</a:t>
            </a:r>
          </a:p>
          <a:p>
            <a:r>
              <a:rPr lang="en-US" dirty="0"/>
              <a:t>Authenticates users logging into the network and determines what data they can access and actions they can perform</a:t>
            </a:r>
          </a:p>
          <a:p>
            <a:r>
              <a:rPr lang="en-US" dirty="0"/>
              <a:t>Also examines the health of the user’s computer or mobile device</a:t>
            </a:r>
          </a:p>
        </p:txBody>
      </p:sp>
      <p:pic>
        <p:nvPicPr>
          <p:cNvPr id="5" name="Picture 4"/>
          <p:cNvPicPr>
            <a:picLocks noChangeAspect="1"/>
          </p:cNvPicPr>
          <p:nvPr/>
        </p:nvPicPr>
        <p:blipFill>
          <a:blip r:embed="rId3"/>
          <a:srcRect t="8571" b="5714"/>
          <a:stretch>
            <a:fillRect/>
          </a:stretch>
        </p:blipFill>
        <p:spPr>
          <a:xfrm>
            <a:off x="7162800" y="5257800"/>
            <a:ext cx="1905000" cy="1632876"/>
          </a:xfrm>
          <a:prstGeom prst="rect">
            <a:avLst/>
          </a:prstGeom>
          <a:noFill/>
          <a:effectLst>
            <a:softEdge rad="114300"/>
          </a:effectLst>
        </p:spPr>
      </p:pic>
      <p:sp>
        <p:nvSpPr>
          <p:cNvPr id="7" name="Footer Placeholder 6"/>
          <p:cNvSpPr>
            <a:spLocks noGrp="1"/>
          </p:cNvSpPr>
          <p:nvPr>
            <p:ph type="ftr" sz="quarter" idx="11"/>
          </p:nvPr>
        </p:nvSpPr>
        <p:spPr>
          <a:xfrm>
            <a:off x="0" y="6492875"/>
            <a:ext cx="4572000" cy="365125"/>
          </a:xfrm>
        </p:spPr>
        <p:txBody>
          <a:bodyPr/>
          <a:lstStyle/>
          <a:p>
            <a:pPr>
              <a:defRPr/>
            </a:pPr>
            <a:r>
              <a:rPr lang="en-US" sz="1050" dirty="0"/>
              <a:t>© 2017 </a:t>
            </a:r>
            <a:r>
              <a:rPr lang="en-US" sz="1050" b="0" dirty="0"/>
              <a:t>Pearson</a:t>
            </a:r>
            <a:r>
              <a:rPr lang="en-US" sz="1050" dirty="0"/>
              <a:t> Education, Inc., Hoboken, NJ. All rights reserved.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9144000" cy="1412875"/>
          </a:xfrm>
        </p:spPr>
        <p:txBody>
          <a:bodyPr/>
          <a:lstStyle/>
          <a:p>
            <a:r>
              <a:rPr lang="en-US" dirty="0"/>
              <a:t>Roles and Responsibilities</a:t>
            </a:r>
          </a:p>
        </p:txBody>
      </p:sp>
      <p:graphicFrame>
        <p:nvGraphicFramePr>
          <p:cNvPr id="4" name="Content Placeholder 3"/>
          <p:cNvGraphicFramePr>
            <a:graphicFrameLocks noGrp="1"/>
          </p:cNvGraphicFramePr>
          <p:nvPr>
            <p:ph idx="4294967295"/>
          </p:nvPr>
        </p:nvGraphicFramePr>
        <p:xfrm>
          <a:off x="228600" y="457200"/>
          <a:ext cx="8915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6172200" cy="365125"/>
          </a:xfrm>
        </p:spPr>
        <p:txBody>
          <a:bodyPr/>
          <a:lstStyle/>
          <a:p>
            <a:pPr>
              <a:defRPr/>
            </a:pPr>
            <a:r>
              <a:rPr lang="en-US" sz="1050" dirty="0"/>
              <a:t>© 2017 Pearson Education, Inc., Hoboken, NJ. All rights reserved.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Security Risks and Countermeasures</a:t>
            </a:r>
          </a:p>
        </p:txBody>
      </p:sp>
      <p:sp>
        <p:nvSpPr>
          <p:cNvPr id="3" name="Content Placeholder 2"/>
          <p:cNvSpPr>
            <a:spLocks noGrp="1"/>
          </p:cNvSpPr>
          <p:nvPr>
            <p:ph idx="1"/>
          </p:nvPr>
        </p:nvSpPr>
        <p:spPr>
          <a:xfrm>
            <a:off x="762000" y="1600200"/>
            <a:ext cx="7570787" cy="1362075"/>
          </a:xfrm>
        </p:spPr>
        <p:txBody>
          <a:bodyPr>
            <a:normAutofit fontScale="92500" lnSpcReduction="20000"/>
          </a:bodyPr>
          <a:lstStyle/>
          <a:p>
            <a:r>
              <a:rPr lang="en-US" dirty="0"/>
              <a:t>The Cloud Security Alliance [CSA10] lists the following as the top cloud specific security threats, together with suggested countermeasures:</a:t>
            </a:r>
          </a:p>
        </p:txBody>
      </p:sp>
      <p:graphicFrame>
        <p:nvGraphicFramePr>
          <p:cNvPr id="4" name="Diagram 3"/>
          <p:cNvGraphicFramePr/>
          <p:nvPr/>
        </p:nvGraphicFramePr>
        <p:xfrm>
          <a:off x="457200" y="2971800"/>
          <a:ext cx="8229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5867400" cy="365125"/>
          </a:xfrm>
        </p:spPr>
        <p:txBody>
          <a:bodyPr/>
          <a:lstStyle/>
          <a:p>
            <a:pPr>
              <a:defRPr/>
            </a:pPr>
            <a:r>
              <a:rPr lang="en-US" sz="1050" dirty="0"/>
              <a:t>© 2017 Pearson Education, Inc., Hoboken, NJ. All rights reserved.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39688"/>
            <a:ext cx="9296400" cy="1412875"/>
          </a:xfrm>
        </p:spPr>
        <p:txBody>
          <a:bodyPr/>
          <a:lstStyle/>
          <a:p>
            <a:r>
              <a:rPr lang="en-US" dirty="0"/>
              <a:t>Risks and Countermeasures </a:t>
            </a:r>
            <a:r>
              <a:rPr lang="en-US" sz="4400" dirty="0"/>
              <a:t>(continued)</a:t>
            </a:r>
            <a:endParaRPr lang="en-US" dirty="0"/>
          </a:p>
        </p:txBody>
      </p:sp>
      <p:graphicFrame>
        <p:nvGraphicFramePr>
          <p:cNvPr id="4" name="Content Placeholder 3"/>
          <p:cNvGraphicFramePr>
            <a:graphicFrameLocks noGrp="1"/>
          </p:cNvGraphicFramePr>
          <p:nvPr>
            <p:ph idx="1"/>
          </p:nvPr>
        </p:nvGraphicFramePr>
        <p:xfrm>
          <a:off x="228600" y="1600201"/>
          <a:ext cx="86868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6019800" cy="365125"/>
          </a:xfrm>
        </p:spPr>
        <p:txBody>
          <a:bodyPr/>
          <a:lstStyle/>
          <a:p>
            <a:pPr>
              <a:defRPr/>
            </a:pPr>
            <a:r>
              <a:rPr lang="en-US" sz="1050" dirty="0"/>
              <a:t>© 2017 Pearson Education, Inc., Hoboken, NJ. All rights reserved.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39688"/>
            <a:ext cx="9296400" cy="1412875"/>
          </a:xfrm>
        </p:spPr>
        <p:txBody>
          <a:bodyPr/>
          <a:lstStyle/>
          <a:p>
            <a:r>
              <a:rPr lang="en-US" dirty="0"/>
              <a:t>Risks and Countermeasures </a:t>
            </a:r>
            <a:r>
              <a:rPr lang="en-US" sz="4400" dirty="0"/>
              <a:t>(continued)</a:t>
            </a:r>
          </a:p>
        </p:txBody>
      </p:sp>
      <p:sp>
        <p:nvSpPr>
          <p:cNvPr id="3" name="Content Placeholder 2"/>
          <p:cNvSpPr>
            <a:spLocks noGrp="1"/>
          </p:cNvSpPr>
          <p:nvPr>
            <p:ph idx="1"/>
          </p:nvPr>
        </p:nvSpPr>
        <p:spPr>
          <a:xfrm>
            <a:off x="533400" y="1762125"/>
            <a:ext cx="8077199" cy="4714875"/>
          </a:xfrm>
        </p:spPr>
        <p:txBody>
          <a:bodyPr>
            <a:normAutofit/>
          </a:bodyPr>
          <a:lstStyle/>
          <a:p>
            <a:r>
              <a:rPr lang="en-US" sz="2600" dirty="0"/>
              <a:t>Account or service hijacking</a:t>
            </a:r>
          </a:p>
          <a:p>
            <a:pPr lvl="1"/>
            <a:r>
              <a:rPr lang="en-US" sz="2200" dirty="0"/>
              <a:t>Countermeasures: prohibit the sharing of account credentials between users and services; leverage strong two-factor authentication techniques where possible; employ proactive monitoring to detect unauthorized activity; understand CP security policies and SLAs</a:t>
            </a:r>
          </a:p>
          <a:p>
            <a:r>
              <a:rPr lang="en-US" sz="2600" dirty="0"/>
              <a:t>Unknown risk profile</a:t>
            </a:r>
          </a:p>
          <a:p>
            <a:pPr lvl="1"/>
            <a:r>
              <a:rPr lang="en-US" sz="2200" dirty="0"/>
              <a:t>Countermeasures: disclosure of applicable logs and data; partial/full disclosure of infrastructure details; monitoring and alerting on necessary information</a:t>
            </a:r>
          </a:p>
        </p:txBody>
      </p:sp>
      <p:sp>
        <p:nvSpPr>
          <p:cNvPr id="4" name="Footer Placeholder 3"/>
          <p:cNvSpPr>
            <a:spLocks noGrp="1"/>
          </p:cNvSpPr>
          <p:nvPr>
            <p:ph type="ftr" sz="quarter" idx="11"/>
          </p:nvPr>
        </p:nvSpPr>
        <p:spPr>
          <a:xfrm>
            <a:off x="0" y="6492875"/>
            <a:ext cx="8915400" cy="365125"/>
          </a:xfrm>
        </p:spPr>
        <p:txBody>
          <a:bodyPr/>
          <a:lstStyle/>
          <a:p>
            <a:pPr>
              <a:defRPr/>
            </a:pPr>
            <a:r>
              <a:rPr lang="en-US" sz="1050" dirty="0"/>
              <a:t>© 2017 Pearson Education, Inc., Hoboken, NJ. All rights reserved.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293458" y="0"/>
            <a:ext cx="5850542" cy="6858000"/>
          </a:xfrm>
          <a:prstGeom prst="rect">
            <a:avLst/>
          </a:prstGeom>
        </p:spPr>
      </p:pic>
      <p:sp>
        <p:nvSpPr>
          <p:cNvPr id="6" name="TextBox 5"/>
          <p:cNvSpPr txBox="1"/>
          <p:nvPr/>
        </p:nvSpPr>
        <p:spPr>
          <a:xfrm>
            <a:off x="0" y="457200"/>
            <a:ext cx="3124200" cy="4462760"/>
          </a:xfrm>
          <a:prstGeom prst="rect">
            <a:avLst/>
          </a:prstGeom>
          <a:noFill/>
        </p:spPr>
        <p:txBody>
          <a:bodyPr wrap="square" rtlCol="0">
            <a:spAutoFit/>
          </a:bodyPr>
          <a:lstStyle/>
          <a:p>
            <a:pPr algn="ctr"/>
            <a:r>
              <a:rPr lang="en-US" sz="4400" dirty="0">
                <a:latin typeface="+mn-lt"/>
              </a:rPr>
              <a:t>Table 16.3 </a:t>
            </a:r>
          </a:p>
          <a:p>
            <a:pPr algn="ctr"/>
            <a:endParaRPr lang="en-US" sz="2800" dirty="0">
              <a:latin typeface="+mn-lt"/>
            </a:endParaRPr>
          </a:p>
          <a:p>
            <a:pPr algn="ctr"/>
            <a:endParaRPr lang="en-US" sz="2800" dirty="0">
              <a:latin typeface="+mn-lt"/>
            </a:endParaRPr>
          </a:p>
          <a:p>
            <a:pPr algn="ctr"/>
            <a:r>
              <a:rPr lang="en-US" sz="2800" dirty="0">
                <a:latin typeface="+mn-lt"/>
              </a:rPr>
              <a:t>NIST Guidelines on Security and Privacy Issues </a:t>
            </a:r>
          </a:p>
          <a:p>
            <a:pPr algn="ctr"/>
            <a:r>
              <a:rPr lang="en-US" sz="2800" dirty="0">
                <a:latin typeface="+mn-lt"/>
              </a:rPr>
              <a:t>and Recommendations</a:t>
            </a:r>
          </a:p>
          <a:p>
            <a:pPr algn="ctr"/>
            <a:endParaRPr lang="en-US" sz="2800" dirty="0">
              <a:latin typeface="+mn-lt"/>
            </a:endParaRPr>
          </a:p>
          <a:p>
            <a:pPr algn="ctr"/>
            <a:r>
              <a:rPr lang="en-US" sz="1600" dirty="0">
                <a:latin typeface="+mn-lt"/>
              </a:rPr>
              <a:t>(page 1 of 2) </a:t>
            </a:r>
          </a:p>
        </p:txBody>
      </p:sp>
      <p:sp>
        <p:nvSpPr>
          <p:cNvPr id="7" name="TextBox 6"/>
          <p:cNvSpPr txBox="1"/>
          <p:nvPr/>
        </p:nvSpPr>
        <p:spPr>
          <a:xfrm>
            <a:off x="0" y="5181600"/>
            <a:ext cx="3124200" cy="800219"/>
          </a:xfrm>
          <a:prstGeom prst="rect">
            <a:avLst/>
          </a:prstGeom>
          <a:noFill/>
        </p:spPr>
        <p:txBody>
          <a:bodyPr wrap="square" rtlCol="0">
            <a:spAutoFit/>
          </a:bodyPr>
          <a:lstStyle/>
          <a:p>
            <a:pPr algn="ctr"/>
            <a:r>
              <a:rPr lang="en-US" sz="1400" dirty="0">
                <a:latin typeface="+mn-lt"/>
              </a:rPr>
              <a:t>(Table can be found on </a:t>
            </a:r>
          </a:p>
          <a:p>
            <a:pPr algn="ctr"/>
            <a:r>
              <a:rPr lang="en-US" sz="1400" dirty="0">
                <a:latin typeface="+mn-lt"/>
              </a:rPr>
              <a:t>Pages 520 – 521 in textbook)</a:t>
            </a:r>
          </a:p>
          <a:p>
            <a:endParaRPr lang="en-US" dirty="0"/>
          </a:p>
        </p:txBody>
      </p:sp>
      <p:sp>
        <p:nvSpPr>
          <p:cNvPr id="8" name="Footer Placeholder 7"/>
          <p:cNvSpPr>
            <a:spLocks noGrp="1"/>
          </p:cNvSpPr>
          <p:nvPr>
            <p:ph type="ftr" sz="quarter" idx="11"/>
          </p:nvPr>
        </p:nvSpPr>
        <p:spPr>
          <a:xfrm>
            <a:off x="0" y="6492875"/>
            <a:ext cx="5715000" cy="365125"/>
          </a:xfrm>
        </p:spPr>
        <p:txBody>
          <a:bodyPr/>
          <a:lstStyle/>
          <a:p>
            <a:pPr>
              <a:defRPr/>
            </a:pPr>
            <a:r>
              <a:rPr lang="en-US" sz="1050" dirty="0"/>
              <a:t>© 2017 Pearson Education, Inc., Hoboken, NJ. </a:t>
            </a:r>
          </a:p>
          <a:p>
            <a:pPr>
              <a:defRPr/>
            </a:pPr>
            <a:r>
              <a:rPr lang="en-US" sz="1050" dirty="0"/>
              <a:t>All rights reserved.       </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dirty="0">
                <a:latin typeface="+mn-lt"/>
              </a:rPr>
              <a:t>Table 16.3 </a:t>
            </a:r>
          </a:p>
          <a:p>
            <a:pPr algn="ctr"/>
            <a:endParaRPr lang="en-US" sz="2800" dirty="0">
              <a:latin typeface="+mn-lt"/>
            </a:endParaRPr>
          </a:p>
          <a:p>
            <a:pPr algn="ctr"/>
            <a:endParaRPr lang="en-US" sz="2800" dirty="0">
              <a:latin typeface="+mn-lt"/>
            </a:endParaRPr>
          </a:p>
          <a:p>
            <a:pPr algn="ctr"/>
            <a:r>
              <a:rPr lang="en-US" sz="2800" dirty="0">
                <a:latin typeface="+mn-lt"/>
              </a:rPr>
              <a:t>NIST Guidelines on Security and Privacy Issues </a:t>
            </a:r>
          </a:p>
          <a:p>
            <a:pPr algn="ctr"/>
            <a:r>
              <a:rPr lang="en-US" sz="2800" dirty="0">
                <a:latin typeface="+mn-lt"/>
              </a:rPr>
              <a:t>and Recommendations</a:t>
            </a:r>
          </a:p>
          <a:p>
            <a:pPr algn="ctr"/>
            <a:endParaRPr lang="en-US" sz="2800" dirty="0">
              <a:latin typeface="+mn-lt"/>
            </a:endParaRPr>
          </a:p>
          <a:p>
            <a:pPr algn="ctr"/>
            <a:r>
              <a:rPr lang="en-US" sz="1600" dirty="0">
                <a:latin typeface="+mn-lt"/>
              </a:rPr>
              <a:t>(page 2 of 2) </a:t>
            </a:r>
          </a:p>
        </p:txBody>
      </p:sp>
      <p:sp>
        <p:nvSpPr>
          <p:cNvPr id="7" name="TextBox 6"/>
          <p:cNvSpPr txBox="1"/>
          <p:nvPr/>
        </p:nvSpPr>
        <p:spPr>
          <a:xfrm>
            <a:off x="6019800" y="5334000"/>
            <a:ext cx="3124200" cy="800219"/>
          </a:xfrm>
          <a:prstGeom prst="rect">
            <a:avLst/>
          </a:prstGeom>
          <a:noFill/>
        </p:spPr>
        <p:txBody>
          <a:bodyPr wrap="square" rtlCol="0">
            <a:spAutoFit/>
          </a:bodyPr>
          <a:lstStyle/>
          <a:p>
            <a:pPr algn="ctr"/>
            <a:r>
              <a:rPr lang="en-US" sz="1400" dirty="0">
                <a:latin typeface="+mn-lt"/>
              </a:rPr>
              <a:t>(Table can be found on</a:t>
            </a:r>
          </a:p>
          <a:p>
            <a:pPr algn="ctr"/>
            <a:r>
              <a:rPr lang="en-US" sz="1400" dirty="0">
                <a:latin typeface="+mn-lt"/>
              </a:rPr>
              <a:t>Pages 520 – 521 in textbook)</a:t>
            </a:r>
          </a:p>
          <a:p>
            <a:endParaRPr lang="en-US" dirty="0"/>
          </a:p>
        </p:txBody>
      </p:sp>
      <p:graphicFrame>
        <p:nvGraphicFramePr>
          <p:cNvPr id="136196" name="Object 4"/>
          <p:cNvGraphicFramePr>
            <a:graphicFrameLocks noChangeAspect="1"/>
          </p:cNvGraphicFramePr>
          <p:nvPr/>
        </p:nvGraphicFramePr>
        <p:xfrm>
          <a:off x="152400" y="228600"/>
          <a:ext cx="5867401" cy="6477000"/>
        </p:xfrm>
        <a:graphic>
          <a:graphicData uri="http://schemas.openxmlformats.org/presentationml/2006/ole">
            <mc:AlternateContent xmlns:mc="http://schemas.openxmlformats.org/markup-compatibility/2006">
              <mc:Choice xmlns:v="urn:schemas-microsoft-com:vml" Requires="v">
                <p:oleObj spid="_x0000_s136197" name="Document" r:id="rId4" imgW="5664200" imgH="5067300" progId="Word.Document.12">
                  <p:link updateAutomatic="1"/>
                </p:oleObj>
              </mc:Choice>
              <mc:Fallback>
                <p:oleObj name="Document" r:id="rId4" imgW="5664200" imgH="5067300" progId="Word.Document.12">
                  <p:link updateAutomatic="1"/>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586740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3733800" y="6488668"/>
            <a:ext cx="5915891" cy="369332"/>
          </a:xfrm>
          <a:prstGeom prst="rect">
            <a:avLst/>
          </a:prstGeom>
          <a:solidFill>
            <a:schemeClr val="bg2">
              <a:lumMod val="20000"/>
              <a:lumOff val="80000"/>
            </a:schemeClr>
          </a:solidFill>
        </p:spPr>
        <p:txBody>
          <a:bodyPr wrap="square" rtlCol="0">
            <a:spAutoFit/>
          </a:bodyPr>
          <a:lstStyle/>
          <a:p>
            <a:endParaRPr lang="en-US" dirty="0"/>
          </a:p>
        </p:txBody>
      </p:sp>
      <p:sp>
        <p:nvSpPr>
          <p:cNvPr id="8" name="Footer Placeholder 7"/>
          <p:cNvSpPr>
            <a:spLocks noGrp="1"/>
          </p:cNvSpPr>
          <p:nvPr>
            <p:ph type="ftr" sz="quarter" idx="11"/>
          </p:nvPr>
        </p:nvSpPr>
        <p:spPr>
          <a:xfrm>
            <a:off x="0" y="6492875"/>
            <a:ext cx="8382000" cy="365125"/>
          </a:xfrm>
        </p:spPr>
        <p:txBody>
          <a:bodyPr/>
          <a:lstStyle/>
          <a:p>
            <a:pPr>
              <a:defRPr/>
            </a:pPr>
            <a:r>
              <a:rPr lang="en-US" sz="1050" dirty="0"/>
              <a:t>© 2017 Pearson Education, Inc., Hoboken, NJ. All rights reserved.       </a:t>
            </a:r>
          </a:p>
        </p:txBody>
      </p:sp>
    </p:spTree>
  </p:cSld>
  <p:clrMapOvr>
    <a:masterClrMapping/>
  </p:clrMapOvr>
  <p:transition spd="med">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a:t>Data Protection in the Cloud</a:t>
            </a:r>
          </a:p>
        </p:txBody>
      </p:sp>
      <p:sp>
        <p:nvSpPr>
          <p:cNvPr id="3" name="Content Placeholder 2"/>
          <p:cNvSpPr>
            <a:spLocks noGrp="1"/>
          </p:cNvSpPr>
          <p:nvPr>
            <p:ph idx="1"/>
          </p:nvPr>
        </p:nvSpPr>
        <p:spPr>
          <a:xfrm>
            <a:off x="792163" y="1762125"/>
            <a:ext cx="7570787" cy="4791075"/>
          </a:xfrm>
        </p:spPr>
        <p:txBody>
          <a:bodyPr>
            <a:normAutofit fontScale="77500" lnSpcReduction="20000"/>
          </a:bodyPr>
          <a:lstStyle/>
          <a:p>
            <a:r>
              <a:rPr lang="en-US" dirty="0"/>
              <a:t>The threat of data compromise increases in the cloud</a:t>
            </a:r>
          </a:p>
          <a:p>
            <a:r>
              <a:rPr lang="en-US" dirty="0"/>
              <a:t>Database environments used in cloud computing can vary significantly</a:t>
            </a:r>
          </a:p>
          <a:p>
            <a:pPr lvl="1"/>
            <a:r>
              <a:rPr lang="en-US" dirty="0"/>
              <a:t>Multi-instance model</a:t>
            </a:r>
          </a:p>
          <a:p>
            <a:pPr lvl="2"/>
            <a:r>
              <a:rPr lang="en-US" dirty="0"/>
              <a:t>Provides a unique DBMS running on a virtual machine instance for each cloud subscriber</a:t>
            </a:r>
          </a:p>
          <a:p>
            <a:pPr lvl="2"/>
            <a:r>
              <a:rPr lang="en-US" dirty="0"/>
              <a:t>This gives the subscriber complete control over role definition, user authorization, and other administrative tasks related to security</a:t>
            </a:r>
          </a:p>
          <a:p>
            <a:pPr lvl="1"/>
            <a:r>
              <a:rPr lang="en-US" sz="2545" dirty="0"/>
              <a:t> 	Multi-tenant model</a:t>
            </a:r>
          </a:p>
          <a:p>
            <a:pPr lvl="2"/>
            <a:r>
              <a:rPr lang="en-US" dirty="0"/>
              <a:t>Provides a predefined environment for the cloud subscriber that is shared with other tenants, typically through tagging data with a subscriber identifier </a:t>
            </a:r>
          </a:p>
          <a:p>
            <a:pPr lvl="2"/>
            <a:r>
              <a:rPr lang="en-US" dirty="0"/>
              <a:t>Tagging gives the appearance of exclusive use of the instance, but relies on the CP to establish and maintain a sound secure database environment</a:t>
            </a:r>
          </a:p>
        </p:txBody>
      </p:sp>
      <p:sp>
        <p:nvSpPr>
          <p:cNvPr id="4" name="Footer Placeholder 3"/>
          <p:cNvSpPr>
            <a:spLocks noGrp="1"/>
          </p:cNvSpPr>
          <p:nvPr>
            <p:ph type="ftr" sz="quarter" idx="11"/>
          </p:nvPr>
        </p:nvSpPr>
        <p:spPr>
          <a:xfrm>
            <a:off x="0" y="6492875"/>
            <a:ext cx="6629400" cy="365125"/>
          </a:xfrm>
        </p:spPr>
        <p:txBody>
          <a:bodyPr/>
          <a:lstStyle/>
          <a:p>
            <a:pPr>
              <a:defRPr/>
            </a:pPr>
            <a:r>
              <a:rPr lang="en-US" sz="1050" dirty="0"/>
              <a:t>© 2017 Pearson Education, Inc., Hoboken, NJ. All rights reserved.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a:t>Data Protection in the Cloud</a:t>
            </a:r>
          </a:p>
        </p:txBody>
      </p:sp>
      <p:sp>
        <p:nvSpPr>
          <p:cNvPr id="3" name="Content Placeholder 2"/>
          <p:cNvSpPr>
            <a:spLocks noGrp="1"/>
          </p:cNvSpPr>
          <p:nvPr>
            <p:ph idx="1"/>
          </p:nvPr>
        </p:nvSpPr>
        <p:spPr>
          <a:xfrm>
            <a:off x="762000" y="1752600"/>
            <a:ext cx="7570787" cy="4876800"/>
          </a:xfrm>
        </p:spPr>
        <p:txBody>
          <a:bodyPr>
            <a:normAutofit fontScale="62500" lnSpcReduction="20000"/>
          </a:bodyPr>
          <a:lstStyle/>
          <a:p>
            <a:r>
              <a:rPr lang="en-US" dirty="0"/>
              <a:t>Data must be secured while at rest, in transit, and in use, and access to the data must be controlled</a:t>
            </a:r>
          </a:p>
          <a:p>
            <a:r>
              <a:rPr lang="en-US" dirty="0"/>
              <a:t>The client can employ encryption to protect data in transit, though this involves key management responsibilities for the CP</a:t>
            </a:r>
          </a:p>
          <a:p>
            <a:r>
              <a:rPr lang="en-US" dirty="0"/>
              <a:t>For data at rest the ideal security measure is for the client to encrypt the database and only store encrypted data in the cloud, with the CP having no access to the encryption key</a:t>
            </a:r>
          </a:p>
          <a:p>
            <a:r>
              <a:rPr lang="en-US" dirty="0"/>
              <a:t>A straightforward solution to the security problem in this context is to encrypt the entire database and not provide the encryption/decryption keys to the service provider</a:t>
            </a:r>
          </a:p>
          <a:p>
            <a:pPr lvl="1"/>
            <a:r>
              <a:rPr lang="en-US" dirty="0"/>
              <a:t>The user has little ability to access individual data items based on searches or indexing on key parameters</a:t>
            </a:r>
          </a:p>
          <a:p>
            <a:pPr lvl="1"/>
            <a:r>
              <a:rPr lang="en-US" dirty="0"/>
              <a:t>The user would have to download entire tables from the database, decrypt the tables, and work with the results</a:t>
            </a:r>
          </a:p>
          <a:p>
            <a:pPr lvl="1"/>
            <a:r>
              <a:rPr lang="en-US" dirty="0"/>
              <a:t>To provide more flexibility it must be possible to work with the database in its encrypted form</a:t>
            </a:r>
          </a:p>
        </p:txBody>
      </p:sp>
      <p:sp>
        <p:nvSpPr>
          <p:cNvPr id="4" name="Footer Placeholder 3"/>
          <p:cNvSpPr>
            <a:spLocks noGrp="1"/>
          </p:cNvSpPr>
          <p:nvPr>
            <p:ph type="ftr" sz="quarter" idx="11"/>
          </p:nvPr>
        </p:nvSpPr>
        <p:spPr>
          <a:xfrm>
            <a:off x="0" y="6492875"/>
            <a:ext cx="6781800" cy="365125"/>
          </a:xfrm>
        </p:spPr>
        <p:txBody>
          <a:bodyPr/>
          <a:lstStyle/>
          <a:p>
            <a:pPr>
              <a:defRPr/>
            </a:pPr>
            <a:r>
              <a:rPr lang="en-US" sz="1050" dirty="0"/>
              <a:t>© 2017 Pearson Education, Inc., Hoboken, NJ. All rights reserved.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257800" cy="365125"/>
          </a:xfrm>
        </p:spPr>
        <p:txBody>
          <a:bodyPr/>
          <a:lstStyle/>
          <a:p>
            <a:pPr>
              <a:defRPr/>
            </a:pPr>
            <a:r>
              <a:rPr lang="en-US" sz="1050" dirty="0"/>
              <a:t>© 2017 Pearson Education, Inc., Hoboken, NJ. All rights reserved.       </a:t>
            </a:r>
          </a:p>
        </p:txBody>
      </p:sp>
      <p:pic>
        <p:nvPicPr>
          <p:cNvPr id="5" name="Picture 4"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3636" b="18182"/>
              <a:stretch>
                <a:fillRect/>
              </a:stretch>
            </p:blipFill>
          </mc:Choice>
          <mc:Fallback>
            <p:blipFill>
              <a:blip r:embed="rId4"/>
              <a:srcRect t="23636" b="18182"/>
              <a:stretch>
                <a:fillRect/>
              </a:stretch>
            </p:blipFill>
          </mc:Fallback>
        </mc:AlternateContent>
        <p:spPr>
          <a:xfrm>
            <a:off x="74219" y="0"/>
            <a:ext cx="9069781" cy="6828982"/>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Relational Database Terms</a:t>
            </a:r>
          </a:p>
        </p:txBody>
      </p:sp>
      <p:graphicFrame>
        <p:nvGraphicFramePr>
          <p:cNvPr id="5" name="Content Placeholder 4"/>
          <p:cNvGraphicFramePr>
            <a:graphicFrameLocks noGrp="1"/>
          </p:cNvGraphicFramePr>
          <p:nvPr>
            <p:ph idx="1"/>
          </p:nvPr>
        </p:nvGraphicFramePr>
        <p:xfrm>
          <a:off x="792163" y="1762125"/>
          <a:ext cx="7570787" cy="4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0" y="6492875"/>
            <a:ext cx="6324600" cy="365125"/>
          </a:xfrm>
        </p:spPr>
        <p:txBody>
          <a:bodyPr/>
          <a:lstStyle/>
          <a:p>
            <a:pPr>
              <a:defRPr/>
            </a:pPr>
            <a:r>
              <a:rPr lang="en-US" sz="1050" dirty="0"/>
              <a:t>© 2017 Pearson Education, Inc., Hoboken, NJ. All rights reserved.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39689"/>
            <a:ext cx="9144000" cy="1255712"/>
          </a:xfrm>
        </p:spPr>
        <p:txBody>
          <a:bodyPr/>
          <a:lstStyle/>
          <a:p>
            <a:r>
              <a:rPr lang="en-US" dirty="0"/>
              <a:t>Elements of a Network Access Control System</a:t>
            </a:r>
          </a:p>
        </p:txBody>
      </p:sp>
      <p:graphicFrame>
        <p:nvGraphicFramePr>
          <p:cNvPr id="26" name="Content Placeholder 25"/>
          <p:cNvGraphicFramePr>
            <a:graphicFrameLocks noGrp="1"/>
          </p:cNvGraphicFramePr>
          <p:nvPr>
            <p:ph idx="4294967295"/>
          </p:nvPr>
        </p:nvGraphicFramePr>
        <p:xfrm>
          <a:off x="685800" y="1524000"/>
          <a:ext cx="7848600"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0" y="6492875"/>
            <a:ext cx="5562600" cy="365125"/>
          </a:xfrm>
        </p:spPr>
        <p:txBody>
          <a:bodyPr/>
          <a:lstStyle/>
          <a:p>
            <a:pPr>
              <a:defRPr/>
            </a:pPr>
            <a:r>
              <a:rPr lang="en-US" sz="1050" dirty="0"/>
              <a:t>© 2017 Pearson Education, Inc., Hoboken, NJ. All rights reserved.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144000" cy="1412875"/>
          </a:xfrm>
        </p:spPr>
        <p:txBody>
          <a:bodyPr/>
          <a:lstStyle/>
          <a:p>
            <a:r>
              <a:rPr lang="en-US" dirty="0"/>
              <a:t>Cloud Security as a Service (SecaaS)</a:t>
            </a:r>
          </a:p>
        </p:txBody>
      </p:sp>
      <p:sp>
        <p:nvSpPr>
          <p:cNvPr id="3" name="Content Placeholder 2"/>
          <p:cNvSpPr>
            <a:spLocks noGrp="1"/>
          </p:cNvSpPr>
          <p:nvPr>
            <p:ph idx="1"/>
          </p:nvPr>
        </p:nvSpPr>
        <p:spPr>
          <a:xfrm>
            <a:off x="609600" y="1676400"/>
            <a:ext cx="7924799" cy="4867275"/>
          </a:xfrm>
        </p:spPr>
        <p:txBody>
          <a:bodyPr>
            <a:normAutofit fontScale="70000" lnSpcReduction="20000"/>
          </a:bodyPr>
          <a:lstStyle/>
          <a:p>
            <a:r>
              <a:rPr lang="en-US" dirty="0"/>
              <a:t>The Cloud Security Alliance defines SecaaS as the provision of security applications and services via the cloud either to cloud-based infrastructure and software or from the cloud to the customers’ on-premise systems</a:t>
            </a:r>
          </a:p>
          <a:p>
            <a:r>
              <a:rPr lang="en-US" dirty="0"/>
              <a:t>The Cloud Security Alliance has identified the following SecaaS categories of service:</a:t>
            </a:r>
          </a:p>
          <a:p>
            <a:pPr lvl="1"/>
            <a:r>
              <a:rPr lang="en-US" dirty="0"/>
              <a:t>Identity and access management </a:t>
            </a:r>
          </a:p>
          <a:p>
            <a:pPr lvl="1"/>
            <a:r>
              <a:rPr lang="en-US" dirty="0"/>
              <a:t>Data loss prevention</a:t>
            </a:r>
          </a:p>
          <a:p>
            <a:pPr lvl="1"/>
            <a:r>
              <a:rPr lang="en-US" dirty="0"/>
              <a:t>Web security</a:t>
            </a:r>
          </a:p>
          <a:p>
            <a:pPr lvl="1"/>
            <a:r>
              <a:rPr lang="en-US" dirty="0"/>
              <a:t>E-mail security</a:t>
            </a:r>
          </a:p>
          <a:p>
            <a:pPr lvl="1"/>
            <a:r>
              <a:rPr lang="en-US" dirty="0"/>
              <a:t>Security assessments</a:t>
            </a:r>
          </a:p>
          <a:p>
            <a:pPr lvl="1"/>
            <a:r>
              <a:rPr lang="en-US" dirty="0"/>
              <a:t>Intrusion management</a:t>
            </a:r>
          </a:p>
          <a:p>
            <a:pPr lvl="1"/>
            <a:r>
              <a:rPr lang="en-US" dirty="0"/>
              <a:t>Security information and event management</a:t>
            </a:r>
          </a:p>
          <a:p>
            <a:pPr lvl="1"/>
            <a:r>
              <a:rPr lang="en-US" dirty="0"/>
              <a:t>Encryption</a:t>
            </a:r>
          </a:p>
          <a:p>
            <a:pPr lvl="1"/>
            <a:r>
              <a:rPr lang="en-US" dirty="0"/>
              <a:t>Business continuity and disaster recovery</a:t>
            </a:r>
          </a:p>
          <a:p>
            <a:pPr lvl="1"/>
            <a:r>
              <a:rPr lang="en-US" dirty="0"/>
              <a:t>Network security</a:t>
            </a:r>
          </a:p>
        </p:txBody>
      </p:sp>
      <p:pic>
        <p:nvPicPr>
          <p:cNvPr id="4" name="Picture 3"/>
          <p:cNvPicPr>
            <a:picLocks noChangeAspect="1"/>
          </p:cNvPicPr>
          <p:nvPr/>
        </p:nvPicPr>
        <p:blipFill>
          <a:blip r:embed="rId3"/>
          <a:stretch>
            <a:fillRect/>
          </a:stretch>
        </p:blipFill>
        <p:spPr>
          <a:xfrm>
            <a:off x="5715000" y="3505200"/>
            <a:ext cx="3305082" cy="2882900"/>
          </a:xfrm>
          <a:prstGeom prst="rect">
            <a:avLst/>
          </a:prstGeom>
        </p:spPr>
      </p:pic>
      <p:sp>
        <p:nvSpPr>
          <p:cNvPr id="5" name="Footer Placeholder 4"/>
          <p:cNvSpPr>
            <a:spLocks noGrp="1"/>
          </p:cNvSpPr>
          <p:nvPr>
            <p:ph type="ftr" sz="quarter" idx="11"/>
          </p:nvPr>
        </p:nvSpPr>
        <p:spPr>
          <a:xfrm>
            <a:off x="0" y="6492875"/>
            <a:ext cx="6172200" cy="365125"/>
          </a:xfrm>
        </p:spPr>
        <p:txBody>
          <a:bodyPr/>
          <a:lstStyle/>
          <a:p>
            <a:pPr>
              <a:defRPr/>
            </a:pPr>
            <a:r>
              <a:rPr lang="en-US" sz="1050" dirty="0"/>
              <a:t>© 2017 Pearson Education, Inc., Hoboken, NJ. All rights reserved.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029200" cy="365125"/>
          </a:xfrm>
        </p:spPr>
        <p:txBody>
          <a:bodyPr/>
          <a:lstStyle/>
          <a:p>
            <a:pPr>
              <a:defRPr/>
            </a:pPr>
            <a:r>
              <a:rPr lang="en-US" sz="1050" dirty="0"/>
              <a:t>© 2017 Pearson Education, Inc., Hoboken, NJ. All rights reserved.       </a:t>
            </a:r>
          </a:p>
        </p:txBody>
      </p:sp>
      <p:pic>
        <p:nvPicPr>
          <p:cNvPr id="5" name="Picture 4"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1818" b="6364"/>
              <a:stretch>
                <a:fillRect/>
              </a:stretch>
            </p:blipFill>
          </mc:Choice>
          <mc:Fallback>
            <p:blipFill>
              <a:blip r:embed="rId4"/>
              <a:srcRect t="11818" b="6364"/>
              <a:stretch>
                <a:fillRect/>
              </a:stretch>
            </p:blipFill>
          </mc:Fallback>
        </mc:AlternateContent>
        <p:spPr>
          <a:xfrm>
            <a:off x="1371600" y="0"/>
            <a:ext cx="6310749" cy="6681908"/>
          </a:xfrm>
          <a:prstGeom prst="rect">
            <a:avLst/>
          </a:prstGeom>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4343400" cy="365125"/>
          </a:xfrm>
        </p:spPr>
        <p:txBody>
          <a:bodyPr/>
          <a:lstStyle/>
          <a:p>
            <a:pPr>
              <a:defRPr/>
            </a:pPr>
            <a:r>
              <a:rPr lang="en-US" sz="1050" dirty="0"/>
              <a:t>© 2017 Pearson Education, Inc., Hoboken, NJ. All rights reserved.       </a:t>
            </a:r>
          </a:p>
        </p:txBody>
      </p:sp>
      <p:pic>
        <p:nvPicPr>
          <p:cNvPr id="3" name="Picture 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2971800"/>
            <a:ext cx="8824126" cy="3352800"/>
          </a:xfrm>
          <a:prstGeom prst="rect">
            <a:avLst/>
          </a:prstGeom>
        </p:spPr>
      </p:pic>
      <p:sp>
        <p:nvSpPr>
          <p:cNvPr id="4" name="TextBox 3"/>
          <p:cNvSpPr txBox="1"/>
          <p:nvPr/>
        </p:nvSpPr>
        <p:spPr>
          <a:xfrm>
            <a:off x="0" y="533400"/>
            <a:ext cx="9144000" cy="1938992"/>
          </a:xfrm>
          <a:prstGeom prst="rect">
            <a:avLst/>
          </a:prstGeom>
          <a:noFill/>
        </p:spPr>
        <p:txBody>
          <a:bodyPr wrap="square" rtlCol="0">
            <a:spAutoFit/>
          </a:bodyPr>
          <a:lstStyle/>
          <a:p>
            <a:pPr algn="ctr"/>
            <a:r>
              <a:rPr lang="en-US" sz="4000" b="1" dirty="0">
                <a:latin typeface="+mn-lt"/>
              </a:rPr>
              <a:t>Table 16.4</a:t>
            </a:r>
          </a:p>
          <a:p>
            <a:pPr algn="ctr"/>
            <a:r>
              <a:rPr lang="en-US" sz="4000" b="1" dirty="0">
                <a:latin typeface="+mn-lt"/>
              </a:rPr>
              <a:t>  </a:t>
            </a:r>
          </a:p>
          <a:p>
            <a:pPr algn="ctr"/>
            <a:r>
              <a:rPr lang="en-US" sz="4000" b="1" dirty="0">
                <a:latin typeface="+mn-lt"/>
              </a:rPr>
              <a:t>Control Functions and Classes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a:t>Summary</a:t>
            </a:r>
            <a:endParaRPr lang="en-AU" dirty="0"/>
          </a:p>
        </p:txBody>
      </p:sp>
      <p:sp>
        <p:nvSpPr>
          <p:cNvPr id="76803" name="Rectangle 3"/>
          <p:cNvSpPr>
            <a:spLocks noGrp="1" noChangeArrowheads="1"/>
          </p:cNvSpPr>
          <p:nvPr>
            <p:ph sz="half" idx="1"/>
          </p:nvPr>
        </p:nvSpPr>
        <p:spPr>
          <a:xfrm>
            <a:off x="0" y="1752600"/>
            <a:ext cx="3565525" cy="5105400"/>
          </a:xfrm>
        </p:spPr>
        <p:txBody>
          <a:bodyPr rtlCol="0">
            <a:normAutofit fontScale="92500" lnSpcReduction="10000"/>
          </a:bodyPr>
          <a:lstStyle/>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Network access control</a:t>
            </a:r>
          </a:p>
          <a:p>
            <a:pPr lvl="1"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Elements of a network access control system</a:t>
            </a:r>
          </a:p>
          <a:p>
            <a:pPr lvl="1"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Network access enforcement methods</a:t>
            </a:r>
          </a:p>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Extensible authentication protocol</a:t>
            </a:r>
          </a:p>
          <a:p>
            <a:pPr lvl="1"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Authentication methods</a:t>
            </a:r>
          </a:p>
          <a:p>
            <a:pPr lvl="1"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EAP exchanges</a:t>
            </a:r>
          </a:p>
          <a:p>
            <a:pPr marL="342900" lvl="1" indent="-342900" eaLnBrk="1" fontAlgn="auto" hangingPunct="1">
              <a:spcBef>
                <a:spcPts val="2400"/>
              </a:spcBef>
              <a:spcAft>
                <a:spcPts val="0"/>
              </a:spcAft>
              <a:buClr>
                <a:schemeClr val="accent1">
                  <a:lumMod val="60000"/>
                  <a:lumOff val="40000"/>
                </a:schemeClr>
              </a:buClr>
              <a:buFont typeface="Candara" pitchFamily="34" charset="0"/>
              <a:buChar char="•"/>
              <a:defRPr/>
            </a:pPr>
            <a:r>
              <a:rPr lang="en-US" sz="2400" dirty="0">
                <a:ea typeface="+mn-ea"/>
              </a:rPr>
              <a:t>Cloud security as a service</a:t>
            </a:r>
          </a:p>
          <a:p>
            <a:pPr lvl="1" eaLnBrk="1" fontAlgn="auto" hangingPunct="1">
              <a:spcAft>
                <a:spcPts val="0"/>
              </a:spcAft>
              <a:buClr>
                <a:schemeClr val="accent1">
                  <a:lumMod val="60000"/>
                  <a:lumOff val="40000"/>
                </a:schemeClr>
              </a:buClr>
              <a:buFont typeface="Candara" pitchFamily="34" charset="0"/>
              <a:buChar char="•"/>
              <a:defRPr/>
            </a:pPr>
            <a:endParaRPr lang="en-AU" dirty="0">
              <a:ea typeface="+mn-ea"/>
              <a:cs typeface="+mn-cs"/>
            </a:endParaRPr>
          </a:p>
        </p:txBody>
      </p:sp>
      <p:sp>
        <p:nvSpPr>
          <p:cNvPr id="76804" name="Content Placeholder 11"/>
          <p:cNvSpPr>
            <a:spLocks noGrp="1"/>
          </p:cNvSpPr>
          <p:nvPr>
            <p:ph sz="half" idx="2"/>
          </p:nvPr>
        </p:nvSpPr>
        <p:spPr>
          <a:xfrm>
            <a:off x="5257800" y="1676400"/>
            <a:ext cx="3565525" cy="5029200"/>
          </a:xfrm>
        </p:spPr>
        <p:txBody>
          <a:bodyPr rtlCol="0">
            <a:normAutofit fontScale="92500" lnSpcReduction="10000"/>
          </a:bodyPr>
          <a:lstStyle/>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IEEE 802.1X port-based network access control</a:t>
            </a:r>
          </a:p>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Cloud computing</a:t>
            </a:r>
          </a:p>
          <a:p>
            <a:pPr lvl="1"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Elements</a:t>
            </a:r>
          </a:p>
          <a:p>
            <a:pPr lvl="1"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Reference architecture</a:t>
            </a:r>
          </a:p>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Cloud security risks and countermeasures</a:t>
            </a:r>
          </a:p>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Data protection in the cloud</a:t>
            </a:r>
          </a:p>
          <a:p>
            <a:pPr eaLnBrk="1" fontAlgn="auto" hangingPunct="1">
              <a:spcAft>
                <a:spcPts val="0"/>
              </a:spcAft>
              <a:buClr>
                <a:schemeClr val="accent1">
                  <a:lumMod val="60000"/>
                  <a:lumOff val="40000"/>
                </a:schemeClr>
              </a:buClr>
              <a:buFont typeface="Candara" pitchFamily="34" charset="0"/>
              <a:buChar char="•"/>
              <a:defRPr/>
            </a:pPr>
            <a:r>
              <a:rPr lang="en-US" dirty="0">
                <a:ea typeface="+mn-ea"/>
                <a:cs typeface="+mn-cs"/>
              </a:rPr>
              <a:t>Addressing cloud computing security concerns</a:t>
            </a:r>
          </a:p>
        </p:txBody>
      </p:sp>
      <p:pic>
        <p:nvPicPr>
          <p:cNvPr id="9" name="Picture Placeholder 4" descr="crypto.jpg"/>
          <p:cNvPicPr>
            <a:picLocks noChangeAspect="1"/>
          </p:cNvPicPr>
          <p:nvPr/>
        </p:nvPicPr>
        <p:blipFill>
          <a:blip r:embed="rId3">
            <a:alphaModFix/>
            <a:lum bright="28000"/>
          </a:blip>
          <a:srcRect l="-16674" t="-1111" r="-18211" b="44444"/>
          <a:stretch>
            <a:fillRect/>
          </a:stretch>
        </p:blipFill>
        <p:spPr bwMode="auto">
          <a:xfrm>
            <a:off x="3429000" y="2971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
        <p:nvSpPr>
          <p:cNvPr id="6" name="Footer Placeholder 5"/>
          <p:cNvSpPr>
            <a:spLocks noGrp="1"/>
          </p:cNvSpPr>
          <p:nvPr>
            <p:ph type="ftr" sz="quarter" idx="11"/>
          </p:nvPr>
        </p:nvSpPr>
        <p:spPr>
          <a:xfrm>
            <a:off x="0" y="6492875"/>
            <a:ext cx="4876800" cy="365125"/>
          </a:xfrm>
        </p:spPr>
        <p:txBody>
          <a:bodyPr/>
          <a:lstStyle/>
          <a:p>
            <a:pPr>
              <a:defRPr/>
            </a:pPr>
            <a:r>
              <a:rPr lang="en-US" sz="1050" dirty="0"/>
              <a:t>© 2017 Pearson Education, Inc., Hoboken, NJ. All rights reserved.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257800" cy="365125"/>
          </a:xfrm>
        </p:spPr>
        <p:txBody>
          <a:bodyPr/>
          <a:lstStyle/>
          <a:p>
            <a:pPr>
              <a:defRPr/>
            </a:pPr>
            <a:r>
              <a:rPr lang="en-US" sz="1050" dirty="0"/>
              <a:t>© 2017 Pearson Education, Inc., Hoboken, NJ. All rights reserved.       </a:t>
            </a:r>
          </a:p>
        </p:txBody>
      </p:sp>
      <p:pic>
        <p:nvPicPr>
          <p:cNvPr id="4" name="Picture 3" descr="f0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5455" b="14545"/>
              <a:stretch>
                <a:fillRect/>
              </a:stretch>
            </p:blipFill>
          </mc:Choice>
          <mc:Fallback>
            <p:blipFill>
              <a:blip r:embed="rId4"/>
              <a:srcRect t="5455" b="14545"/>
              <a:stretch>
                <a:fillRect/>
              </a:stretch>
            </p:blipFill>
          </mc:Fallback>
        </mc:AlternateContent>
        <p:spPr>
          <a:xfrm>
            <a:off x="990600" y="152400"/>
            <a:ext cx="6194536" cy="6413014"/>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Access Enforcement Methods</a:t>
            </a:r>
          </a:p>
        </p:txBody>
      </p:sp>
      <p:sp>
        <p:nvSpPr>
          <p:cNvPr id="3" name="Content Placeholder 2"/>
          <p:cNvSpPr>
            <a:spLocks noGrp="1"/>
          </p:cNvSpPr>
          <p:nvPr>
            <p:ph idx="1"/>
          </p:nvPr>
        </p:nvSpPr>
        <p:spPr>
          <a:xfrm>
            <a:off x="792163" y="1762125"/>
            <a:ext cx="7570787" cy="2505075"/>
          </a:xfrm>
        </p:spPr>
        <p:txBody>
          <a:bodyPr>
            <a:normAutofit lnSpcReduction="10000"/>
          </a:bodyPr>
          <a:lstStyle/>
          <a:p>
            <a:r>
              <a:rPr lang="en-US" dirty="0"/>
              <a:t>The actions that are applied to </a:t>
            </a:r>
            <a:r>
              <a:rPr lang="en-US" dirty="0" err="1"/>
              <a:t>ARs</a:t>
            </a:r>
            <a:r>
              <a:rPr lang="en-US" dirty="0"/>
              <a:t> to regulate access to the enterprise network</a:t>
            </a:r>
          </a:p>
          <a:p>
            <a:pPr lvl="1"/>
            <a:r>
              <a:rPr lang="en-US" dirty="0"/>
              <a:t>Many vendors support multiple enforcement methods simultaneously, allowing the customer to tailor the configuration by using one or a combination of methods</a:t>
            </a:r>
          </a:p>
          <a:p>
            <a:pPr lvl="1"/>
            <a:endParaRPr lang="en-US" dirty="0"/>
          </a:p>
        </p:txBody>
      </p:sp>
      <p:graphicFrame>
        <p:nvGraphicFramePr>
          <p:cNvPr id="4" name="Diagram 3"/>
          <p:cNvGraphicFramePr/>
          <p:nvPr/>
        </p:nvGraphicFramePr>
        <p:xfrm>
          <a:off x="2057400" y="4343400"/>
          <a:ext cx="5562600" cy="218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28600" y="5105400"/>
            <a:ext cx="1452564" cy="1452564"/>
          </a:xfrm>
          <a:prstGeom prst="rect">
            <a:avLst/>
          </a:prstGeom>
        </p:spPr>
      </p:pic>
      <p:sp>
        <p:nvSpPr>
          <p:cNvPr id="6" name="Footer Placeholder 5"/>
          <p:cNvSpPr>
            <a:spLocks noGrp="1"/>
          </p:cNvSpPr>
          <p:nvPr>
            <p:ph type="ftr" sz="quarter" idx="11"/>
          </p:nvPr>
        </p:nvSpPr>
        <p:spPr>
          <a:xfrm>
            <a:off x="0" y="6492875"/>
            <a:ext cx="7315200" cy="365125"/>
          </a:xfrm>
        </p:spPr>
        <p:txBody>
          <a:bodyPr/>
          <a:lstStyle/>
          <a:p>
            <a:pPr>
              <a:defRPr/>
            </a:pPr>
            <a:r>
              <a:rPr lang="en-US" sz="1050" dirty="0"/>
              <a:t>© 2017 Pearson Education, Inc., Hoboken, NJ. All rights reserved.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5410200" cy="365125"/>
          </a:xfrm>
        </p:spPr>
        <p:txBody>
          <a:bodyPr/>
          <a:lstStyle/>
          <a:p>
            <a:pPr>
              <a:defRPr/>
            </a:pPr>
            <a:r>
              <a:rPr lang="en-US" sz="1050" dirty="0"/>
              <a:t>© 2017 Pearson Education, Inc., Hoboken, NJ. All rights reserved.       </a:t>
            </a:r>
          </a:p>
        </p:txBody>
      </p:sp>
      <p:pic>
        <p:nvPicPr>
          <p:cNvPr id="4" name="Picture 3" descr="f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2" b="19091"/>
              <a:stretch>
                <a:fillRect/>
              </a:stretch>
            </p:blipFill>
          </mc:Choice>
          <mc:Fallback>
            <p:blipFill>
              <a:blip r:embed="rId4"/>
              <a:srcRect t="18182" b="19091"/>
              <a:stretch>
                <a:fillRect/>
              </a:stretch>
            </p:blipFill>
          </mc:Fallback>
        </mc:AlternateContent>
        <p:spPr>
          <a:xfrm>
            <a:off x="457200" y="0"/>
            <a:ext cx="8448372" cy="6858000"/>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Methods</a:t>
            </a:r>
          </a:p>
        </p:txBody>
      </p:sp>
      <p:sp>
        <p:nvSpPr>
          <p:cNvPr id="3" name="Content Placeholder 2"/>
          <p:cNvSpPr>
            <a:spLocks noGrp="1"/>
          </p:cNvSpPr>
          <p:nvPr>
            <p:ph idx="1"/>
          </p:nvPr>
        </p:nvSpPr>
        <p:spPr>
          <a:xfrm>
            <a:off x="762000" y="1676400"/>
            <a:ext cx="7570787" cy="2505075"/>
          </a:xfrm>
        </p:spPr>
        <p:txBody>
          <a:bodyPr>
            <a:normAutofit fontScale="85000" lnSpcReduction="10000"/>
          </a:bodyPr>
          <a:lstStyle/>
          <a:p>
            <a:r>
              <a:rPr lang="en-US" dirty="0"/>
              <a:t>EAP provides a generic transport service for the exchange of authentication information between a client system and an authentication server</a:t>
            </a:r>
          </a:p>
          <a:p>
            <a:r>
              <a:rPr lang="en-US" dirty="0"/>
              <a:t>The basic EAP transport service is extended by using a specific authentication protocol that is installed in both the EAP client and the authentication server</a:t>
            </a:r>
          </a:p>
        </p:txBody>
      </p:sp>
      <p:graphicFrame>
        <p:nvGraphicFramePr>
          <p:cNvPr id="4" name="Diagram 3"/>
          <p:cNvGraphicFramePr/>
          <p:nvPr/>
        </p:nvGraphicFramePr>
        <p:xfrm>
          <a:off x="2057400" y="4267200"/>
          <a:ext cx="55626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5334000" cy="365125"/>
          </a:xfrm>
        </p:spPr>
        <p:txBody>
          <a:bodyPr/>
          <a:lstStyle/>
          <a:p>
            <a:pPr>
              <a:defRPr/>
            </a:pPr>
            <a:r>
              <a:rPr lang="en-US" sz="1050" dirty="0"/>
              <a:t>© 2017 Pearson Education, Inc., Hoboken, NJ. All rights reserved.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7391400" cy="365125"/>
          </a:xfrm>
        </p:spPr>
        <p:txBody>
          <a:bodyPr/>
          <a:lstStyle/>
          <a:p>
            <a:pPr>
              <a:defRPr/>
            </a:pPr>
            <a:r>
              <a:rPr lang="en-US" sz="1050" b="0" dirty="0"/>
              <a:t>© 2017 Pearson Education, Inc., Hoboken, NJ. All rights reserved.       </a:t>
            </a:r>
          </a:p>
        </p:txBody>
      </p:sp>
      <p:pic>
        <p:nvPicPr>
          <p:cNvPr id="4" name="Picture 3" descr="f0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6364" b="21818"/>
              <a:stretch>
                <a:fillRect/>
              </a:stretch>
            </p:blipFill>
          </mc:Choice>
          <mc:Fallback>
            <p:blipFill>
              <a:blip r:embed="rId4"/>
              <a:srcRect t="16364" b="21818"/>
              <a:stretch>
                <a:fillRect/>
              </a:stretch>
            </p:blipFill>
          </mc:Fallback>
        </mc:AlternateContent>
        <p:spPr>
          <a:xfrm>
            <a:off x="457200" y="0"/>
            <a:ext cx="8572564" cy="6858000"/>
          </a:xfrm>
          <a:prstGeom prst="rect">
            <a:avLst/>
          </a:prstGeom>
        </p:spPr>
      </p:pic>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6172200" cy="365125"/>
          </a:xfrm>
        </p:spPr>
        <p:txBody>
          <a:bodyPr/>
          <a:lstStyle/>
          <a:p>
            <a:pPr>
              <a:defRPr/>
            </a:pPr>
            <a:r>
              <a:rPr lang="en-US" sz="1050" dirty="0"/>
              <a:t>© 2017 Pearson Education, Inc., Hoboken, NJ. All rights reserved.       </a:t>
            </a:r>
          </a:p>
        </p:txBody>
      </p:sp>
      <p:pic>
        <p:nvPicPr>
          <p:cNvPr id="4" name="Picture 3" descr="f0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4545" b="19091"/>
              <a:stretch>
                <a:fillRect/>
              </a:stretch>
            </p:blipFill>
          </mc:Choice>
          <mc:Fallback>
            <p:blipFill>
              <a:blip r:embed="rId4"/>
              <a:srcRect t="14545" b="19091"/>
              <a:stretch>
                <a:fillRect/>
              </a:stretch>
            </p:blipFill>
          </mc:Fallback>
        </mc:AlternateContent>
        <p:spPr>
          <a:xfrm>
            <a:off x="762000" y="0"/>
            <a:ext cx="7926048" cy="6807046"/>
          </a:xfrm>
          <a:prstGeom prst="rect">
            <a:avLst/>
          </a:prstGeom>
        </p:spPr>
      </p:pic>
    </p:spTree>
  </p:cSld>
  <p:clrMapOvr>
    <a:masterClrMapping/>
  </p:clrMapOvr>
  <p:transition spd="med">
    <p:wipe dir="d"/>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7286</TotalTime>
  <Words>10763</Words>
  <Application>Microsoft Macintosh PowerPoint</Application>
  <PresentationFormat>On-screen Show (4:3)</PresentationFormat>
  <Paragraphs>1032</Paragraphs>
  <Slides>33</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2</vt:i4>
      </vt:variant>
      <vt:variant>
        <vt:lpstr>Slide Titles</vt:lpstr>
      </vt:variant>
      <vt:variant>
        <vt:i4>33</vt:i4>
      </vt:variant>
    </vt:vector>
  </HeadingPairs>
  <TitlesOfParts>
    <vt:vector size="39" baseType="lpstr">
      <vt:lpstr>Arial</vt:lpstr>
      <vt:lpstr>Candara</vt:lpstr>
      <vt:lpstr>Mistral</vt:lpstr>
      <vt:lpstr>Infusion</vt:lpstr>
      <vt:lpstr>mclaughlinkl:Desktop:Crypto6e%20Tables:T16-NAC-Cloud.doc!OLE_LINK8</vt:lpstr>
      <vt:lpstr>mclaughlinkl:Desktop:Crypto6e%20Tables:T16-NAC-Cloud.doc!OLE_LINK10</vt:lpstr>
      <vt:lpstr>Chapter 16</vt:lpstr>
      <vt:lpstr>Network Access Control (NAC)</vt:lpstr>
      <vt:lpstr>Elements of a Network Access Control System</vt:lpstr>
      <vt:lpstr>PowerPoint Presentation</vt:lpstr>
      <vt:lpstr>Network Access Enforcement Methods</vt:lpstr>
      <vt:lpstr>PowerPoint Presentation</vt:lpstr>
      <vt:lpstr>Authentication Methods</vt:lpstr>
      <vt:lpstr>PowerPoint Presentation</vt:lpstr>
      <vt:lpstr>PowerPoint Presentation</vt:lpstr>
      <vt:lpstr>PowerPoint Presentation</vt:lpstr>
      <vt:lpstr>PowerPoint Presentation</vt:lpstr>
      <vt:lpstr>Table 16.2 Common EAPOL Frame Types</vt:lpstr>
      <vt:lpstr>PowerPoint Presentation</vt:lpstr>
      <vt:lpstr>Cloud Computing</vt:lpstr>
      <vt:lpstr>PowerPoint Presentation</vt:lpstr>
      <vt:lpstr>PowerPoint Presentation</vt:lpstr>
      <vt:lpstr>Cloud Computing Reference Architecture</vt:lpstr>
      <vt:lpstr>PowerPoint Presentation</vt:lpstr>
      <vt:lpstr>Cloud Provider</vt:lpstr>
      <vt:lpstr>Roles and Responsibilities</vt:lpstr>
      <vt:lpstr>Cloud Security Risks and Countermeasures</vt:lpstr>
      <vt:lpstr>Risks and Countermeasures (continued)</vt:lpstr>
      <vt:lpstr>Risks and Countermeasures (continued)</vt:lpstr>
      <vt:lpstr>PowerPoint Presentation</vt:lpstr>
      <vt:lpstr>PowerPoint Presentation</vt:lpstr>
      <vt:lpstr>Data Protection in the Cloud</vt:lpstr>
      <vt:lpstr>Data Protection in the Cloud</vt:lpstr>
      <vt:lpstr>PowerPoint Presentation</vt:lpstr>
      <vt:lpstr>Relational Database Terms</vt:lpstr>
      <vt:lpstr>Cloud Security as a Service (SecaaS)</vt:lpstr>
      <vt:lpstr>PowerPoint Presentation</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6</dc:subject>
  <dc:creator>Dr Lawrie Brown</dc:creator>
  <cp:keywords/>
  <dc:description/>
  <cp:lastModifiedBy>ALSUWAT, EMAD</cp:lastModifiedBy>
  <cp:revision>73</cp:revision>
  <dcterms:created xsi:type="dcterms:W3CDTF">2016-05-03T19:39:28Z</dcterms:created>
  <dcterms:modified xsi:type="dcterms:W3CDTF">2021-01-26T14:38:24Z</dcterms:modified>
  <cp:category/>
</cp:coreProperties>
</file>