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2" r:id="rId6"/>
    <p:sldId id="268" r:id="rId7"/>
    <p:sldId id="269" r:id="rId8"/>
    <p:sldId id="270" r:id="rId9"/>
    <p:sldId id="272" r:id="rId10"/>
    <p:sldId id="264" r:id="rId11"/>
    <p:sldId id="266" r:id="rId12"/>
    <p:sldId id="260" r:id="rId13"/>
    <p:sldId id="263" r:id="rId14"/>
    <p:sldId id="261" r:id="rId15"/>
    <p:sldId id="265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369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356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742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1392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9951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9094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816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0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301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552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594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537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882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579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725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440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1EF8E-BA19-4EC1-989F-D1CD5986A296}" type="datetimeFigureOut">
              <a:rPr lang="en-CA" smtClean="0"/>
              <a:t>2019-09-09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013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63C02-EFA9-4A06-8989-7686D216F2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Variables and Arithmetic Expression</a:t>
            </a: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359DC-219A-44F2-9492-57CDF7CF4E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31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290C2-B5B4-47F7-B10B-2CBD46D8F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Order of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02EB9-4E37-44F1-8749-3B6556F55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1518"/>
            <a:ext cx="8915400" cy="425970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 expression with more than one operator, evaluation is in this order:  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(unary negation), in order, left to right 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/ %, in order, left to right 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-, in order, left to right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expression      2 + 2 * 2 – 2</a:t>
            </a:r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1CEAA4A-A75B-45E2-B4B8-3648B4B1E753}"/>
              </a:ext>
            </a:extLst>
          </p:cNvPr>
          <p:cNvCxnSpPr>
            <a:cxnSpLocks/>
          </p:cNvCxnSpPr>
          <p:nvPr/>
        </p:nvCxnSpPr>
        <p:spPr>
          <a:xfrm flipV="1">
            <a:off x="6018245" y="4767943"/>
            <a:ext cx="1" cy="60649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7ED73EC-2598-4CAC-9828-00585C7F5A6E}"/>
              </a:ext>
            </a:extLst>
          </p:cNvPr>
          <p:cNvCxnSpPr/>
          <p:nvPr/>
        </p:nvCxnSpPr>
        <p:spPr>
          <a:xfrm flipV="1">
            <a:off x="4767943" y="4795935"/>
            <a:ext cx="681135" cy="56916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45C3B5F-A1CE-405D-91A2-8149DC20CF18}"/>
              </a:ext>
            </a:extLst>
          </p:cNvPr>
          <p:cNvCxnSpPr/>
          <p:nvPr/>
        </p:nvCxnSpPr>
        <p:spPr>
          <a:xfrm flipH="1" flipV="1">
            <a:off x="6494106" y="4786604"/>
            <a:ext cx="699796" cy="58782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3C6C9A3-74E8-4AE7-A098-8F26F8739A04}"/>
              </a:ext>
            </a:extLst>
          </p:cNvPr>
          <p:cNvSpPr txBox="1"/>
          <p:nvPr/>
        </p:nvSpPr>
        <p:spPr>
          <a:xfrm>
            <a:off x="6941961" y="5374433"/>
            <a:ext cx="1231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3">
                    <a:lumMod val="75000"/>
                  </a:schemeClr>
                </a:solidFill>
              </a:rPr>
              <a:t>Evaluate</a:t>
            </a:r>
          </a:p>
          <a:p>
            <a:r>
              <a:rPr lang="en-CA" b="1" dirty="0">
                <a:solidFill>
                  <a:schemeClr val="accent3">
                    <a:lumMod val="75000"/>
                  </a:schemeClr>
                </a:solidFill>
              </a:rPr>
              <a:t>third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C2DCC4-4090-4BC9-8790-C45BCE6A5C93}"/>
              </a:ext>
            </a:extLst>
          </p:cNvPr>
          <p:cNvSpPr txBox="1"/>
          <p:nvPr/>
        </p:nvSpPr>
        <p:spPr>
          <a:xfrm>
            <a:off x="5480180" y="5439747"/>
            <a:ext cx="1231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3">
                    <a:lumMod val="75000"/>
                  </a:schemeClr>
                </a:solidFill>
              </a:rPr>
              <a:t>Evaluate</a:t>
            </a:r>
          </a:p>
          <a:p>
            <a:r>
              <a:rPr lang="en-CA" b="1" dirty="0">
                <a:solidFill>
                  <a:schemeClr val="accent3">
                    <a:lumMod val="75000"/>
                  </a:schemeClr>
                </a:solidFill>
              </a:rPr>
              <a:t>first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A48D59-84A6-440D-9229-2554848E8618}"/>
              </a:ext>
            </a:extLst>
          </p:cNvPr>
          <p:cNvSpPr txBox="1"/>
          <p:nvPr/>
        </p:nvSpPr>
        <p:spPr>
          <a:xfrm>
            <a:off x="3786683" y="5432935"/>
            <a:ext cx="1231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3">
                    <a:lumMod val="75000"/>
                  </a:schemeClr>
                </a:solidFill>
              </a:rPr>
              <a:t>Evaluate</a:t>
            </a:r>
          </a:p>
          <a:p>
            <a:r>
              <a:rPr lang="en-CA" b="1" dirty="0">
                <a:solidFill>
                  <a:schemeClr val="accent3">
                    <a:lumMod val="75000"/>
                  </a:schemeClr>
                </a:solidFill>
              </a:rPr>
              <a:t>second</a:t>
            </a:r>
          </a:p>
        </p:txBody>
      </p:sp>
    </p:spTree>
    <p:extLst>
      <p:ext uri="{BB962C8B-B14F-4D97-AF65-F5344CB8AC3E}">
        <p14:creationId xmlns:p14="http://schemas.microsoft.com/office/powerpoint/2010/main" val="1731624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3372A-E514-4168-98DD-75764971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Associativity of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FD03C-A439-4D67-AD38-BD16DD8C6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(unary negation) associates right to left </a:t>
            </a:r>
          </a:p>
          <a:p>
            <a:r>
              <a:rPr lang="en-US" dirty="0"/>
              <a:t>*, /, %, +, - associate left to right </a:t>
            </a:r>
          </a:p>
          <a:p>
            <a:r>
              <a:rPr lang="en-US" dirty="0"/>
              <a:t>parentheses ( ) can be used to override the order of operations: </a:t>
            </a:r>
          </a:p>
          <a:p>
            <a:pPr marL="0" indent="0">
              <a:buNone/>
            </a:pPr>
            <a:r>
              <a:rPr lang="en-US" dirty="0"/>
              <a:t>			2 + 2 * 2 – 2 = 4 </a:t>
            </a:r>
          </a:p>
          <a:p>
            <a:pPr marL="0" indent="0">
              <a:buNone/>
            </a:pPr>
            <a:r>
              <a:rPr lang="en-US" dirty="0"/>
              <a:t>			(2 + 2) * 2 – 2 = 6 </a:t>
            </a:r>
          </a:p>
          <a:p>
            <a:pPr marL="0" indent="0">
              <a:buNone/>
            </a:pPr>
            <a:r>
              <a:rPr lang="en-US" dirty="0"/>
              <a:t>			2 + 2 * (2 – 2) = 2 </a:t>
            </a:r>
          </a:p>
          <a:p>
            <a:pPr marL="0" indent="0">
              <a:buNone/>
            </a:pPr>
            <a:r>
              <a:rPr lang="en-US" dirty="0"/>
              <a:t>			(2 + 2) * (2 – 2) = 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53068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0715C-A564-4619-9160-7FE8FA969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BE356FE-763C-472B-9E93-513491AAEB93}"/>
              </a:ext>
            </a:extLst>
          </p:cNvPr>
          <p:cNvSpPr txBox="1">
            <a:spLocks noChangeArrowheads="1"/>
          </p:cNvSpPr>
          <p:nvPr/>
        </p:nvSpPr>
        <p:spPr>
          <a:xfrm>
            <a:off x="2775857" y="1838130"/>
            <a:ext cx="4125913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Clr>
                <a:schemeClr val="bg1"/>
              </a:buClr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1 * 2 + 3 * 5 / 4</a:t>
            </a:r>
          </a:p>
          <a:p>
            <a:pPr marL="0" indent="0">
              <a:lnSpc>
                <a:spcPct val="80000"/>
              </a:lnSpc>
              <a:buClr>
                <a:schemeClr val="bg1"/>
              </a:buClr>
              <a:buNone/>
            </a:pP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\_/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|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</a:t>
            </a:r>
            <a:r>
              <a:rPr lang="en-US" altLang="en-US" sz="2400" b="1" dirty="0">
                <a:solidFill>
                  <a:srgbClr val="800000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 sz="2400" dirty="0">
                <a:latin typeface="Courier New" panose="02070309020205020404" pitchFamily="49" charset="0"/>
              </a:rPr>
              <a:t>   + 3 * 5 / 4</a:t>
            </a:r>
          </a:p>
          <a:p>
            <a:pPr marL="0" indent="0">
              <a:lnSpc>
                <a:spcPct val="80000"/>
              </a:lnSpc>
              <a:buClr>
                <a:schemeClr val="bg1"/>
              </a:buClr>
              <a:buNone/>
            </a:pP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  \_/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   |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2   +  </a:t>
            </a:r>
            <a:r>
              <a:rPr lang="en-US" altLang="en-US" sz="2400" b="1" dirty="0">
                <a:solidFill>
                  <a:srgbClr val="800000"/>
                </a:solidFill>
                <a:latin typeface="Courier New" panose="02070309020205020404" pitchFamily="49" charset="0"/>
              </a:rPr>
              <a:t>15</a:t>
            </a:r>
            <a:r>
              <a:rPr lang="en-US" altLang="en-US" sz="2400" dirty="0">
                <a:latin typeface="Courier New" panose="02070309020205020404" pitchFamily="49" charset="0"/>
              </a:rPr>
              <a:t>   / 4</a:t>
            </a:r>
          </a:p>
          <a:p>
            <a:pPr marL="0" indent="0">
              <a:lnSpc>
                <a:spcPct val="80000"/>
              </a:lnSpc>
              <a:buClr>
                <a:schemeClr val="bg1"/>
              </a:buClr>
              <a:buNone/>
            </a:pP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    \___/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      |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2   +      </a:t>
            </a:r>
            <a:r>
              <a:rPr lang="en-US" altLang="en-US" sz="2400" b="1" dirty="0">
                <a:solidFill>
                  <a:srgbClr val="800000"/>
                </a:solidFill>
                <a:latin typeface="Courier New" panose="02070309020205020404" pitchFamily="49" charset="0"/>
              </a:rPr>
              <a:t>3</a:t>
            </a:r>
          </a:p>
          <a:p>
            <a:pPr marL="0" indent="0">
              <a:lnSpc>
                <a:spcPct val="80000"/>
              </a:lnSpc>
              <a:buClr>
                <a:schemeClr val="bg1"/>
              </a:buClr>
              <a:buNone/>
            </a:pP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\________/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| 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   </a:t>
            </a:r>
            <a:r>
              <a:rPr lang="en-US" altLang="en-US" sz="2400" b="1" dirty="0">
                <a:solidFill>
                  <a:srgbClr val="800000"/>
                </a:solidFill>
                <a:latin typeface="Courier New" panose="02070309020205020404" pitchFamily="49" charset="0"/>
              </a:rPr>
              <a:t>5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43868E-40FD-4AB9-8A9E-467C98D8C8ED}"/>
              </a:ext>
            </a:extLst>
          </p:cNvPr>
          <p:cNvCxnSpPr/>
          <p:nvPr/>
        </p:nvCxnSpPr>
        <p:spPr>
          <a:xfrm>
            <a:off x="6550090" y="1905000"/>
            <a:ext cx="0" cy="4225212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Rectangle 4">
            <a:extLst>
              <a:ext uri="{FF2B5EF4-FFF2-40B4-BE49-F238E27FC236}">
                <a16:creationId xmlns:a16="http://schemas.microsoft.com/office/drawing/2014/main" id="{F93F2A1C-8DE6-4725-A8B8-E3E1829C3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4443" y="1838130"/>
            <a:ext cx="4343400" cy="4292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1 + 2 / 3 * 5 - 4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\_/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|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1 +   </a:t>
            </a:r>
            <a:r>
              <a:rPr lang="en-US" altLang="en-US" sz="2400" b="1" dirty="0">
                <a:solidFill>
                  <a:srgbClr val="8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   * 5 - 4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\___/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|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1 +      </a:t>
            </a:r>
            <a:r>
              <a:rPr lang="en-US" altLang="en-US" sz="2400" b="1" dirty="0">
                <a:solidFill>
                  <a:srgbClr val="8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    - 4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\______/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|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 dirty="0">
                <a:solidFill>
                  <a:srgbClr val="8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         - 4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\_________/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| </a:t>
            </a:r>
            <a:br>
              <a:rPr lang="en-US" altLang="en-US" sz="2400" dirty="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          </a:t>
            </a:r>
            <a:r>
              <a:rPr lang="en-US" altLang="en-US" sz="2400" b="1" dirty="0">
                <a:solidFill>
                  <a:srgbClr val="8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-3</a:t>
            </a:r>
          </a:p>
        </p:txBody>
      </p:sp>
    </p:spTree>
    <p:extLst>
      <p:ext uri="{BB962C8B-B14F-4D97-AF65-F5344CB8AC3E}">
        <p14:creationId xmlns:p14="http://schemas.microsoft.com/office/powerpoint/2010/main" val="332779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5A7AE-5ED5-402F-AB25-FA4923DE3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Exercise 3.1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F44B2-169D-4200-A167-48D35FE14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9 / 5</a:t>
            </a:r>
          </a:p>
          <a:p>
            <a:pPr lvl="1"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695 % 20</a:t>
            </a:r>
          </a:p>
          <a:p>
            <a:pPr lvl="1"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7 + 6 * 5</a:t>
            </a:r>
          </a:p>
          <a:p>
            <a:pPr lvl="1"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7 * 6 + 5</a:t>
            </a:r>
          </a:p>
          <a:p>
            <a:pPr lvl="1"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248 % 100 / 5</a:t>
            </a:r>
          </a:p>
          <a:p>
            <a:pPr lvl="1"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6 * 3 - 9 / 4</a:t>
            </a:r>
          </a:p>
          <a:p>
            <a:pPr lvl="1"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(5 - 7) * 4</a:t>
            </a:r>
          </a:p>
          <a:p>
            <a:pPr lvl="1"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6 + (18 % (17 - 12))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711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7EF92-C672-439A-9961-2074AE1D2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3.2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E1161-A37A-41C3-9F36-2ABB43915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 2 – 3  =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(2 - 3) =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+ 2  * 3 + 4 =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+ 2) * 3 + 4 =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/  2 * 4  =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/ (2 * 4) =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+ 4  %  7 / 2  =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+ 4  % (7 / 2) = 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 + 4) % (7 / 2) =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83035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0C13-EA31-4EC3-807B-D0C39D01D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Exercise 3.3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7D345-E384-4ED0-8F56-3AD32045D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 z, y=-3</a:t>
            </a:r>
          </a:p>
          <a:p>
            <a:pPr marL="0" indent="0">
              <a:buNone/>
            </a:pP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z= 8 – 3 + 7 / 2 + 3 * - y</a:t>
            </a:r>
          </a:p>
          <a:p>
            <a:pPr marL="0" indent="0">
              <a:buNone/>
            </a:pP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z= 8 – (3 + 7 / 2) + 3 * - 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5414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6213C-75FC-4BC8-86B7-F57EF5499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Exercise 3.4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9D5EE-E215-4E31-AEE8-D526ED7AC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integer variables 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where 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= 2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3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= 4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the following expressions: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 - c + d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* b / c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a * b % c 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d % b - c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= d + c / b - a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4534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DEFC0-814D-4E0C-8BC9-5DDDDD9E6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C8EA3-BE6C-4C19-96AE-C02368039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altLang="en-US" sz="2400" b="1" dirty="0"/>
          </a:p>
          <a:p>
            <a:pPr algn="just"/>
            <a:endParaRPr lang="en-US" altLang="en-US" sz="2400" b="1" dirty="0"/>
          </a:p>
          <a:p>
            <a:pPr marL="0" indent="0" algn="just">
              <a:buNone/>
            </a:pPr>
            <a:r>
              <a:rPr lang="en-US" altLang="en-US" sz="2400" b="1" dirty="0"/>
              <a:t>“Once a programmer has understood the use of variables, he has understood the essence of programming” </a:t>
            </a:r>
          </a:p>
          <a:p>
            <a:pPr marL="0" indent="0" algn="just">
              <a:buNone/>
            </a:pPr>
            <a:r>
              <a:rPr lang="en-US" altLang="en-US" sz="2400" b="1" dirty="0"/>
              <a:t>				</a:t>
            </a:r>
            <a:r>
              <a:rPr lang="en-US" altLang="en-US" sz="2400" b="1" dirty="0" err="1"/>
              <a:t>Edsger</a:t>
            </a:r>
            <a:r>
              <a:rPr lang="en-US" altLang="en-US" sz="2400" b="1" dirty="0"/>
              <a:t> Dijkstra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5136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A537-93AD-4E87-9AFA-A8030FA25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Variables and Basic types</a:t>
            </a:r>
            <a:endParaRPr lang="en-CA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8D6353E-5352-45CD-9321-BDA2A2D44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3351" y="1762444"/>
            <a:ext cx="8915400" cy="3777622"/>
          </a:xfrm>
        </p:spPr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Variables enable us to temporarily store data within a program, and therefore are very useful.</a:t>
            </a:r>
            <a:endParaRPr lang="en-US" altLang="en-US" dirty="0"/>
          </a:p>
          <a:p>
            <a:endParaRPr lang="en-CA" dirty="0"/>
          </a:p>
          <a:p>
            <a:r>
              <a:rPr lang="en-US" altLang="en-US" sz="2400" dirty="0">
                <a:cs typeface="Times New Roman" panose="02020603050405020304" pitchFamily="18" charset="0"/>
              </a:rPr>
              <a:t>Every variable must have two things: a data type and a name.</a:t>
            </a:r>
          </a:p>
          <a:p>
            <a:r>
              <a:rPr lang="en-US" altLang="en-US" sz="2400" u="sng" dirty="0">
                <a:cs typeface="Times New Roman" panose="02020603050405020304" pitchFamily="18" charset="0"/>
              </a:rPr>
              <a:t>Data Type:</a:t>
            </a:r>
            <a:r>
              <a:rPr lang="en-US" altLang="en-US" sz="2400" dirty="0">
                <a:cs typeface="Times New Roman" panose="02020603050405020304" pitchFamily="18" charset="0"/>
              </a:rPr>
              <a:t>   defines the </a:t>
            </a:r>
            <a:r>
              <a:rPr lang="en-US" altLang="en-US" sz="2400" u="sng" dirty="0">
                <a:cs typeface="Times New Roman" panose="02020603050405020304" pitchFamily="18" charset="0"/>
              </a:rPr>
              <a:t>kind</a:t>
            </a:r>
            <a:r>
              <a:rPr lang="en-US" altLang="en-US" sz="2400" dirty="0">
                <a:cs typeface="Times New Roman" panose="02020603050405020304" pitchFamily="18" charset="0"/>
              </a:rPr>
              <a:t> of data the variable can hold.</a:t>
            </a: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For example, can this variable hold numbers?  Can it hold text?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868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5E28-40A0-404B-AE36-8F45AD1F8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AB28D-F805-443B-839C-467F09E3B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6873"/>
            <a:ext cx="8915400" cy="465701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endParaRPr lang="en-US" alt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programming languages have a notion of data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ask the programmer to specify what type of data is being manipulated.</a:t>
            </a:r>
          </a:p>
          <a:p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category or set of data values.</a:t>
            </a:r>
          </a:p>
          <a:p>
            <a:pPr lvl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integer, real number, string</a:t>
            </a:r>
          </a:p>
          <a:p>
            <a:pPr>
              <a:lnSpc>
                <a:spcPct val="90000"/>
              </a:lnSpc>
            </a:pPr>
            <a:endParaRPr lang="en-US" altLang="en-US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integers: 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simplest data type.  Used to hold positive and negative whole numbers, e.g. 5, 25,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-777, 1. 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Floating point (Real in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flowgorithm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to hold fractional or decimal values, e.g. 3.14, 10.25. 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chars</a:t>
            </a:r>
            <a:r>
              <a:rPr lang="en-US" alt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Used to hold individual characters, e.g. 'c', 'e', '1', '\n'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Used for logic.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used to represent text rather than numbers. It is comprised of a set of characters that can also contain spaces and numbers. For example : </a:t>
            </a:r>
            <a:r>
              <a:rPr lang="en-C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Hello “, " problem solving ", " 17843873 "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337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96947-3208-485D-8763-4C9D00164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 expression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7AA38-C4CC-4A55-98A7-900C47930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OPERATORS: “An operator is a symbol (+,-,*,/) that directs the computer to perform certain mathematical or logical manipulations and is usually used to manipulate data and variables”</a:t>
            </a:r>
          </a:p>
          <a:p>
            <a:pPr marL="0" indent="0">
              <a:buNone/>
            </a:pP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C + D</a:t>
            </a:r>
          </a:p>
          <a:p>
            <a:endParaRPr lang="en-C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976E90-C3B9-4573-A59C-52BE32C1ED78}"/>
              </a:ext>
            </a:extLst>
          </p:cNvPr>
          <p:cNvSpPr txBox="1"/>
          <p:nvPr/>
        </p:nvSpPr>
        <p:spPr>
          <a:xfrm>
            <a:off x="3013788" y="4693298"/>
            <a:ext cx="20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operands  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</a:t>
            </a:r>
            <a:endParaRPr lang="en-CA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DB38936-BE0C-4FDD-8EFB-265E9386F21B}"/>
              </a:ext>
            </a:extLst>
          </p:cNvPr>
          <p:cNvCxnSpPr/>
          <p:nvPr/>
        </p:nvCxnSpPr>
        <p:spPr>
          <a:xfrm flipH="1" flipV="1">
            <a:off x="4058816" y="4376057"/>
            <a:ext cx="345233" cy="354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A625661-8CCB-4D10-8549-40DC74510E25}"/>
              </a:ext>
            </a:extLst>
          </p:cNvPr>
          <p:cNvCxnSpPr/>
          <p:nvPr/>
        </p:nvCxnSpPr>
        <p:spPr>
          <a:xfrm flipV="1">
            <a:off x="3797559" y="4376057"/>
            <a:ext cx="513184" cy="5019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B8ED42D-A4F8-477F-8A37-718E575435A5}"/>
              </a:ext>
            </a:extLst>
          </p:cNvPr>
          <p:cNvCxnSpPr/>
          <p:nvPr/>
        </p:nvCxnSpPr>
        <p:spPr>
          <a:xfrm flipV="1">
            <a:off x="3517641" y="4376057"/>
            <a:ext cx="177281" cy="3545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509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9405C-5001-4A90-86C0-3FBF3ACB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Arithmetic Operators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47ABE-4D1A-4AB9-B8FF-DF5E0E7F9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</a:t>
            </a:r>
            <a:r>
              <a:rPr lang="en-US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</a:t>
            </a:r>
            <a:r>
              <a:rPr lang="en-US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		    	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num1 + num2</a:t>
            </a:r>
          </a:p>
          <a:p>
            <a:pPr marL="0" indent="0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Subtraction	    	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initial - spent</a:t>
            </a:r>
          </a:p>
          <a:p>
            <a:pPr marL="0" indent="0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Multiplication	    	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5 * 6</a:t>
            </a:r>
          </a:p>
          <a:p>
            <a:pPr marL="0" indent="0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	            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sum / count</a:t>
            </a:r>
          </a:p>
          <a:p>
            <a:pPr marL="0" indent="0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Modulus	    		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m % 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8613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6A523-8442-4763-A775-6A7DE42E6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D6E2A-3D18-470E-A5CD-DCAE655C6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both operands of a division expression are integers, you will get an integer answer. Examples:</a:t>
            </a:r>
          </a:p>
          <a:p>
            <a:pPr marL="0" indent="0">
              <a:buNone/>
            </a:pPr>
            <a:r>
              <a:rPr lang="en-US" altLang="en-US" sz="2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17  /  5  =  3</a:t>
            </a:r>
          </a:p>
          <a:p>
            <a:pPr marL="0" indent="0">
              <a:buNone/>
            </a:pPr>
            <a:r>
              <a:rPr lang="en-US" altLang="en-US" sz="2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	5  /  3  =  1</a:t>
            </a:r>
          </a:p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where at least one operand is a </a:t>
            </a:r>
            <a:r>
              <a:rPr lang="en-US" altLang="en-US" sz="20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floating-point number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produce a floating-point answer.</a:t>
            </a:r>
          </a:p>
          <a:p>
            <a:pPr marL="0" indent="0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Examples :	17.0  /  5     =  3.4</a:t>
            </a:r>
          </a:p>
          <a:p>
            <a:pPr marL="0" indent="0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4  /  3.2   =  1.25</a:t>
            </a:r>
          </a:p>
          <a:p>
            <a:pPr marL="0" indent="0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35.2  /  9.1  =  3.86813</a:t>
            </a:r>
          </a:p>
          <a:p>
            <a:pPr marL="0" indent="0">
              <a:buNone/>
            </a:pP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 by zero is mathematically undefined.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b="1" dirty="0">
              <a:solidFill>
                <a:srgbClr val="CC330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3009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3D9EB-F94F-4261-AFA2-DFE51D063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Modulus  %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60721-44EB-4945-B6D4-B97BF76D5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expression  </a:t>
            </a:r>
            <a:r>
              <a:rPr lang="en-US" altLang="en-US" sz="2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% 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yields the integer remainder after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divided by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Modulus is an integer operation -- both operands MUST be integers.</a:t>
            </a:r>
          </a:p>
          <a:p>
            <a:pPr marL="0" indent="0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Examples :	17 % 5  =  2</a:t>
            </a:r>
          </a:p>
          <a:p>
            <a:pPr marL="0" indent="0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 	6 % 3  =  0</a:t>
            </a:r>
          </a:p>
          <a:p>
            <a:pPr marL="0" indent="0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  	9 % 2  =  1</a:t>
            </a:r>
          </a:p>
          <a:p>
            <a:pPr marL="0" indent="0"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  	5 % 8  =  5</a:t>
            </a:r>
          </a:p>
          <a:p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to determine if an integer value is even or odd</a:t>
            </a:r>
          </a:p>
          <a:p>
            <a:pPr marL="0" indent="0">
              <a:lnSpc>
                <a:spcPct val="125000"/>
              </a:lnSpc>
              <a:buNone/>
            </a:pP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5 % 2 = 1    </a:t>
            </a:r>
            <a:r>
              <a:rPr lang="en-US" alt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</a:t>
            </a: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4 % 2 = 0    </a:t>
            </a:r>
            <a:r>
              <a:rPr lang="en-US" alt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36478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E5AF9-C86F-4D73-969D-7CB2ED6C9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Increment(++) &amp; Decrement(– –) Operators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6A858-BC46-48E7-B093-967D747F6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609600" algn="just">
              <a:lnSpc>
                <a:spcPct val="90000"/>
              </a:lnSpc>
              <a:spcBef>
                <a:spcPts val="0"/>
              </a:spcBef>
              <a:buFontTx/>
              <a:buAutoNum type="arabicPeriod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Increment ++</a:t>
            </a:r>
          </a:p>
          <a:p>
            <a:pPr indent="-609600" algn="just">
              <a:lnSpc>
                <a:spcPct val="90000"/>
              </a:lnSpc>
              <a:spcBef>
                <a:spcPts val="0"/>
              </a:spcBef>
              <a:buFontTx/>
              <a:buAutoNum type="arabicPeriod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Decrement – – operators</a:t>
            </a:r>
          </a:p>
          <a:p>
            <a:pPr indent="-60960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=&gt;The ++ operator adds a value 1 to the operand</a:t>
            </a:r>
          </a:p>
          <a:p>
            <a:pPr indent="-60960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=&gt;The – – operator subtracts 1 from the operand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the value of a =5 and b=++a then a = b =6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the value of a = 5 and b=a++ then a =6 but b=5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i.e.: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prefix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operator first adds 1 to the operand and then the result is assigned to the variable on the left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postfix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operator first assigns the value to the variable on left and then increments the operand.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None/>
            </a:pP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1876226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3751</TotalTime>
  <Words>808</Words>
  <Application>Microsoft Office PowerPoint</Application>
  <PresentationFormat>Widescreen</PresentationFormat>
  <Paragraphs>131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Century Gothic</vt:lpstr>
      <vt:lpstr>Courier New</vt:lpstr>
      <vt:lpstr>Times New Roman</vt:lpstr>
      <vt:lpstr>Wingdings</vt:lpstr>
      <vt:lpstr>Wingdings 3</vt:lpstr>
      <vt:lpstr>Wisp</vt:lpstr>
      <vt:lpstr>Variables and Arithmetic Expression  </vt:lpstr>
      <vt:lpstr>Variables</vt:lpstr>
      <vt:lpstr>Variables and Basic types</vt:lpstr>
      <vt:lpstr>Data types</vt:lpstr>
      <vt:lpstr>Arithmetic expression </vt:lpstr>
      <vt:lpstr>Arithmetic Operators</vt:lpstr>
      <vt:lpstr>Division</vt:lpstr>
      <vt:lpstr>Modulus  %</vt:lpstr>
      <vt:lpstr>Increment(++) &amp; Decrement(– –) Operators </vt:lpstr>
      <vt:lpstr>Order of Operations</vt:lpstr>
      <vt:lpstr>Associativity of Operators</vt:lpstr>
      <vt:lpstr>Example</vt:lpstr>
      <vt:lpstr>Exercise 3.1</vt:lpstr>
      <vt:lpstr>Exercise 3.2</vt:lpstr>
      <vt:lpstr>Exercise 3.3</vt:lpstr>
      <vt:lpstr>Exercise 3.4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atef za</dc:creator>
  <cp:lastModifiedBy>atef za</cp:lastModifiedBy>
  <cp:revision>34</cp:revision>
  <dcterms:created xsi:type="dcterms:W3CDTF">2019-02-02T18:52:05Z</dcterms:created>
  <dcterms:modified xsi:type="dcterms:W3CDTF">2019-09-09T10:35:35Z</dcterms:modified>
</cp:coreProperties>
</file>