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7" r:id="rId1"/>
  </p:sldMasterIdLst>
  <p:notesMasterIdLst>
    <p:notesMasterId r:id="rId23"/>
  </p:notesMasterIdLst>
  <p:sldIdLst>
    <p:sldId id="256" r:id="rId2"/>
    <p:sldId id="352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4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39" autoAdjust="0"/>
    <p:restoredTop sz="92895"/>
  </p:normalViewPr>
  <p:slideViewPr>
    <p:cSldViewPr snapToGrid="0" snapToObjects="1">
      <p:cViewPr varScale="1">
        <p:scale>
          <a:sx n="114" d="100"/>
          <a:sy n="114" d="100"/>
        </p:scale>
        <p:origin x="200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1753A-D197-AF44-B1DB-04751CD1F6FE}" type="datetimeFigureOut">
              <a:rPr lang="en-US" smtClean="0"/>
              <a:t>1/13/21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7B3AB-6280-8745-B79D-01AC864DA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2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95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095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63C609-E9EB-AF4D-B2FB-07708583A7C1}" type="slidenum">
              <a:rPr lang="en-US" sz="1200">
                <a:latin typeface="Calibri" charset="0"/>
              </a:rPr>
              <a:pPr eaLnBrk="1" hangingPunct="1"/>
              <a:t>2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36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36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31B2A97-602A-024E-BB46-2D3FA7F2356D}" type="slidenum">
              <a:rPr lang="en-US" sz="1200">
                <a:latin typeface="Calibri" charset="0"/>
              </a:rPr>
              <a:pPr eaLnBrk="1" hangingPunct="1"/>
              <a:t>19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54CBD6D-65B4-0F40-B884-2E4117654F38}" type="datetime1">
              <a:rPr lang="en-US" smtClean="0"/>
              <a:t>1/13/21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4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7223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16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5475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9601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4211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88F49E-DF6D-4B48-9B11-673A9DCBC3B6}" type="datetime1">
              <a:rPr lang="en-US" smtClean="0"/>
              <a:t>1/13/21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72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304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1338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646CE3-EB32-2240-8483-91C4F2EBEC07}" type="datetime1">
              <a:rPr lang="en-US" smtClean="0"/>
              <a:t>1/13/21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9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96B2A3-7542-4A49-8688-CB29A15E5D47}" type="datetime1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5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3319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/>
          <a:lstStyle>
            <a:lvl1pPr>
              <a:defRPr/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81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</a:defRPr>
            </a:lvl1pPr>
          </a:lstStyle>
          <a:p>
            <a:fld id="{D775F2C4-5DA5-5948-A8D7-DD4F59A6301D}" type="datetime1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1C708378-1150-224B-9044-2B53BF96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4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  <p:sldLayoutId id="2147484149" r:id="rId12"/>
    <p:sldLayoutId id="2147484150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pitchFamily="-101" charset="-128"/>
          <a:cs typeface="ＭＳ Ｐゴシック" pitchFamily="-10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pitchFamily="-101" charset="-128"/>
          <a:cs typeface="ＭＳ Ｐゴシック" pitchFamily="-101" charset="-128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3124200"/>
            <a:ext cx="8636000" cy="2717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Scientific Computing </a:t>
            </a:r>
            <a:br>
              <a:rPr lang="en-US" dirty="0"/>
            </a:br>
            <a:r>
              <a:rPr lang="en-US" dirty="0"/>
              <a:t>lecture </a:t>
            </a:r>
            <a:r>
              <a:rPr lang="en-US"/>
              <a:t># 11</a:t>
            </a:r>
            <a:br>
              <a:rPr lang="en-US" dirty="0"/>
            </a:br>
            <a:r>
              <a:rPr lang="en-US" dirty="0"/>
              <a:t>Chapter5 – part3 While Loops (5.3)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43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23501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3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201" y="2350167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true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10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56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26549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3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11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196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31883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4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0002345" y="4712367"/>
            <a:ext cx="508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12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384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7331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8311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235431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991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1171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4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201" y="2354317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true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13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116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26549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4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14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089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31883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970814" y="4712367"/>
            <a:ext cx="508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15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189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23501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201" y="2350167"/>
            <a:ext cx="648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false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16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121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0" name="Arc 9"/>
          <p:cNvSpPr/>
          <p:nvPr/>
        </p:nvSpPr>
        <p:spPr>
          <a:xfrm rot="16200000">
            <a:off x="339987" y="2291176"/>
            <a:ext cx="1271540" cy="1284843"/>
          </a:xfrm>
          <a:prstGeom prst="arc">
            <a:avLst>
              <a:gd name="adj1" fmla="val 11497680"/>
              <a:gd name="adj2" fmla="val 21201043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5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1" y="2666635"/>
            <a:ext cx="53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exit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17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569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2: a loop that will not end – </a:t>
            </a:r>
            <a:r>
              <a:rPr lang="en-US" dirty="0">
                <a:solidFill>
                  <a:srgbClr val="FFC000"/>
                </a:solidFill>
              </a:rPr>
              <a:t>infinite loop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7048" y="2318079"/>
            <a:ext cx="4239018" cy="17912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>
                <a:latin typeface="Courier New" charset="0"/>
                <a:cs typeface="Arial" charset="0"/>
              </a:rPr>
              <a:t>x = 1;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charset="0"/>
                <a:cs typeface="Arial" charset="0"/>
              </a:rPr>
              <a:t>while</a:t>
            </a:r>
            <a:r>
              <a:rPr lang="en-US" sz="2400" b="1" dirty="0">
                <a:solidFill>
                  <a:srgbClr val="FF6600"/>
                </a:solidFill>
                <a:latin typeface="Courier New" charset="0"/>
                <a:cs typeface="Arial" charset="0"/>
              </a:rPr>
              <a:t> </a:t>
            </a:r>
            <a:r>
              <a:rPr lang="en-US" sz="2400" b="1" dirty="0">
                <a:latin typeface="Courier New" charset="0"/>
                <a:cs typeface="Arial" charset="0"/>
              </a:rPr>
              <a:t>x ~= 10</a:t>
            </a:r>
            <a:endParaRPr lang="en-US" sz="2400" b="1" dirty="0">
              <a:solidFill>
                <a:srgbClr val="00B050"/>
              </a:solidFill>
              <a:latin typeface="Courier New" charset="0"/>
              <a:cs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FF6600"/>
                </a:solidFill>
                <a:latin typeface="Courier New" charset="0"/>
                <a:cs typeface="Arial" charset="0"/>
              </a:rPr>
              <a:t>   </a:t>
            </a:r>
            <a:r>
              <a:rPr lang="en-US" sz="2400" b="1" dirty="0">
                <a:latin typeface="Courier New" charset="0"/>
                <a:cs typeface="Arial" charset="0"/>
              </a:rPr>
              <a:t>x = x + 2</a:t>
            </a:r>
            <a:endParaRPr lang="en-US" sz="2400" b="1" dirty="0">
              <a:solidFill>
                <a:srgbClr val="00B050"/>
              </a:solidFill>
              <a:latin typeface="Courier New" charset="0"/>
              <a:cs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charset="0"/>
                <a:cs typeface="Arial" charset="0"/>
              </a:rPr>
              <a:t>end</a:t>
            </a:r>
            <a:endParaRPr lang="en-US" sz="2400" b="1" dirty="0">
              <a:solidFill>
                <a:srgbClr val="FF6600"/>
              </a:solidFill>
              <a:latin typeface="Courier New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9904" y="2318079"/>
            <a:ext cx="5181600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>
                <a:latin typeface="Courier New" charset="0"/>
                <a:cs typeface="Arial" charset="0"/>
              </a:rPr>
              <a:t>Output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7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11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. . . . </a:t>
            </a:r>
            <a:r>
              <a:rPr lang="en-US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Loop will never end</a:t>
            </a:r>
            <a:endParaRPr lang="en-US" sz="2400" b="1" dirty="0">
              <a:solidFill>
                <a:schemeClr val="bg1"/>
              </a:solidFill>
              <a:latin typeface="Courier New" charset="0"/>
              <a:cs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489904" y="2703090"/>
            <a:ext cx="518160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0453" y="4395534"/>
            <a:ext cx="4093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</a:rPr>
              <a:t>BAD situation!!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18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0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Title 1"/>
          <p:cNvSpPr>
            <a:spLocks noGrp="1"/>
          </p:cNvSpPr>
          <p:nvPr>
            <p:ph type="title"/>
          </p:nvPr>
        </p:nvSpPr>
        <p:spPr>
          <a:xfrm>
            <a:off x="742730" y="20055"/>
            <a:ext cx="11421533" cy="1281113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atin typeface="Calibri" charset="0"/>
              </a:rPr>
              <a:t>Example</a:t>
            </a:r>
          </a:p>
        </p:txBody>
      </p:sp>
      <p:sp>
        <p:nvSpPr>
          <p:cNvPr id="135170" name="Content Placeholder 2"/>
          <p:cNvSpPr>
            <a:spLocks noGrp="1"/>
          </p:cNvSpPr>
          <p:nvPr>
            <p:ph idx="1"/>
          </p:nvPr>
        </p:nvSpPr>
        <p:spPr>
          <a:xfrm>
            <a:off x="711200" y="2133600"/>
            <a:ext cx="11421533" cy="3349625"/>
          </a:xfrm>
        </p:spPr>
        <p:txBody>
          <a:bodyPr/>
          <a:lstStyle/>
          <a:p>
            <a:r>
              <a:rPr lang="en-US" sz="3200" dirty="0">
                <a:latin typeface="Constantia" charset="0"/>
              </a:rPr>
              <a:t>Suppose you want to average </a:t>
            </a:r>
            <a:r>
              <a:rPr lang="en-US" sz="3200" b="1" dirty="0">
                <a:solidFill>
                  <a:srgbClr val="FF0000"/>
                </a:solidFill>
                <a:latin typeface="Constantia" charset="0"/>
              </a:rPr>
              <a:t>any</a:t>
            </a:r>
            <a:r>
              <a:rPr lang="en-US" sz="3200" dirty="0">
                <a:latin typeface="Constantia" charset="0"/>
              </a:rPr>
              <a:t> set of numbers (not of known size) entered by the user</a:t>
            </a:r>
            <a:r>
              <a:rPr lang="en-US" dirty="0">
                <a:latin typeface="Constantia" charset="0"/>
              </a:rPr>
              <a:t>.</a:t>
            </a:r>
            <a:endParaRPr lang="en-US" sz="3200" dirty="0">
              <a:latin typeface="Constantia" charset="0"/>
            </a:endParaRPr>
          </a:p>
          <a:p>
            <a:pPr marL="457200" lvl="1" indent="0">
              <a:buNone/>
            </a:pPr>
            <a:endParaRPr lang="en-US" dirty="0">
              <a:latin typeface="Constantia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nstantia" charset="0"/>
              </a:rPr>
              <a:t>                </a:t>
            </a:r>
            <a:r>
              <a:rPr lang="en-US" sz="3600" dirty="0">
                <a:latin typeface="Constantia" charset="0"/>
              </a:rPr>
              <a:t>      use a </a:t>
            </a:r>
            <a:r>
              <a:rPr lang="en-US" sz="3600" b="1" dirty="0">
                <a:solidFill>
                  <a:srgbClr val="FF0000"/>
                </a:solidFill>
                <a:latin typeface="Constantia" charset="0"/>
              </a:rPr>
              <a:t>while </a:t>
            </a:r>
            <a:r>
              <a:rPr lang="en-US" sz="3600" dirty="0">
                <a:latin typeface="Constantia" charset="0"/>
              </a:rPr>
              <a:t>loop!</a:t>
            </a:r>
          </a:p>
          <a:p>
            <a:pPr>
              <a:buFontTx/>
              <a:buNone/>
            </a:pPr>
            <a:endParaRPr lang="en-US" sz="3200" dirty="0">
              <a:solidFill>
                <a:srgbClr val="FF0000"/>
              </a:solidFill>
              <a:latin typeface="Constantia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3" y="125806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19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00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1727200"/>
            <a:ext cx="11988800" cy="44196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3600" dirty="0">
                <a:ea typeface="+mn-ea"/>
                <a:cs typeface="+mn-cs"/>
              </a:rPr>
              <a:t>The template for a for while is: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Courier" pitchFamily="49" charset="0"/>
              </a:rPr>
              <a:t>while</a:t>
            </a:r>
            <a:r>
              <a:rPr lang="en-US" sz="2800" b="1" dirty="0">
                <a:solidFill>
                  <a:srgbClr val="0070C0"/>
                </a:solidFill>
                <a:latin typeface="Courier" pitchFamily="49" charset="0"/>
                <a:ea typeface="+mn-ea"/>
              </a:rPr>
              <a:t> </a:t>
            </a:r>
            <a:r>
              <a:rPr lang="en-US" sz="2800" b="1" dirty="0">
                <a:latin typeface="Courier" pitchFamily="49" charset="0"/>
                <a:ea typeface="+mn-ea"/>
              </a:rPr>
              <a:t>&lt;condition&gt;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latin typeface="Courier" pitchFamily="49" charset="0"/>
                <a:ea typeface="+mn-ea"/>
              </a:rPr>
              <a:t>    &lt;code block&gt;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Courier" pitchFamily="49" charset="0"/>
                <a:ea typeface="+mn-ea"/>
              </a:rPr>
              <a:t>end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3200" dirty="0">
              <a:ea typeface="+mn-ea"/>
              <a:cs typeface="+mn-cs"/>
            </a:endParaRPr>
          </a:p>
          <a:p>
            <a:pPr>
              <a:buNone/>
            </a:pPr>
            <a:r>
              <a:rPr lang="en-US" sz="4000" b="1" dirty="0"/>
              <a:t>How it works:</a:t>
            </a:r>
          </a:p>
          <a:p>
            <a:pPr>
              <a:buNone/>
            </a:pPr>
            <a:r>
              <a:rPr lang="en-US" sz="3600" dirty="0"/>
              <a:t>The &lt;</a:t>
            </a:r>
            <a:r>
              <a:rPr lang="en-US" sz="3600" i="1" dirty="0"/>
              <a:t>code block&gt; </a:t>
            </a:r>
            <a:r>
              <a:rPr lang="en-US" sz="3600" dirty="0"/>
              <a:t>is executed repetitively until the &lt;</a:t>
            </a:r>
            <a:r>
              <a:rPr lang="en-US" sz="3600" i="1" dirty="0"/>
              <a:t>condition</a:t>
            </a:r>
            <a:r>
              <a:rPr lang="en-US" sz="3600" dirty="0"/>
              <a:t>&gt; becomes false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3200" dirty="0"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14399" y="0"/>
            <a:ext cx="1071354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/>
              <a:t>while</a:t>
            </a:r>
            <a:r>
              <a:rPr lang="en-US" dirty="0"/>
              <a:t> loops syntax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2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292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911" y="76200"/>
            <a:ext cx="10880143" cy="1143000"/>
          </a:xfrm>
        </p:spPr>
        <p:txBody>
          <a:bodyPr/>
          <a:lstStyle/>
          <a:p>
            <a:r>
              <a:rPr lang="en-US" dirty="0"/>
              <a:t>Average 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9911" y="1696193"/>
            <a:ext cx="10585856" cy="4708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en-US" sz="2000" b="1" noProof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This program calculates the average of a series of 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numbers entered by the user 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latin typeface="Courier New" pitchFamily="49" charset="0"/>
                <a:cs typeface="Courier New" pitchFamily="49" charset="0"/>
              </a:rPr>
              <a:t>total = 0;</a:t>
            </a:r>
            <a:r>
              <a:rPr lang="en-US" sz="2000" b="1" noProof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noProof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initialize accumulator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latin typeface="Courier New" pitchFamily="49" charset="0"/>
                <a:cs typeface="Courier New" pitchFamily="49" charset="0"/>
              </a:rPr>
              <a:t>count = 0;  </a:t>
            </a:r>
            <a:r>
              <a:rPr lang="en-US" sz="2000" b="1" noProof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initialize  count for how many numbers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latin typeface="Courier New" pitchFamily="49" charset="0"/>
                <a:cs typeface="Courier New" pitchFamily="49" charset="0"/>
              </a:rPr>
              <a:t>number = 0; </a:t>
            </a:r>
            <a:r>
              <a:rPr lang="en-US" sz="2000" b="1" noProof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initialize the control variable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b="1" noProof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noProof="1">
                <a:latin typeface="Courier New" pitchFamily="49" charset="0"/>
                <a:cs typeface="Courier New" pitchFamily="49" charset="0"/>
              </a:rPr>
              <a:t>(number ~= -999) </a:t>
            </a:r>
            <a:r>
              <a:rPr lang="en-US" sz="2000" b="1" noProof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use -999 as a signal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noProof="1">
                <a:latin typeface="Courier New" pitchFamily="49" charset="0"/>
                <a:cs typeface="Courier New" pitchFamily="49" charset="0"/>
              </a:rPr>
              <a:t>number = input('enter a number (-999 to end): ');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latin typeface="Courier New" pitchFamily="49" charset="0"/>
                <a:cs typeface="Courier New" pitchFamily="49" charset="0"/>
              </a:rPr>
              <a:t>    count = count + 1;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latin typeface="Courier New" pitchFamily="49" charset="0"/>
                <a:cs typeface="Courier New" pitchFamily="49" charset="0"/>
              </a:rPr>
              <a:t>    total = total + number;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total = total + 999; </a:t>
            </a:r>
            <a:r>
              <a:rPr lang="en-US" sz="2000" b="1" noProof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-999 was added; remove it</a:t>
            </a:r>
            <a:r>
              <a:rPr lang="en-US" sz="2000" b="1" noProof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count = count – 1;</a:t>
            </a:r>
            <a:r>
              <a:rPr lang="en-US" sz="2000" b="1" noProof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noProof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removing -999 from the count</a:t>
            </a:r>
            <a:endParaRPr lang="en-US" sz="2000" b="1" noProof="1">
              <a:solidFill>
                <a:srgbClr val="FF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  <a:defRPr/>
            </a:pPr>
            <a:r>
              <a:rPr lang="en-US" sz="2000" b="1" noProof="1">
                <a:latin typeface="Courier New" pitchFamily="49" charset="0"/>
                <a:cs typeface="Courier New" pitchFamily="49" charset="0"/>
              </a:rPr>
              <a:t>avrg = total/count; </a:t>
            </a:r>
            <a:r>
              <a:rPr lang="en-US" sz="2000" b="1" noProof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% calculate the average</a:t>
            </a:r>
          </a:p>
          <a:p>
            <a:pPr>
              <a:buFontTx/>
              <a:buNone/>
              <a:defRPr/>
            </a:pPr>
            <a:r>
              <a:rPr lang="en-US" sz="2000" b="1" noProof="1">
                <a:latin typeface="Courier New" pitchFamily="49" charset="0"/>
                <a:cs typeface="Courier New" pitchFamily="49" charset="0"/>
              </a:rPr>
              <a:t>fprintf('Average is %f\n', avrg);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20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1BEA7-7CD2-424E-9184-665B8098CC0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endParaRPr lang="en-US" sz="8800" dirty="0"/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7200" dirty="0">
                <a:solidFill>
                  <a:schemeClr val="tx2"/>
                </a:solidFill>
                <a:latin typeface="+mj-lt"/>
              </a:rPr>
              <a:t>Any Questions</a:t>
            </a:r>
            <a:r>
              <a:rPr lang="en-US" sz="7200" cap="all" spc="100" dirty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9899A-0DC0-4633-AA89-3FB44FA3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C708378-1150-224B-9044-2B53BF96369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04800" y="20453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1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3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37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23501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1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201" y="2350167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true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4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95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26549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1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5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06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31883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9970814" y="4712367"/>
            <a:ext cx="508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6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74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23501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201" y="2350167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true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7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2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26549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8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69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69168"/>
            <a:ext cx="10525757" cy="175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</a:t>
            </a:r>
            <a:r>
              <a:rPr lang="en-US" b="1" dirty="0"/>
              <a:t>while </a:t>
            </a:r>
            <a:r>
              <a:rPr lang="en-US" dirty="0"/>
              <a:t>loop example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03200" y="4178968"/>
            <a:ext cx="7823200" cy="2590801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SimpleWhileLoop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3200" y="3188367"/>
            <a:ext cx="924560" cy="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435768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SimpleWhileLoop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0" y="4407568"/>
            <a:ext cx="2540000" cy="20313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Workspace</a:t>
            </a:r>
          </a:p>
          <a:p>
            <a:r>
              <a:rPr lang="en-US" dirty="0">
                <a:solidFill>
                  <a:schemeClr val="bg1"/>
                </a:solidFill>
              </a:rPr>
              <a:t>index      3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970814" y="4712367"/>
            <a:ext cx="508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630" y="1250900"/>
            <a:ext cx="687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8836898-BD03-416C-8843-33E6D901C67E}" type="slidenum">
              <a:rPr lang="en-US" sz="1200" b="1" smtClean="0">
                <a:solidFill>
                  <a:schemeClr val="bg1"/>
                </a:solidFill>
              </a:rPr>
              <a:pPr algn="ctr"/>
              <a:t>9</a:t>
            </a:fld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029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3">
      <a:dk1>
        <a:srgbClr val="000000"/>
      </a:dk1>
      <a:lt1>
        <a:srgbClr val="FFFFFF"/>
      </a:lt1>
      <a:dk2>
        <a:srgbClr val="43566D"/>
      </a:dk2>
      <a:lt2>
        <a:srgbClr val="DBEFF9"/>
      </a:lt2>
      <a:accent1>
        <a:srgbClr val="6D94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819838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28B6E2E-7DA5-43D2-BBC1-391AFEF66C11}" vid="{0D998E4A-49C9-4392-BD72-F3977A0C07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3008</TotalTime>
  <Words>479</Words>
  <Application>Microsoft Macintosh PowerPoint</Application>
  <PresentationFormat>Widescreen</PresentationFormat>
  <Paragraphs>228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Calibri</vt:lpstr>
      <vt:lpstr>Constantia</vt:lpstr>
      <vt:lpstr>Courier</vt:lpstr>
      <vt:lpstr>Courier New</vt:lpstr>
      <vt:lpstr>Tw Cen MT</vt:lpstr>
      <vt:lpstr>Wingdings</vt:lpstr>
      <vt:lpstr>Wingdings 2</vt:lpstr>
      <vt:lpstr>Wingdings 3</vt:lpstr>
      <vt:lpstr>Theme1</vt:lpstr>
      <vt:lpstr>Scientific Computing  lecture # 11 Chapter5 – part3 While Loops (5.3)</vt:lpstr>
      <vt:lpstr>PowerPoint Presentation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Simple while loop example</vt:lpstr>
      <vt:lpstr>Example 2: a loop that will not end – infinite loop</vt:lpstr>
      <vt:lpstr>Example</vt:lpstr>
      <vt:lpstr>Average example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Haifa Alshehri</dc:creator>
  <cp:lastModifiedBy>ALSUWAT, EMAD</cp:lastModifiedBy>
  <cp:revision>282</cp:revision>
  <dcterms:created xsi:type="dcterms:W3CDTF">2018-01-29T17:10:29Z</dcterms:created>
  <dcterms:modified xsi:type="dcterms:W3CDTF">2021-01-13T15:33:13Z</dcterms:modified>
</cp:coreProperties>
</file>