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7" r:id="rId1"/>
  </p:sldMasterIdLst>
  <p:notesMasterIdLst>
    <p:notesMasterId r:id="rId33"/>
  </p:notesMasterIdLst>
  <p:sldIdLst>
    <p:sldId id="256" r:id="rId2"/>
    <p:sldId id="284" r:id="rId3"/>
    <p:sldId id="268" r:id="rId4"/>
    <p:sldId id="287" r:id="rId5"/>
    <p:sldId id="315" r:id="rId6"/>
    <p:sldId id="326" r:id="rId7"/>
    <p:sldId id="327" r:id="rId8"/>
    <p:sldId id="329" r:id="rId9"/>
    <p:sldId id="328" r:id="rId10"/>
    <p:sldId id="320" r:id="rId11"/>
    <p:sldId id="331" r:id="rId12"/>
    <p:sldId id="330" r:id="rId13"/>
    <p:sldId id="332" r:id="rId14"/>
    <p:sldId id="300" r:id="rId15"/>
    <p:sldId id="333" r:id="rId16"/>
    <p:sldId id="305" r:id="rId17"/>
    <p:sldId id="334" r:id="rId18"/>
    <p:sldId id="336" r:id="rId19"/>
    <p:sldId id="337" r:id="rId20"/>
    <p:sldId id="338" r:id="rId21"/>
    <p:sldId id="339" r:id="rId22"/>
    <p:sldId id="340" r:id="rId23"/>
    <p:sldId id="349" r:id="rId24"/>
    <p:sldId id="342" r:id="rId25"/>
    <p:sldId id="343" r:id="rId26"/>
    <p:sldId id="344" r:id="rId27"/>
    <p:sldId id="345" r:id="rId28"/>
    <p:sldId id="350" r:id="rId29"/>
    <p:sldId id="346" r:id="rId30"/>
    <p:sldId id="347" r:id="rId31"/>
    <p:sldId id="34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331" autoAdjust="0"/>
    <p:restoredTop sz="92895"/>
  </p:normalViewPr>
  <p:slideViewPr>
    <p:cSldViewPr snapToGrid="0" snapToObjects="1">
      <p:cViewPr varScale="1">
        <p:scale>
          <a:sx n="53" d="100"/>
          <a:sy n="53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753A-D197-AF44-B1DB-04751CD1F6FE}" type="datetimeFigureOut">
              <a:rPr lang="en-US" smtClean="0"/>
              <a:t>2/2/20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7B3AB-6280-8745-B79D-01AC864DA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6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4B311-5D8C-834B-9FF5-B8AABD8A4B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7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B3AB-6280-8745-B79D-01AC864DA7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99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B3AB-6280-8745-B79D-01AC864DA7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0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54CBD6D-65B4-0F40-B884-2E4117654F38}" type="datetime1">
              <a:rPr lang="en-US" smtClean="0"/>
              <a:t>2/2/20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284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75F2C4-5DA5-5948-A8D7-DD4F59A6301D}" type="datetime1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7223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fld id="{D775F2C4-5DA5-5948-A8D7-DD4F59A6301D}" type="datetime1">
              <a:rPr lang="en-US" smtClean="0"/>
              <a:t>2/2/20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16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775F2C4-5DA5-5948-A8D7-DD4F59A6301D}" type="datetime1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45475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775F2C4-5DA5-5948-A8D7-DD4F59A6301D}" type="datetime1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9601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75F2C4-5DA5-5948-A8D7-DD4F59A6301D}" type="datetime1">
              <a:rPr lang="en-US" smtClean="0"/>
              <a:t>2/2/20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4211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8F49E-DF6D-4B48-9B11-673A9DCBC3B6}" type="datetime1">
              <a:rPr lang="en-US" smtClean="0"/>
              <a:t>2/2/20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2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75F2C4-5DA5-5948-A8D7-DD4F59A6301D}" type="datetime1">
              <a:rPr lang="en-US" smtClean="0"/>
              <a:t>2/2/20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304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75F2C4-5DA5-5948-A8D7-DD4F59A6301D}" type="datetime1">
              <a:rPr lang="en-US" smtClean="0"/>
              <a:t>2/2/20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1338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46CE3-EB32-2240-8483-91C4F2EBEC07}" type="datetime1">
              <a:rPr lang="en-US" smtClean="0"/>
              <a:t>2/2/20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9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96B2A3-7542-4A49-8688-CB29A15E5D47}" type="datetime1">
              <a:rPr lang="en-US" smtClean="0"/>
              <a:t>2/2/20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5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75F2C4-5DA5-5948-A8D7-DD4F59A6301D}" type="datetime1">
              <a:rPr lang="en-US" smtClean="0"/>
              <a:t>2/2/20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31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/>
          <a:lstStyle>
            <a:lvl1pPr>
              <a:defRPr/>
            </a:lvl1pPr>
          </a:lstStyle>
          <a:p>
            <a:fld id="{D775F2C4-5DA5-5948-A8D7-DD4F59A6301D}" type="datetime1">
              <a:rPr lang="en-US" smtClean="0"/>
              <a:t>2/2/20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81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D775F2C4-5DA5-5948-A8D7-DD4F59A6301D}" type="datetime1">
              <a:rPr lang="en-US" smtClean="0"/>
              <a:t>2/2/20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rgbClr val="FFFFFF"/>
              </a:solidFill>
              <a:latin typeface="Tw Cen MT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fld id="{1C708378-1150-224B-9044-2B53BF963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4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pitchFamily="-101" charset="-128"/>
          <a:cs typeface="ＭＳ Ｐゴシック" pitchFamily="-10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1" charset="-128"/>
          <a:cs typeface="ＭＳ Ｐゴシック" pitchFamily="-10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1" charset="-128"/>
          <a:cs typeface="ＭＳ Ｐゴシック" pitchFamily="-10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1" charset="-128"/>
          <a:cs typeface="ＭＳ Ｐゴシック" pitchFamily="-10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pitchFamily="-101" charset="-128"/>
          <a:cs typeface="ＭＳ Ｐゴシック" pitchFamily="-10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"/>
        <a:defRPr sz="2900" kern="1200">
          <a:solidFill>
            <a:schemeClr val="tx1"/>
          </a:solidFill>
          <a:latin typeface="+mn-lt"/>
          <a:ea typeface="ＭＳ Ｐゴシック" pitchFamily="-101" charset="-128"/>
          <a:cs typeface="ＭＳ Ｐゴシック" pitchFamily="-101" charset="-128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Scientific Computing </a:t>
            </a:r>
            <a:br>
              <a:rPr lang="en-US" dirty="0"/>
            </a:br>
            <a:r>
              <a:rPr lang="en-US" dirty="0"/>
              <a:t>lecture # 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D13BD-99A2-2844-849E-54DCDDF9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08378-1150-224B-9044-2B53BF96369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9148-4191-C54A-A430-D207C9DE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things to keep in mind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9E783-C2F3-8240-9F2B-90446C173F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Where to type commands: </a:t>
            </a:r>
          </a:p>
          <a:p>
            <a:pPr marL="0" indent="0">
              <a:buNone/>
            </a:pPr>
            <a:r>
              <a:rPr lang="en-US" dirty="0"/>
              <a:t>All MATLAB commands or expressions are entered in the command window at the MATLAB prompt (» ).</a:t>
            </a:r>
          </a:p>
          <a:p>
            <a:r>
              <a:rPr lang="en-US" dirty="0"/>
              <a:t>How to execute commands : </a:t>
            </a:r>
          </a:p>
          <a:p>
            <a:pPr marL="0" indent="0">
              <a:buNone/>
            </a:pPr>
            <a:r>
              <a:rPr lang="en-US" dirty="0"/>
              <a:t>To execute a command or statement , you must press return or enter at the end.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9675E-9D6E-D144-9750-53C903A3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8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8F1C2-CEFD-3845-B870-0B3BD7C8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+mn-lt"/>
                <a:ea typeface="Times New Roman" panose="02020603050405020304" pitchFamily="18" charset="0"/>
              </a:rPr>
              <a:t>Subscripts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30023-2DB1-474D-9514-2690E5E9748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You can refer to a particular entry in a matrix by using parentheses.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The element in </a:t>
            </a:r>
            <a:r>
              <a:rPr lang="en-US" altLang="en-US" b="1" i="1" dirty="0">
                <a:latin typeface="NewCenturySchlbk"/>
                <a:ea typeface="Times New Roman" panose="02020603050405020304" pitchFamily="18" charset="0"/>
              </a:rPr>
              <a:t>row </a:t>
            </a:r>
            <a:r>
              <a:rPr kumimoji="0" lang="en-US" altLang="en-US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 </a:t>
            </a: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and </a:t>
            </a:r>
            <a:r>
              <a:rPr lang="en-US" altLang="en-US" b="1" i="1" dirty="0">
                <a:latin typeface="NewCenturySchlbk"/>
                <a:ea typeface="Times New Roman" panose="02020603050405020304" pitchFamily="18" charset="0"/>
              </a:rPr>
              <a:t>column </a:t>
            </a: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j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 </a:t>
            </a: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of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A </a:t>
            </a: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is denoted by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A(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i,j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)</a:t>
            </a:r>
            <a:r>
              <a:rPr lang="en-US" altLang="en-US" b="1" dirty="0">
                <a:latin typeface="NewCenturySchlbk"/>
                <a:ea typeface="Times New Roman" panose="02020603050405020304" pitchFamily="18" charset="0"/>
              </a:rPr>
              <a:t>.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NewCenturySchlbk"/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For example,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A(4,2)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dirty="0">
                <a:latin typeface="Monospace821BT"/>
                <a:ea typeface="Times New Roman" panose="02020603050405020304" pitchFamily="18" charset="0"/>
              </a:rPr>
              <a:t>	</a:t>
            </a: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the number in the fourth row and second column.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For matrix A,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A(4,2) </a:t>
            </a: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is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15</a:t>
            </a: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.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Lets compute the sum of the elements in the fourth column of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A</a:t>
            </a: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, type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onospace821BT"/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                     A(1,4) + A(2,4) + A(3,4) + A(4,4)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NewCenturySchlbk"/>
                <a:ea typeface="Times New Roman" panose="02020603050405020304" pitchFamily="18" charset="0"/>
              </a:rPr>
              <a:t>This produces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                       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ans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onospace821BT"/>
                <a:ea typeface="Times New Roman" panose="02020603050405020304" pitchFamily="18" charset="0"/>
              </a:rPr>
              <a:t> = 34 </a:t>
            </a:r>
            <a:endParaRPr kumimoji="0" lang="en-US" alt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39297-90FC-AC4B-99C1-EAF707301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8CCC3-F5B7-4B0B-9B36-584923BF4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latin typeface="+mn-lt"/>
                <a:ea typeface="Times New Roman" panose="02020603050405020304" pitchFamily="18" charset="0"/>
              </a:rPr>
              <a:t>Subscripts</a:t>
            </a:r>
            <a:endParaRPr lang="ar-SA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A9568-BA15-4990-BF08-38ACD799F4E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2062480"/>
            <a:ext cx="9601200" cy="3581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Example: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means that A(2,3) refers to the number 5. </a:t>
            </a:r>
          </a:p>
          <a:p>
            <a:pPr marL="0" indent="0">
              <a:buNone/>
            </a:pPr>
            <a:r>
              <a:rPr lang="en-US" dirty="0"/>
              <a:t>A(3,2) refers to the number 7, which is in the 3rd row, 2nd column.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NOTE: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If you try to use the value of an element outside of the matrix, it is an error: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 = A(4,5)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Index exceeds matrix dimensions.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S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BCE120-4F09-4B9E-AF48-A4BBD7E1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E95522-FE1A-044B-A172-F8DBCC6CDEA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9E150-62D5-41AD-AB7C-38C4C101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266" y="2066264"/>
            <a:ext cx="1476375" cy="1352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9F8D87-8CB9-45DF-9D14-D87C16B8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519" y="1939264"/>
            <a:ext cx="14763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625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F112-71FE-DD42-A538-20F17070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+mn-lt"/>
                <a:cs typeface="Futura Medium" panose="020B0602020204020303" pitchFamily="34" charset="-79"/>
              </a:rPr>
              <a:t>The Colon Operator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FDEFC-0F95-8C4B-9CC1-6CA87A75D08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638587"/>
            <a:ext cx="10515600" cy="489585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en-US" dirty="0"/>
              <a:t>The colon, : , is one of the most important MATLAB operators. </a:t>
            </a:r>
          </a:p>
          <a:p>
            <a:pPr>
              <a:lnSpc>
                <a:spcPct val="120000"/>
              </a:lnSpc>
            </a:pPr>
            <a:r>
              <a:rPr lang="en-US" dirty="0"/>
              <a:t>It occurs in several different forms. It can create vectors, subscript arrays.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expression  </a:t>
            </a:r>
            <a:r>
              <a:rPr lang="en-US" b="1" dirty="0"/>
              <a:t>1:10</a:t>
            </a:r>
            <a:r>
              <a:rPr lang="en-US" dirty="0"/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is a row vector containing the integers from 1 to 10: </a:t>
            </a:r>
            <a:endParaRPr lang="en-US" dirty="0"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		1 2 3 4 5 6 7 8 9 10 </a:t>
            </a:r>
            <a:endParaRPr lang="en-US" dirty="0"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expression </a:t>
            </a:r>
            <a:r>
              <a:rPr lang="en-US" b="1" dirty="0"/>
              <a:t>100:-7:50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is a row vector containing the integers from 100 to 50 by increment </a:t>
            </a:r>
            <a:r>
              <a:rPr lang="en-US" b="1" dirty="0"/>
              <a:t>-7</a:t>
            </a:r>
            <a:r>
              <a:rPr lang="en-US" dirty="0"/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                     100 93 86 79 72 65 58 51</a:t>
            </a:r>
            <a:endParaRPr lang="en-US" dirty="0"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1C93E-9175-B349-9AD7-76715F2E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EEC4DA8-E839-F342-A32B-666F6D5C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228600"/>
            <a:ext cx="8153400" cy="990600"/>
          </a:xfrm>
        </p:spPr>
        <p:txBody>
          <a:bodyPr/>
          <a:lstStyle/>
          <a:p>
            <a:r>
              <a:rPr lang="en-US" sz="4000" dirty="0">
                <a:latin typeface="+mn-lt"/>
                <a:cs typeface="Futura Medium" panose="020B0602020204020303" pitchFamily="34" charset="-79"/>
              </a:rPr>
              <a:t>The Colon Operator </a:t>
            </a:r>
            <a:endParaRPr lang="en-US" altLang="en-US" sz="40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38583DC-16AA-EE4C-A75C-6B3FC61FA4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60474" y="1600200"/>
            <a:ext cx="10294217" cy="4978400"/>
          </a:xfrm>
        </p:spPr>
        <p:txBody>
          <a:bodyPr>
            <a:normAutofit/>
          </a:bodyPr>
          <a:lstStyle/>
          <a:p>
            <a:r>
              <a:rPr lang="en-US" b="1" dirty="0"/>
              <a:t>x = </a:t>
            </a:r>
            <a:r>
              <a:rPr lang="en-US" b="1" dirty="0" err="1"/>
              <a:t>j:k</a:t>
            </a:r>
            <a:r>
              <a:rPr lang="en-US" b="1" dirty="0"/>
              <a:t> </a:t>
            </a:r>
            <a:r>
              <a:rPr lang="en-US" dirty="0"/>
              <a:t>creates a vector x with elements [j,j+1,...,k].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x = </a:t>
            </a:r>
            <a:r>
              <a:rPr lang="en-US" b="1" dirty="0" err="1"/>
              <a:t>j:i:k</a:t>
            </a:r>
            <a:r>
              <a:rPr lang="en-US" dirty="0"/>
              <a:t> creates a regularly vector x using </a:t>
            </a:r>
            <a:r>
              <a:rPr lang="en-US" dirty="0" err="1"/>
              <a:t>i</a:t>
            </a:r>
            <a:r>
              <a:rPr lang="en-US" dirty="0"/>
              <a:t> as increment step between elements.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A(:,n) is the </a:t>
            </a:r>
            <a:r>
              <a:rPr lang="en-US" b="1" dirty="0"/>
              <a:t>nth</a:t>
            </a:r>
            <a:r>
              <a:rPr lang="en-US" dirty="0"/>
              <a:t> </a:t>
            </a:r>
            <a:r>
              <a:rPr lang="en-US" b="1" dirty="0"/>
              <a:t>column</a:t>
            </a:r>
            <a:r>
              <a:rPr lang="en-US" dirty="0"/>
              <a:t> of matrix 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A(m,:) is the </a:t>
            </a:r>
            <a:r>
              <a:rPr lang="en-US" b="1" dirty="0" err="1"/>
              <a:t>mth</a:t>
            </a:r>
            <a:r>
              <a:rPr lang="en-US" dirty="0"/>
              <a:t> </a:t>
            </a:r>
            <a:r>
              <a:rPr lang="en-US" b="1" dirty="0"/>
              <a:t>row</a:t>
            </a:r>
            <a:r>
              <a:rPr lang="en-US" dirty="0"/>
              <a:t> of matrix 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A(:) reshapes all elements of A into a single column vector.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9D4E8-7444-DB49-9ED0-A0E77F4A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5248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DD8D-0B1C-C44B-B212-D8D8145B8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  <a:cs typeface="Futura Medium" panose="020B0602020204020303" pitchFamily="34" charset="-79"/>
              </a:rPr>
              <a:t>The Colon Operator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10716-417E-1742-B9BA-616C38A8BE8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colon by itself refers to </a:t>
            </a:r>
            <a:r>
              <a:rPr lang="en-US" b="1" i="1" dirty="0"/>
              <a:t>all</a:t>
            </a:r>
            <a:r>
              <a:rPr lang="en-US" i="1" dirty="0"/>
              <a:t> </a:t>
            </a:r>
            <a:r>
              <a:rPr lang="en-US" dirty="0"/>
              <a:t>the elements in a row or column of a matrix</a:t>
            </a:r>
          </a:p>
          <a:p>
            <a:r>
              <a:rPr lang="en-US" dirty="0"/>
              <a:t>The keyword </a:t>
            </a:r>
            <a:r>
              <a:rPr lang="en-US" b="1" dirty="0"/>
              <a:t>end</a:t>
            </a:r>
            <a:r>
              <a:rPr lang="en-US" dirty="0"/>
              <a:t> refers to the </a:t>
            </a:r>
            <a:r>
              <a:rPr lang="en-US" i="1" dirty="0"/>
              <a:t>last </a:t>
            </a:r>
            <a:r>
              <a:rPr lang="en-US" dirty="0"/>
              <a:t>row or column.</a:t>
            </a:r>
          </a:p>
          <a:p>
            <a:pPr marL="0" indent="0" algn="ctr">
              <a:buNone/>
            </a:pPr>
            <a:r>
              <a:rPr lang="en-US" b="1" dirty="0"/>
              <a:t>sum(A(:,end))  </a:t>
            </a:r>
          </a:p>
          <a:p>
            <a:pPr marL="0" indent="0">
              <a:buNone/>
            </a:pPr>
            <a:r>
              <a:rPr lang="en-US" dirty="0"/>
              <a:t>      computes the sum of the elements in the last column of A which is 34 as A is magic matrix.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7E763-A339-684F-A8EA-CD73C2757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8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EEC4DA8-E839-F342-A32B-666F6D5C0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8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Test your self 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638583DC-16AA-EE4C-A75C-6B3FC61FA4D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60475" y="1600200"/>
            <a:ext cx="8153400" cy="47561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Let:</a:t>
            </a: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Which the value of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A(2,3) =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A(1, :) =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A(:, 3) =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A(:, 1:2:4) =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A(</a:t>
            </a:r>
            <a:r>
              <a:rPr lang="en-US" altLang="en-US" dirty="0">
                <a:ea typeface="ＭＳ Ｐゴシック" panose="020B0600070205080204" pitchFamily="34" charset="-128"/>
                <a:sym typeface="Wingdings" pitchFamily="2" charset="2"/>
              </a:rPr>
              <a:t>: ) = 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39D4E8-7444-DB49-9ED0-A0E77F4A2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16</a:t>
            </a:fld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593288-E57D-224D-9DAE-8A38CD6AD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1992313"/>
            <a:ext cx="6553200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2"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t>A =</a:t>
            </a:r>
          </a:p>
          <a:p>
            <a:pPr lvl="2"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t>     2     9     -3     10</a:t>
            </a:r>
          </a:p>
          <a:p>
            <a:pPr lvl="2" eaLnBrk="1" hangingPunct="1">
              <a:defRPr/>
            </a:pP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t>    -4    13      1      6 </a:t>
            </a:r>
            <a:endParaRPr lang="en-US" alt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charset="0"/>
            </a:endParaRPr>
          </a:p>
          <a:p>
            <a:pPr lvl="2" eaLnBrk="1" hangingPunct="1">
              <a:defRPr/>
            </a:pPr>
            <a:endParaRPr lang="en-US" alt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3055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D5A7-2203-5A4E-AC20-A24DA8AB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magic Function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677DB-87F5-C04C-936F-A57D6CA62E0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MATLAB actually has a built-in function that creates magic squares of almost any size, this function is named </a:t>
            </a:r>
            <a:r>
              <a:rPr lang="en-US" b="1" dirty="0"/>
              <a:t>magic</a:t>
            </a:r>
            <a:r>
              <a:rPr lang="en-US" dirty="0"/>
              <a:t>: 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/>
              <a:t>B = magic(4) </a:t>
            </a:r>
            <a:endParaRPr lang="en-US" dirty="0">
              <a:effectLst/>
            </a:endParaRPr>
          </a:p>
          <a:p>
            <a:pPr marL="457200" lvl="1" indent="0">
              <a:buNone/>
            </a:pPr>
            <a:r>
              <a:rPr lang="en-US" dirty="0"/>
              <a:t>B=</a:t>
            </a:r>
            <a:br>
              <a:rPr lang="en-US" dirty="0"/>
            </a:br>
            <a:r>
              <a:rPr lang="en-US" dirty="0"/>
              <a:t>16 2 3 13 </a:t>
            </a:r>
            <a:endParaRPr lang="en-US" dirty="0">
              <a:effectLst/>
            </a:endParaRPr>
          </a:p>
          <a:p>
            <a:pPr marL="457200" lvl="1" indent="0">
              <a:buNone/>
            </a:pPr>
            <a:r>
              <a:rPr lang="en-US" dirty="0"/>
              <a:t>5 11 10 8 </a:t>
            </a:r>
          </a:p>
          <a:p>
            <a:pPr marL="457200" lvl="1" indent="0">
              <a:buNone/>
            </a:pPr>
            <a:r>
              <a:rPr lang="en-US" dirty="0"/>
              <a:t>9 7 6 12 </a:t>
            </a:r>
          </a:p>
          <a:p>
            <a:pPr marL="457200" lvl="1" indent="0">
              <a:buNone/>
            </a:pPr>
            <a:r>
              <a:rPr lang="en-US" dirty="0"/>
              <a:t>4 14 15 1 </a:t>
            </a:r>
            <a:endParaRPr lang="en-US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483D7-0BF4-3248-BF8F-95C28659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57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B2CF-2772-430B-8714-761B3F87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2AEF-45E4-4DE9-B5FA-A0069F21DC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Like most other programming languages, MATLAB provides mathematical expressions, but unlike most programming languages, these expressions involve entire matrices. </a:t>
            </a:r>
          </a:p>
          <a:p>
            <a:r>
              <a:rPr lang="en-US" sz="2800" dirty="0"/>
              <a:t>The building blocks of expressions are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/>
              <a:t>Variables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/>
              <a:t> Numbers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/>
              <a:t>Operators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600" dirty="0"/>
              <a:t>Functions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89988-A046-4C6D-AA79-424CCAFA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66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B2CF-2772-430B-8714-761B3F87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2AEF-45E4-4DE9-B5FA-A0069F21DC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MATLAB does not require any type declarations or dimension statements</a:t>
            </a:r>
          </a:p>
          <a:p>
            <a:r>
              <a:rPr lang="en-US" sz="2400" dirty="0"/>
              <a:t>When MATLAB encounters a new variable name, it automatically creates the variable and allocates the appropriate amount of storage. </a:t>
            </a:r>
          </a:p>
          <a:p>
            <a:r>
              <a:rPr lang="en-US" sz="2400" dirty="0"/>
              <a:t>If the variable already exists, MATLAB changes its contents and, if necessary, allocates new storage.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example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0000"/>
                </a:solidFill>
              </a:rPr>
              <a:t>num_students</a:t>
            </a:r>
            <a:r>
              <a:rPr lang="en-US" sz="2400" dirty="0">
                <a:solidFill>
                  <a:srgbClr val="FF0000"/>
                </a:solidFill>
              </a:rPr>
              <a:t> = 25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/>
              <a:t>creates a 1-by-1 matrix named </a:t>
            </a:r>
            <a:r>
              <a:rPr lang="en-US" sz="2400" dirty="0" err="1">
                <a:solidFill>
                  <a:srgbClr val="FF0000"/>
                </a:solidFill>
              </a:rPr>
              <a:t>num_students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and stores the value 25 in its single element.</a:t>
            </a:r>
          </a:p>
          <a:p>
            <a:r>
              <a:rPr lang="en-US" sz="2400" dirty="0"/>
              <a:t>Variable names consist of a letter, followed by any number of letters, digits, or underscores.</a:t>
            </a:r>
          </a:p>
          <a:p>
            <a:r>
              <a:rPr lang="en-US" sz="2400" dirty="0"/>
              <a:t>MATLAB is case sensitive; it distinguishes between uppercase and lowercase letters. A and a are not the same variable.</a:t>
            </a:r>
          </a:p>
          <a:p>
            <a:r>
              <a:rPr lang="en-US" sz="2400" dirty="0"/>
              <a:t>To view the matrix assigned to any variable, simply enter the variable name.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89988-A046-4C6D-AA79-424CCAFA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9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F8B3-9E4F-DF46-8609-61B6FBE0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83D2-4EE6-AF47-82D1-89C51DB6A72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1774722"/>
            <a:ext cx="9601200" cy="3581400"/>
          </a:xfrm>
        </p:spPr>
        <p:txBody>
          <a:bodyPr/>
          <a:lstStyle/>
          <a:p>
            <a:r>
              <a:rPr lang="en-US" b="1" dirty="0"/>
              <a:t>Matrices and Magic Squares</a:t>
            </a:r>
          </a:p>
          <a:p>
            <a:pPr lvl="1"/>
            <a:r>
              <a:rPr lang="en-US" dirty="0"/>
              <a:t>Entering Matrices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The Transpose </a:t>
            </a:r>
          </a:p>
          <a:p>
            <a:pPr lvl="1"/>
            <a:r>
              <a:rPr lang="en-US" altLang="en-US" dirty="0">
                <a:ea typeface="Times New Roman" panose="02020603050405020304" pitchFamily="18" charset="0"/>
              </a:rPr>
              <a:t>Subscripts</a:t>
            </a:r>
          </a:p>
          <a:p>
            <a:pPr lvl="1"/>
            <a:r>
              <a:rPr lang="en-US" dirty="0">
                <a:cs typeface="Futura Medium" panose="020B0602020204020303" pitchFamily="34" charset="-79"/>
              </a:rPr>
              <a:t>The Colon Operator </a:t>
            </a:r>
            <a:endParaRPr lang="en-US" altLang="en-US" dirty="0">
              <a:ea typeface="Times New Roman" panose="02020603050405020304" pitchFamily="18" charset="0"/>
            </a:endParaRPr>
          </a:p>
          <a:p>
            <a:pPr lvl="1"/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42C7A-3A5C-CA41-9B52-2ED3E0D3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C7A173-BDA8-4744-A03E-C96898D0A178}"/>
              </a:ext>
            </a:extLst>
          </p:cNvPr>
          <p:cNvSpPr txBox="1"/>
          <p:nvPr/>
        </p:nvSpPr>
        <p:spPr>
          <a:xfrm>
            <a:off x="4541520" y="29768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53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B2CF-2772-430B-8714-761B3F87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2AEF-45E4-4DE9-B5FA-A0069F21DC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00124" y="1528962"/>
            <a:ext cx="10896601" cy="4933949"/>
          </a:xfrm>
        </p:spPr>
        <p:txBody>
          <a:bodyPr>
            <a:normAutofit fontScale="92500"/>
          </a:bodyPr>
          <a:lstStyle/>
          <a:p>
            <a:r>
              <a:rPr lang="en-US" dirty="0"/>
              <a:t>MATLAB uses conventional decimal notation, with an optional decimal point and leading plus or minus sign, for numbers. </a:t>
            </a:r>
          </a:p>
          <a:p>
            <a:r>
              <a:rPr lang="en-US" dirty="0"/>
              <a:t>Scientific notation uses the letter e to specify a power-of-ten scale factor.</a:t>
            </a:r>
          </a:p>
          <a:p>
            <a:r>
              <a:rPr lang="en-US" dirty="0"/>
              <a:t>Imaginary numbers use either </a:t>
            </a:r>
            <a:r>
              <a:rPr lang="en-US" dirty="0" err="1"/>
              <a:t>i</a:t>
            </a:r>
            <a:r>
              <a:rPr lang="en-US" dirty="0"/>
              <a:t> or j as a suffix</a:t>
            </a:r>
          </a:p>
          <a:p>
            <a:r>
              <a:rPr lang="en-US" dirty="0"/>
              <a:t>Some examples of legal numbers are: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numbers are stored internally using the long format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89988-A046-4C6D-AA79-424CCAFA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AFDC2-78B7-4D76-A392-8A73A9FDD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23" t="42281" r="38421" b="50000"/>
          <a:stretch/>
        </p:blipFill>
        <p:spPr>
          <a:xfrm>
            <a:off x="3257550" y="4243189"/>
            <a:ext cx="5486400" cy="140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7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B2CF-2772-430B-8714-761B3F87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2AEF-45E4-4DE9-B5FA-A0069F21DC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1869354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/>
              <a:t>Expressions use familiar arithmetic operators and precedence rules.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89988-A046-4C6D-AA79-424CCAFA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C51A9-8D62-424D-8D1B-78E5044E6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243" t="40176" r="30625" b="26842"/>
          <a:stretch/>
        </p:blipFill>
        <p:spPr>
          <a:xfrm>
            <a:off x="2466474" y="2502568"/>
            <a:ext cx="7832558" cy="378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3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B2CF-2772-430B-8714-761B3F87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12AEF-45E4-4DE9-B5FA-A0069F21DC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1619250"/>
            <a:ext cx="96012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MATLAB provides a large number of standard elementary mathematical functions, including </a:t>
            </a:r>
            <a:r>
              <a:rPr lang="en-US" dirty="0">
                <a:solidFill>
                  <a:srgbClr val="FF0000"/>
                </a:solidFill>
              </a:rPr>
              <a:t>abs, sqrt, exp,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rgbClr val="FF0000"/>
                </a:solidFill>
              </a:rPr>
              <a:t> sin</a:t>
            </a:r>
            <a:r>
              <a:rPr lang="en-US" dirty="0"/>
              <a:t>. </a:t>
            </a:r>
          </a:p>
          <a:p>
            <a:r>
              <a:rPr lang="en-US" dirty="0"/>
              <a:t>MATLAB also provides many more advanced mathematical functions, including Bessel and gamma functions.</a:t>
            </a:r>
          </a:p>
          <a:p>
            <a:r>
              <a:rPr lang="en-US" dirty="0"/>
              <a:t>Most of these functions accept complex arguments.</a:t>
            </a:r>
          </a:p>
          <a:p>
            <a:r>
              <a:rPr lang="en-US" dirty="0"/>
              <a:t>For a list of the elementary mathematical functions, type :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help </a:t>
            </a:r>
            <a:r>
              <a:rPr lang="en-US" sz="2000" b="1" dirty="0" err="1">
                <a:solidFill>
                  <a:srgbClr val="7030A0"/>
                </a:solidFill>
              </a:rPr>
              <a:t>elfun</a:t>
            </a:r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dirty="0"/>
              <a:t>For a list of more advanced mathematical and matrix functions, type: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help </a:t>
            </a:r>
            <a:r>
              <a:rPr lang="en-US" sz="2000" b="1" dirty="0" err="1">
                <a:solidFill>
                  <a:srgbClr val="7030A0"/>
                </a:solidFill>
              </a:rPr>
              <a:t>specfun</a:t>
            </a:r>
            <a:r>
              <a:rPr lang="en-US" sz="2000" b="1" dirty="0">
                <a:solidFill>
                  <a:srgbClr val="7030A0"/>
                </a:solidFill>
              </a:rPr>
              <a:t>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help </a:t>
            </a:r>
            <a:r>
              <a:rPr lang="en-US" sz="2000" b="1" dirty="0" err="1">
                <a:solidFill>
                  <a:srgbClr val="7030A0"/>
                </a:solidFill>
              </a:rPr>
              <a:t>elmat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89988-A046-4C6D-AA79-424CCAFA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01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F127-B2C2-4FBF-92D5-B9EB58B9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DCB9-BF27-4D96-AA5E-BD4C06D729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of the functions, like sqrt and sin, are built in.</a:t>
            </a:r>
          </a:p>
          <a:p>
            <a:r>
              <a:rPr lang="en-US" dirty="0"/>
              <a:t>Built-in functions are part of the MATLAB core so they are very efficient, but the computational details are not readily accessible. Other functions, like gamma and </a:t>
            </a:r>
            <a:r>
              <a:rPr lang="en-US" dirty="0" err="1"/>
              <a:t>sinh</a:t>
            </a:r>
            <a:r>
              <a:rPr lang="en-US" dirty="0"/>
              <a:t>, are implemented in M-files.</a:t>
            </a:r>
          </a:p>
          <a:p>
            <a:r>
              <a:rPr lang="en-US" dirty="0"/>
              <a:t>There are some differences between built-in functions and other functions. For example, for built-in functions, you cannot see the code. For other functions, you can see the code and even modify it if you want.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EADC-FD88-44F3-AB1A-8E77993D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99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629FB-7AC4-4C12-AACA-D301D94D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9DCB9-BF27-4D96-AA5E-BD4C06D729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Several special functions provide values of useful constants.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function names are not reserved. It is possible to overwrite any of them with a new variable,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3EADC-FD88-44F3-AB1A-8E77993D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EB0BCC-31C2-4BA2-B86C-4F6BF7BF7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145" t="54561" r="29342" b="16492"/>
          <a:stretch/>
        </p:blipFill>
        <p:spPr>
          <a:xfrm>
            <a:off x="2309938" y="2390775"/>
            <a:ext cx="6476413" cy="26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61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B02F0-0753-4861-B9E2-5B6FE68F4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5F6A-C502-45F2-8DA5-5B3A2A65FDC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</a:rPr>
              <a:t>Generating Matrices</a:t>
            </a:r>
          </a:p>
          <a:p>
            <a:r>
              <a:rPr lang="en-US" sz="2400" dirty="0"/>
              <a:t>MATLAB provides four functions that generate basic matrices.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BCE45-9EFB-45C6-9905-810EE2D3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C0042-5EBA-41BF-85F6-8D1CDBF28B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42" t="55263" r="31316" b="29474"/>
          <a:stretch/>
        </p:blipFill>
        <p:spPr>
          <a:xfrm>
            <a:off x="2455446" y="3532772"/>
            <a:ext cx="7433508" cy="18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7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FACC-AFD3-4A09-BAD0-67EBE171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83658"/>
            <a:ext cx="9601200" cy="7620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Here are some examples: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D5157-0A47-47C4-930D-FA85FB4ADE4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34317" t="30645" r="24467" b="34101"/>
          <a:stretch/>
        </p:blipFill>
        <p:spPr>
          <a:xfrm>
            <a:off x="2181224" y="1707616"/>
            <a:ext cx="7124702" cy="29157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76759-5684-4643-BFC8-6100E4C86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98FA9-83C6-4993-8BD1-F8F85C256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36" t="38084" r="30230" b="46667"/>
          <a:stretch/>
        </p:blipFill>
        <p:spPr>
          <a:xfrm>
            <a:off x="2351671" y="4699536"/>
            <a:ext cx="5335004" cy="16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214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8002-C0D8-4248-961F-F586DD75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41312-DECE-444A-8ED5-C756281AB8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Concatenation is the process of joining small matrices to make bigger ones. In fact, you made your first matrix by concatenating its individual elements.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 pair of square brackets, [], is the concatenation operator.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For an example, start with the 4-by-4 magic square, A, and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55225-F855-4B0A-8587-D08957FF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56A1A-E414-49E2-8BA6-F5F6EB879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844" t="36389" r="40156" b="60556"/>
          <a:stretch/>
        </p:blipFill>
        <p:spPr>
          <a:xfrm>
            <a:off x="3057525" y="4057649"/>
            <a:ext cx="57435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703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8002-C0D8-4248-961F-F586DD754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Concatenation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41312-DECE-444A-8ED5-C756281AB8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 result is an 8-by-8 matrix, obtained by joining the four submatrices: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sum(B) , Its column sums are the correct value for an 8-by-8 magic square, result in 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355225-F855-4B0A-8587-D08957FF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0CFB98-C665-4817-AA89-42C213355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72" t="27222" r="32031" b="48889"/>
          <a:stretch/>
        </p:blipFill>
        <p:spPr>
          <a:xfrm>
            <a:off x="3171824" y="2228850"/>
            <a:ext cx="5581651" cy="2371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61706C-011C-4EF5-B0EE-D52D216EA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62" t="52778" r="33672" b="42083"/>
          <a:stretch/>
        </p:blipFill>
        <p:spPr>
          <a:xfrm>
            <a:off x="3171824" y="5826919"/>
            <a:ext cx="6046440" cy="5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43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CFC35-D92B-4F4D-8C00-DFFF5247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Rows and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B59BB-DBD8-4140-ACC4-0776C62E28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You can delete rows and columns from a matrix using just a pair of square brackets.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Start with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Then, to delete the second column of X, use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This changes X to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1646F-0606-4E0C-9886-A0243C1D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503F29-37AA-4D21-A40C-16DFC0ADB0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6" t="35439" r="51233" b="61848"/>
          <a:stretch/>
        </p:blipFill>
        <p:spPr>
          <a:xfrm>
            <a:off x="2671732" y="2746980"/>
            <a:ext cx="2654969" cy="2887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A41F4-B739-4113-8393-78D2358D3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6" t="49247" r="39704" b="39130"/>
          <a:stretch/>
        </p:blipFill>
        <p:spPr>
          <a:xfrm>
            <a:off x="2671732" y="4224818"/>
            <a:ext cx="4836695" cy="1524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E3918E-6DA0-4366-9C1B-1E9C0259EB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36" t="42327" r="49319" b="54908"/>
          <a:stretch/>
        </p:blipFill>
        <p:spPr>
          <a:xfrm>
            <a:off x="7669161" y="3249975"/>
            <a:ext cx="3391776" cy="4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D36DD24-DDF9-C74B-A0E0-0B7D1EBB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Matrix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basic building block of MATLAB is the matrix.</a:t>
            </a:r>
          </a:p>
          <a:p>
            <a:r>
              <a:rPr lang="en-US" dirty="0"/>
              <a:t>A matrix is a rectangular array of numbers with </a:t>
            </a:r>
            <a:r>
              <a:rPr lang="en-US" b="1" i="1" dirty="0"/>
              <a:t>m</a:t>
            </a:r>
            <a:r>
              <a:rPr lang="en-US" dirty="0"/>
              <a:t> rows and </a:t>
            </a:r>
            <a:r>
              <a:rPr lang="en-US" b="1" i="1" dirty="0"/>
              <a:t>n</a:t>
            </a:r>
            <a:r>
              <a:rPr lang="en-US" dirty="0"/>
              <a:t> columns. </a:t>
            </a:r>
          </a:p>
          <a:p>
            <a:r>
              <a:rPr lang="en-US" dirty="0"/>
              <a:t>Special matrix is </a:t>
            </a:r>
          </a:p>
          <a:p>
            <a:pPr lvl="1"/>
            <a:r>
              <a:rPr lang="en-US" dirty="0"/>
              <a:t>Scalars : 1-by-1 matrices.</a:t>
            </a:r>
          </a:p>
          <a:p>
            <a:pPr lvl="1"/>
            <a:r>
              <a:rPr lang="en-US" dirty="0"/>
              <a:t>Vectors  matrices with only one row or column.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E95522-FE1A-044B-A172-F8DBCC6CDE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39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0AF1-44B6-40EF-9F96-11F080A1A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Deleting Rows and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3E98-B4D7-488B-966E-7C932240BD6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24128" y="1987737"/>
            <a:ext cx="10911198" cy="47211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If you delete a single element from a matrix, the result is not a matrix anymore. So, expressions like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result in an error. However, using a single subscript deletes a single element, or sequence of elements, and reshapes the remaining elements into a row vector. So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Result in 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89D3C-9D30-4F60-97B7-4E3931CD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010A0-5E57-4D96-BFEC-53197DD48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26" t="67193" r="50966" b="28947"/>
          <a:stretch/>
        </p:blipFill>
        <p:spPr>
          <a:xfrm>
            <a:off x="3140242" y="2899609"/>
            <a:ext cx="3433380" cy="5173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FFB2C-F145-4ECC-93F5-A82FE95CD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7" t="44738" r="50466" b="50854"/>
          <a:stretch/>
        </p:blipFill>
        <p:spPr>
          <a:xfrm>
            <a:off x="3711548" y="4348333"/>
            <a:ext cx="3302863" cy="7218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9B1A99-DCD1-4500-A518-03CE9CA435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7" t="52578" r="30526" b="41808"/>
          <a:stretch/>
        </p:blipFill>
        <p:spPr>
          <a:xfrm>
            <a:off x="3140242" y="5504567"/>
            <a:ext cx="5775158" cy="8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2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A1F6-1C83-48E0-BE75-70BD7C0A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1BEA7-7CD2-424E-9184-665B8098CC0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endParaRPr lang="en-US" sz="8800" dirty="0"/>
          </a:p>
          <a:p>
            <a:pPr marL="0" indent="0" algn="ctr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7200" dirty="0">
                <a:solidFill>
                  <a:schemeClr val="tx2"/>
                </a:solidFill>
                <a:latin typeface="+mj-lt"/>
              </a:rPr>
              <a:t>Any Questions</a:t>
            </a:r>
            <a:r>
              <a:rPr lang="en-US" sz="7200" cap="all" spc="1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9899A-0DC0-4633-AA89-3FB44FA3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75BFB5-F8DD-B24A-9E15-217CD50F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Matrix </a:t>
            </a:r>
            <a:r>
              <a:rPr lang="en-US" altLang="en-US" b="1" dirty="0">
                <a:ea typeface="ＭＳ Ｐゴシック" panose="020B0600070205080204" pitchFamily="34" charset="-128"/>
              </a:rPr>
              <a:t>Examples: </a:t>
            </a:r>
            <a:endParaRPr lang="en-US" b="1" dirty="0"/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803E39CF-5710-0249-91BA-EB3B231786A6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>
          <a:xfrm>
            <a:off x="816864" y="1542908"/>
            <a:ext cx="9535656" cy="5216236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Scalar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400" dirty="0">
                <a:ea typeface="ＭＳ Ｐゴシック" panose="020B0600070205080204" pitchFamily="34" charset="-128"/>
              </a:rPr>
              <a:t>			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Vector			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Array (Matrix)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96A92-D3EA-674A-84DF-20F271E0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4</a:t>
            </a:fld>
            <a:endParaRPr lang="en-US"/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81E48A45-7958-B54D-8D9C-C62EF43E3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3863" y="39671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5AF6A104-8829-B34F-80BD-AD5E9288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2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pic>
        <p:nvPicPr>
          <p:cNvPr id="23557" name="Picture 7">
            <a:extLst>
              <a:ext uri="{FF2B5EF4-FFF2-40B4-BE49-F238E27FC236}">
                <a16:creationId xmlns:a16="http://schemas.microsoft.com/office/drawing/2014/main" id="{01B688C5-916D-EF4A-8878-B1B24BF78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98" y="1692509"/>
            <a:ext cx="594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>
            <a:extLst>
              <a:ext uri="{FF2B5EF4-FFF2-40B4-BE49-F238E27FC236}">
                <a16:creationId xmlns:a16="http://schemas.microsoft.com/office/drawing/2014/main" id="{9D1FDABC-FB81-404F-B5CD-E881935F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605745"/>
            <a:ext cx="22098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>
            <a:extLst>
              <a:ext uri="{FF2B5EF4-FFF2-40B4-BE49-F238E27FC236}">
                <a16:creationId xmlns:a16="http://schemas.microsoft.com/office/drawing/2014/main" id="{9517F5D8-EAAA-AD46-88F5-D7D70CBFE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4020058"/>
            <a:ext cx="7026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238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6FB1-5054-4A72-ADA7-64C0A941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Matrix size: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7E4EA-7364-4574-BE83-8A2628A4F6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The size of A is 1 </a:t>
            </a:r>
            <a:r>
              <a:rPr lang="en-US" dirty="0">
                <a:sym typeface="Wingdings 2" panose="05020102010507070707" pitchFamily="18" charset="2"/>
              </a:rPr>
              <a:t></a:t>
            </a:r>
            <a:r>
              <a:rPr lang="en-US" dirty="0"/>
              <a:t> 1</a:t>
            </a:r>
          </a:p>
          <a:p>
            <a:pPr lvl="1"/>
            <a:r>
              <a:rPr lang="en-US" dirty="0"/>
              <a:t>Size of B is 1 </a:t>
            </a:r>
            <a:r>
              <a:rPr lang="en-US" dirty="0">
                <a:sym typeface="Wingdings 2" panose="05020102010507070707" pitchFamily="18" charset="2"/>
              </a:rPr>
              <a:t></a:t>
            </a:r>
            <a:r>
              <a:rPr lang="en-US" dirty="0"/>
              <a:t> 2</a:t>
            </a:r>
          </a:p>
          <a:p>
            <a:pPr lvl="1"/>
            <a:r>
              <a:rPr lang="en-US" dirty="0"/>
              <a:t>Size of C is 2 </a:t>
            </a:r>
            <a:r>
              <a:rPr lang="en-US" dirty="0">
                <a:sym typeface="Wingdings 2" panose="05020102010507070707" pitchFamily="18" charset="2"/>
              </a:rPr>
              <a:t></a:t>
            </a:r>
            <a:r>
              <a:rPr lang="en-US" dirty="0"/>
              <a:t> 2</a:t>
            </a:r>
          </a:p>
          <a:p>
            <a:r>
              <a:rPr lang="en-US" dirty="0"/>
              <a:t>Array’s size is (number of rows  </a:t>
            </a:r>
            <a:r>
              <a:rPr lang="en-US" dirty="0">
                <a:sym typeface="Wingdings 2" panose="05020102010507070707" pitchFamily="18" charset="2"/>
              </a:rPr>
              <a:t> </a:t>
            </a:r>
            <a:r>
              <a:rPr lang="en-US" dirty="0"/>
              <a:t> number of columns)</a:t>
            </a:r>
            <a:endParaRPr lang="ar-S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D275AB-F7B1-409C-9DA0-9D49DC45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E95522-FE1A-044B-A172-F8DBCC6CDEA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DA452C-E04E-4A44-9138-102716928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28" y="1794764"/>
            <a:ext cx="5924292" cy="10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4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7C492-E312-2B44-A62D-842A412A4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2AB43-963C-9E47-B334-3B108B6576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2286000"/>
            <a:ext cx="9601200" cy="385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You can enter matrices into MATLAB in several different ways: </a:t>
            </a:r>
          </a:p>
          <a:p>
            <a:pPr marL="0" indent="0">
              <a:buNone/>
            </a:pPr>
            <a:r>
              <a:rPr lang="en-US" sz="2400" b="1" dirty="0"/>
              <a:t>• </a:t>
            </a:r>
            <a:r>
              <a:rPr lang="en-US" sz="2400" dirty="0"/>
              <a:t>Enter an explicit list of elements.</a:t>
            </a:r>
            <a:br>
              <a:rPr lang="en-US" sz="2400" dirty="0"/>
            </a:br>
            <a:r>
              <a:rPr lang="en-US" sz="2400" b="1" dirty="0"/>
              <a:t>• </a:t>
            </a:r>
            <a:r>
              <a:rPr lang="en-US" sz="2400" dirty="0"/>
              <a:t>Load matrices from external data files.</a:t>
            </a:r>
            <a:br>
              <a:rPr lang="en-US" sz="2400" dirty="0"/>
            </a:br>
            <a:r>
              <a:rPr lang="en-US" sz="2400" b="1" dirty="0"/>
              <a:t>• </a:t>
            </a:r>
            <a:r>
              <a:rPr lang="en-US" sz="2400" dirty="0"/>
              <a:t>Generate matrices using built-in functions.</a:t>
            </a:r>
            <a:br>
              <a:rPr lang="en-US" sz="2400" dirty="0"/>
            </a:br>
            <a:endParaRPr lang="en-US" sz="2400" dirty="0"/>
          </a:p>
          <a:p>
            <a:pPr marL="0" indent="0">
              <a:buNone/>
            </a:pPr>
            <a:r>
              <a:rPr lang="en-US" sz="2400" dirty="0"/>
              <a:t>Entering a list of elements as matrix.</a:t>
            </a:r>
          </a:p>
          <a:p>
            <a:pPr marL="0" indent="0">
              <a:buNone/>
            </a:pPr>
            <a:r>
              <a:rPr lang="en-US" sz="2400" b="1" dirty="0"/>
              <a:t>• </a:t>
            </a:r>
            <a:r>
              <a:rPr lang="en-US" sz="2400" dirty="0"/>
              <a:t>Separate the elements of a row with </a:t>
            </a:r>
            <a:r>
              <a:rPr lang="en-US" sz="2400" b="1" dirty="0"/>
              <a:t>blanks</a:t>
            </a:r>
            <a:r>
              <a:rPr lang="en-US" sz="2400" dirty="0"/>
              <a:t> or </a:t>
            </a:r>
            <a:r>
              <a:rPr lang="en-US" sz="2400" b="1" dirty="0"/>
              <a:t>commas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b="1" dirty="0"/>
              <a:t>• </a:t>
            </a:r>
            <a:r>
              <a:rPr lang="en-US" sz="2400" dirty="0"/>
              <a:t>Use a </a:t>
            </a:r>
            <a:r>
              <a:rPr lang="en-US" sz="2400" b="1" dirty="0"/>
              <a:t>semicolon</a:t>
            </a:r>
            <a:r>
              <a:rPr lang="en-US" sz="2400" dirty="0"/>
              <a:t>, ; , to indicate the end of each row. </a:t>
            </a:r>
          </a:p>
          <a:p>
            <a:pPr marL="0" indent="0">
              <a:buNone/>
            </a:pPr>
            <a:r>
              <a:rPr lang="en-US" sz="2400" b="1" dirty="0"/>
              <a:t>• </a:t>
            </a:r>
            <a:r>
              <a:rPr lang="en-US" sz="2400" dirty="0"/>
              <a:t>Surround the entire list of elements with square brackets </a:t>
            </a:r>
            <a:r>
              <a:rPr lang="en-US" sz="2400" b="1" dirty="0"/>
              <a:t>,[ ].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6FC1BD-18CE-8442-9AFA-AE0FFB583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4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4657-2263-6E41-98EA-3F414780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B4ED0-DCE0-FC4A-BCC4-B5CB4BDB12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5277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</a:t>
            </a:r>
          </a:p>
          <a:p>
            <a:pPr marL="0" indent="0">
              <a:buNone/>
            </a:pPr>
            <a:r>
              <a:rPr lang="en-US" dirty="0"/>
              <a:t> A = [16 3 2 13; 5 10 11 8; 9 6 7 12; 4 15 14 1]</a:t>
            </a:r>
          </a:p>
          <a:p>
            <a:pPr marL="0" indent="0">
              <a:buNone/>
            </a:pPr>
            <a:r>
              <a:rPr lang="en-US" dirty="0"/>
              <a:t>MATLAB displays: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0D3E7-CF4E-D44F-928B-35C8C491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C9F81-ACFA-8F45-B915-A0AD4BC22E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" t="-762" r="30562" b="-1"/>
          <a:stretch/>
        </p:blipFill>
        <p:spPr>
          <a:xfrm>
            <a:off x="3639670" y="2530801"/>
            <a:ext cx="4450445" cy="17473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DCA9A1-1184-D542-B439-0530F4FACC48}"/>
              </a:ext>
            </a:extLst>
          </p:cNvPr>
          <p:cNvSpPr/>
          <p:nvPr/>
        </p:nvSpPr>
        <p:spPr>
          <a:xfrm>
            <a:off x="838200" y="4318787"/>
            <a:ext cx="9421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is a </a:t>
            </a:r>
            <a:r>
              <a:rPr lang="en-US" sz="2000" b="1" dirty="0"/>
              <a:t>magic square matrix </a:t>
            </a:r>
            <a:r>
              <a:rPr lang="en-US" sz="2000" dirty="0"/>
              <a:t>which take the sum along any column or row, or along either of the two diagonals, you will always get the same number. </a:t>
            </a:r>
          </a:p>
          <a:p>
            <a:r>
              <a:rPr lang="en-US" sz="2000" dirty="0"/>
              <a:t>Let us verify that using </a:t>
            </a:r>
            <a:r>
              <a:rPr lang="en-US" sz="2000" dirty="0" err="1"/>
              <a:t>Matlab</a:t>
            </a:r>
            <a:r>
              <a:rPr lang="en-US" sz="2000" dirty="0"/>
              <a:t>: </a:t>
            </a:r>
            <a:r>
              <a:rPr lang="en-US" sz="2000" b="1" dirty="0"/>
              <a:t>sum(A)</a:t>
            </a:r>
            <a:r>
              <a:rPr lang="en-US" sz="2000" dirty="0"/>
              <a:t> </a:t>
            </a:r>
          </a:p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93C397-9E7B-F844-81D2-457103C9A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387" y="5180366"/>
            <a:ext cx="3041073" cy="98810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304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3853-31B1-4140-AE93-3248732E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AF666-D223-EA47-9B16-DEB1CAE2134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Continuation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following commands give the same results: A is 3*3 matrix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F19EE-82A5-B846-9300-139A2B6E6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page9image3142348816">
            <a:extLst>
              <a:ext uri="{FF2B5EF4-FFF2-40B4-BE49-F238E27FC236}">
                <a16:creationId xmlns:a16="http://schemas.microsoft.com/office/drawing/2014/main" id="{8886C6D8-DA2B-744B-8648-D0A41DD6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356" y="4406900"/>
            <a:ext cx="2908300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page9image3142124832">
            <a:extLst>
              <a:ext uri="{FF2B5EF4-FFF2-40B4-BE49-F238E27FC236}">
                <a16:creationId xmlns:a16="http://schemas.microsoft.com/office/drawing/2014/main" id="{1F013503-3CC0-AC4D-A44C-CB93F2C8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572" y="1985738"/>
            <a:ext cx="4762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Picture 1" descr="page9image3142125136">
            <a:extLst>
              <a:ext uri="{FF2B5EF4-FFF2-40B4-BE49-F238E27FC236}">
                <a16:creationId xmlns:a16="http://schemas.microsoft.com/office/drawing/2014/main" id="{6D617A6F-3151-FA45-88FA-D5DBF2EA1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299" y="3987800"/>
            <a:ext cx="33401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627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8231-5D1F-9E40-8A55-D05D827D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5DBD7-096F-E844-ACA1-38325C4141E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1600" y="1833716"/>
            <a:ext cx="9601200" cy="3581400"/>
          </a:xfrm>
        </p:spPr>
        <p:txBody>
          <a:bodyPr/>
          <a:lstStyle/>
          <a:p>
            <a:r>
              <a:rPr lang="en-US" dirty="0"/>
              <a:t>The transpose operation is denoted by single quote, </a:t>
            </a:r>
            <a:r>
              <a:rPr lang="en-US" b="1" dirty="0"/>
              <a:t>‘. </a:t>
            </a:r>
          </a:p>
          <a:p>
            <a:r>
              <a:rPr lang="en-US" dirty="0"/>
              <a:t>It flips a matrix about its main diagonal and it turns a row vector into a column vector.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26595-16BD-554C-940E-34BD9671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C708378-1150-224B-9044-2B53BF96369B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490B3-B32E-C940-91F8-4D5064C6C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94" y="3938750"/>
            <a:ext cx="4635500" cy="23622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813C3-B9A2-6947-BED2-EFE068D3C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38" r="38229"/>
          <a:stretch/>
        </p:blipFill>
        <p:spPr>
          <a:xfrm>
            <a:off x="7209511" y="3518113"/>
            <a:ext cx="2879887" cy="31199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7FFC83-31DE-DB40-AB93-91191C2D4270}"/>
              </a:ext>
            </a:extLst>
          </p:cNvPr>
          <p:cNvSpPr txBox="1"/>
          <p:nvPr/>
        </p:nvSpPr>
        <p:spPr>
          <a:xfrm>
            <a:off x="1947081" y="3483156"/>
            <a:ext cx="25107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Transpose a row vector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F7CA34-F6FC-6440-B583-5AC7B5490A24}"/>
              </a:ext>
            </a:extLst>
          </p:cNvPr>
          <p:cNvSpPr/>
          <p:nvPr/>
        </p:nvSpPr>
        <p:spPr>
          <a:xfrm>
            <a:off x="7419459" y="3058458"/>
            <a:ext cx="20005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Transpose a matrix </a:t>
            </a:r>
          </a:p>
        </p:txBody>
      </p:sp>
    </p:spTree>
    <p:extLst>
      <p:ext uri="{BB962C8B-B14F-4D97-AF65-F5344CB8AC3E}">
        <p14:creationId xmlns:p14="http://schemas.microsoft.com/office/powerpoint/2010/main" val="3457238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Custom 3">
      <a:dk1>
        <a:srgbClr val="000000"/>
      </a:dk1>
      <a:lt1>
        <a:srgbClr val="FFFFFF"/>
      </a:lt1>
      <a:dk2>
        <a:srgbClr val="43566D"/>
      </a:dk2>
      <a:lt2>
        <a:srgbClr val="DBEFF9"/>
      </a:lt2>
      <a:accent1>
        <a:srgbClr val="6D94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819838"/>
      </a:accent6>
      <a:hlink>
        <a:srgbClr val="F49100"/>
      </a:hlink>
      <a:folHlink>
        <a:srgbClr val="85DFD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28B6E2E-7DA5-43D2-BBC1-391AFEF66C11}" vid="{0D998E4A-49C9-4392-BD72-F3977A0C07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2972</TotalTime>
  <Words>1572</Words>
  <Application>Microsoft Macintosh PowerPoint</Application>
  <PresentationFormat>Widescreen</PresentationFormat>
  <Paragraphs>235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ＭＳ Ｐゴシック</vt:lpstr>
      <vt:lpstr>Arial</vt:lpstr>
      <vt:lpstr>Calibri</vt:lpstr>
      <vt:lpstr>Courier New</vt:lpstr>
      <vt:lpstr>Futura Medium</vt:lpstr>
      <vt:lpstr>Monospace821BT</vt:lpstr>
      <vt:lpstr>NewCenturySchlbk</vt:lpstr>
      <vt:lpstr>Times New Roman</vt:lpstr>
      <vt:lpstr>Tw Cen MT</vt:lpstr>
      <vt:lpstr>Wingdings</vt:lpstr>
      <vt:lpstr>Wingdings 2</vt:lpstr>
      <vt:lpstr>Theme1</vt:lpstr>
      <vt:lpstr>Scientific Computing  lecture # 2</vt:lpstr>
      <vt:lpstr>Matrices</vt:lpstr>
      <vt:lpstr>Matrix </vt:lpstr>
      <vt:lpstr>Matrix Examples: </vt:lpstr>
      <vt:lpstr>Matrix size: </vt:lpstr>
      <vt:lpstr>Entering Matrices</vt:lpstr>
      <vt:lpstr>Entering Matrices</vt:lpstr>
      <vt:lpstr>Entering Matrices</vt:lpstr>
      <vt:lpstr>The Transpose </vt:lpstr>
      <vt:lpstr>Basic things to keep in mind </vt:lpstr>
      <vt:lpstr>Subscripts</vt:lpstr>
      <vt:lpstr>Subscripts</vt:lpstr>
      <vt:lpstr>The Colon Operator </vt:lpstr>
      <vt:lpstr>The Colon Operator </vt:lpstr>
      <vt:lpstr>The Colon Operator </vt:lpstr>
      <vt:lpstr>Test your self </vt:lpstr>
      <vt:lpstr>The magic Function </vt:lpstr>
      <vt:lpstr>Expressions</vt:lpstr>
      <vt:lpstr>Variables</vt:lpstr>
      <vt:lpstr>Numbers</vt:lpstr>
      <vt:lpstr>Operators</vt:lpstr>
      <vt:lpstr>Functions</vt:lpstr>
      <vt:lpstr>Functions</vt:lpstr>
      <vt:lpstr>Functions</vt:lpstr>
      <vt:lpstr>Working with Matrices</vt:lpstr>
      <vt:lpstr>Here are some examples:</vt:lpstr>
      <vt:lpstr>Concatenation </vt:lpstr>
      <vt:lpstr>Concatenation </vt:lpstr>
      <vt:lpstr>Deleting Rows and Columns</vt:lpstr>
      <vt:lpstr>Deleting Rows and Columns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Haifa Alshehri</dc:creator>
  <cp:lastModifiedBy>Haifa Alshehri</cp:lastModifiedBy>
  <cp:revision>275</cp:revision>
  <dcterms:created xsi:type="dcterms:W3CDTF">2018-01-29T17:10:29Z</dcterms:created>
  <dcterms:modified xsi:type="dcterms:W3CDTF">2020-02-02T15:04:06Z</dcterms:modified>
</cp:coreProperties>
</file>