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0" r:id="rId5"/>
    <p:sldId id="262" r:id="rId6"/>
    <p:sldId id="261" r:id="rId7"/>
    <p:sldId id="263" r:id="rId8"/>
    <p:sldId id="282" r:id="rId9"/>
    <p:sldId id="264" r:id="rId10"/>
    <p:sldId id="348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>
      <p:cViewPr varScale="1">
        <p:scale>
          <a:sx n="121" d="100"/>
          <a:sy n="121" d="100"/>
        </p:scale>
        <p:origin x="74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white">
          <a:xfrm>
            <a:off x="0" y="5970588"/>
            <a:ext cx="12192000" cy="887412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ctr" eaLnBrk="1" hangingPunct="1"/>
            <a:endParaRPr lang="en-US" altLang="en-US" sz="1800">
              <a:solidFill>
                <a:srgbClr val="FFFFFF"/>
              </a:solidFill>
              <a:latin typeface="Tw Cen MT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-12700" y="6053139"/>
            <a:ext cx="2999317" cy="7127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ctr" eaLnBrk="1" hangingPunct="1"/>
            <a:endParaRPr lang="en-US" altLang="en-US" sz="1800">
              <a:solidFill>
                <a:srgbClr val="FFFFFF"/>
              </a:solidFill>
              <a:latin typeface="Tw Cen MT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145368" y="6043614"/>
            <a:ext cx="9046633" cy="7143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ctr" eaLnBrk="1" hangingPunct="1"/>
            <a:endParaRPr lang="en-US" altLang="en-US" sz="1800">
              <a:solidFill>
                <a:srgbClr val="FFFFFF"/>
              </a:solidFill>
              <a:latin typeface="Tw Cen MT" charset="0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3149600" y="4038600"/>
            <a:ext cx="8636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149600" y="6050037"/>
            <a:ext cx="89408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Date Placeholder 27"/>
          <p:cNvSpPr>
            <a:spLocks noGrp="1"/>
          </p:cNvSpPr>
          <p:nvPr>
            <p:ph type="dt" sz="half" idx="10"/>
          </p:nvPr>
        </p:nvSpPr>
        <p:spPr>
          <a:xfrm>
            <a:off x="101600" y="6069013"/>
            <a:ext cx="27432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5C1FBEA0-4450-44AE-AECF-78CB1DC3AAA6}" type="datetimeFigureOut">
              <a:rPr lang="en-US" smtClean="0"/>
              <a:t>1/13/21</a:t>
            </a:fld>
            <a:endParaRPr lang="en-US"/>
          </a:p>
        </p:txBody>
      </p:sp>
      <p:sp>
        <p:nvSpPr>
          <p:cNvPr id="10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781300" y="236539"/>
            <a:ext cx="7823200" cy="365125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1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0668000" y="228600"/>
            <a:ext cx="11176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B23EF6E-A12B-4818-948E-FFF2BDBAB7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909529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C1FBEA0-4450-44AE-AECF-78CB1DC3AAA6}" type="datetimeFigureOut">
              <a:rPr lang="en-US" smtClean="0"/>
              <a:t>1/13/21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23EF6E-A12B-4818-948E-FFF2BDBAB7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8185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white">
          <a:xfrm>
            <a:off x="8128001" y="0"/>
            <a:ext cx="427567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ctr" eaLnBrk="1" hangingPunct="1"/>
            <a:endParaRPr lang="en-US" altLang="en-US" sz="1800">
              <a:solidFill>
                <a:srgbClr val="FFFFFF"/>
              </a:solidFill>
              <a:latin typeface="Tw Cen MT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189384" y="609600"/>
            <a:ext cx="3048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ctr" eaLnBrk="1" hangingPunct="1"/>
            <a:endParaRPr lang="en-US" altLang="en-US" sz="1800">
              <a:solidFill>
                <a:srgbClr val="FFFFFF"/>
              </a:solidFill>
              <a:latin typeface="Tw Cen MT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8189384" y="0"/>
            <a:ext cx="3048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ctr" eaLnBrk="1" hangingPunct="1"/>
            <a:endParaRPr lang="en-US" altLang="en-US" sz="1800">
              <a:solidFill>
                <a:srgbClr val="FFFFFF"/>
              </a:solidFill>
              <a:latin typeface="Tw Cen MT" charset="0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37600" y="609601"/>
            <a:ext cx="2743200" cy="551656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609600"/>
            <a:ext cx="7416800" cy="551656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8737600" y="6248401"/>
            <a:ext cx="2946400" cy="365125"/>
          </a:xfrm>
        </p:spPr>
        <p:txBody>
          <a:bodyPr/>
          <a:lstStyle>
            <a:lvl1pPr>
              <a:defRPr/>
            </a:lvl1pPr>
          </a:lstStyle>
          <a:p>
            <a:fld id="{5C1FBEA0-4450-44AE-AECF-78CB1DC3AAA6}" type="datetimeFigureOut">
              <a:rPr lang="en-US" smtClean="0"/>
              <a:t>1/13/21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09601" y="6248401"/>
            <a:ext cx="7431617" cy="365125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8075084" y="103717"/>
            <a:ext cx="533400" cy="325967"/>
          </a:xfrm>
        </p:spPr>
        <p:txBody>
          <a:bodyPr/>
          <a:lstStyle>
            <a:lvl1pPr>
              <a:defRPr/>
            </a:lvl1pPr>
          </a:lstStyle>
          <a:p>
            <a:fld id="{8B23EF6E-A12B-4818-948E-FFF2BDBAB7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303691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09600" y="1600201"/>
            <a:ext cx="10972800" cy="4525963"/>
          </a:xfrm>
        </p:spPr>
        <p:txBody>
          <a:bodyPr>
            <a:normAutofit/>
          </a:bodyPr>
          <a:lstStyle/>
          <a:p>
            <a:pPr lvl="0"/>
            <a:r>
              <a:rPr lang="en-US" noProof="0"/>
              <a:t>Click icon to add table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fld id="{5C1FBEA0-4450-44AE-AECF-78CB1DC3AAA6}" type="datetimeFigureOut">
              <a:rPr lang="en-US" smtClean="0"/>
              <a:t>1/13/21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fld id="{8B23EF6E-A12B-4818-948E-FFF2BDBAB7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95093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fld id="{5C1FBEA0-4450-44AE-AECF-78CB1DC3AAA6}" type="datetimeFigureOut">
              <a:rPr lang="en-US" smtClean="0"/>
              <a:t>1/13/21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737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fld id="{8B23EF6E-A12B-4818-948E-FFF2BDBAB7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66652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6864" y="228600"/>
            <a:ext cx="10871200" cy="9906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816864" y="1600200"/>
            <a:ext cx="10871200" cy="4495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C1FBEA0-4450-44AE-AECF-78CB1DC3AAA6}" type="datetimeFigureOut">
              <a:rPr lang="en-US" smtClean="0"/>
              <a:t>1/13/21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23EF6E-A12B-4818-948E-FFF2BDBAB7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27157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white">
          <a:xfrm>
            <a:off x="0" y="1524000"/>
            <a:ext cx="12192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ctr" eaLnBrk="1" hangingPunct="1"/>
            <a:endParaRPr lang="en-US" altLang="en-US" sz="1800">
              <a:solidFill>
                <a:srgbClr val="FFFFFF"/>
              </a:solidFill>
              <a:latin typeface="Tw Cen MT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1600200"/>
            <a:ext cx="17272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ctr" eaLnBrk="1" hangingPunct="1"/>
            <a:endParaRPr lang="en-US" altLang="en-US" sz="1800">
              <a:solidFill>
                <a:srgbClr val="FFFFFF"/>
              </a:solidFill>
              <a:latin typeface="Tw Cen MT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828800" y="1600200"/>
            <a:ext cx="103632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ctr" eaLnBrk="1" hangingPunct="1"/>
            <a:endParaRPr lang="en-US" altLang="en-US" sz="1800">
              <a:solidFill>
                <a:srgbClr val="FFFFFF"/>
              </a:solidFill>
              <a:latin typeface="Tw Cen MT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28801" y="2743200"/>
            <a:ext cx="9497484" cy="1673225"/>
          </a:xfrm>
        </p:spPr>
        <p:txBody>
          <a:bodyPr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1600200"/>
            <a:ext cx="1016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C1FBEA0-4450-44AE-AECF-78CB1DC3AAA6}" type="datetimeFigureOut">
              <a:rPr lang="en-US" smtClean="0"/>
              <a:t>1/13/21</a:t>
            </a:fld>
            <a:endParaRPr lang="en-US"/>
          </a:p>
        </p:txBody>
      </p:sp>
      <p:sp>
        <p:nvSpPr>
          <p:cNvPr id="8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1"/>
            <a:ext cx="1727200" cy="701675"/>
          </a:xfrm>
        </p:spPr>
        <p:txBody>
          <a:bodyPr>
            <a:noAutofit/>
          </a:bodyPr>
          <a:lstStyle>
            <a:lvl1pPr>
              <a:defRPr sz="2400"/>
            </a:lvl1pPr>
          </a:lstStyle>
          <a:p>
            <a:fld id="{8B23EF6E-A12B-4818-948E-FFF2BDBAB705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024656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812800" y="1589567"/>
            <a:ext cx="518160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459868" y="1589567"/>
            <a:ext cx="518160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C1FBEA0-4450-44AE-AECF-78CB1DC3AAA6}" type="datetimeFigureOut">
              <a:rPr lang="en-US" smtClean="0"/>
              <a:t>1/13/21</a:t>
            </a:fld>
            <a:endParaRPr lang="en-US"/>
          </a:p>
        </p:txBody>
      </p:sp>
      <p:sp>
        <p:nvSpPr>
          <p:cNvPr id="6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B23EF6E-A12B-4818-948E-FFF2BDBAB705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2288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1200" y="273050"/>
            <a:ext cx="10871200" cy="86995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812800" y="2438400"/>
            <a:ext cx="5181600" cy="3581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6400800" y="2438400"/>
            <a:ext cx="5181600" cy="3581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812800" y="1752600"/>
            <a:ext cx="51816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6400800" y="1752600"/>
            <a:ext cx="51816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C1FBEA0-4450-44AE-AECF-78CB1DC3AAA6}" type="datetimeFigureOut">
              <a:rPr lang="en-US" smtClean="0"/>
              <a:t>1/13/21</a:t>
            </a:fld>
            <a:endParaRPr lang="en-US"/>
          </a:p>
        </p:txBody>
      </p:sp>
      <p:sp>
        <p:nvSpPr>
          <p:cNvPr id="8" name="Slide Number Placeholder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B23EF6E-A12B-4818-948E-FFF2BDBAB705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21724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C1FBEA0-4450-44AE-AECF-78CB1DC3AAA6}" type="datetimeFigureOut">
              <a:rPr lang="en-US" smtClean="0"/>
              <a:t>1/13/21</a:t>
            </a:fld>
            <a:endParaRPr 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23EF6E-A12B-4818-948E-FFF2BDBAB7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4565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C1FBEA0-4450-44AE-AECF-78CB1DC3AAA6}" type="datetimeFigureOut">
              <a:rPr lang="en-US" smtClean="0"/>
              <a:t>1/13/21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711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B23EF6E-A12B-4818-948E-FFF2BDBAB7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74846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00" y="273050"/>
            <a:ext cx="10769600" cy="869950"/>
          </a:xfrm>
        </p:spPr>
        <p:txBody>
          <a:bodyPr/>
          <a:lstStyle>
            <a:lvl1pPr algn="l">
              <a:buNone/>
              <a:defRPr sz="44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812800" y="1752600"/>
            <a:ext cx="21336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3149600" y="1752600"/>
            <a:ext cx="8534400" cy="4419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C1FBEA0-4450-44AE-AECF-78CB1DC3AAA6}" type="datetimeFigureOut">
              <a:rPr lang="en-US" smtClean="0"/>
              <a:t>1/13/21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23EF6E-A12B-4818-948E-FFF2BDBAB7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12859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 bwMode="white">
          <a:xfrm>
            <a:off x="-12700" y="4572001"/>
            <a:ext cx="12192000" cy="887413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ctr" eaLnBrk="1" hangingPunct="1"/>
            <a:endParaRPr lang="en-US" altLang="en-US" sz="1800">
              <a:solidFill>
                <a:srgbClr val="FFFFFF"/>
              </a:solidFill>
              <a:latin typeface="Tw Cen MT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-12699" y="4664075"/>
            <a:ext cx="1951567" cy="7127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ctr" eaLnBrk="1" hangingPunct="1"/>
            <a:endParaRPr lang="en-US" altLang="en-US" sz="1800">
              <a:solidFill>
                <a:srgbClr val="FFFFFF"/>
              </a:solidFill>
              <a:latin typeface="Tw Cen MT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059517" y="4654550"/>
            <a:ext cx="10132483" cy="712788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ctr" eaLnBrk="1" hangingPunct="1"/>
            <a:endParaRPr lang="en-US" altLang="en-US" sz="1800">
              <a:solidFill>
                <a:srgbClr val="FFFFFF"/>
              </a:solidFill>
              <a:latin typeface="Tw Cen MT" charset="0"/>
            </a:endParaRPr>
          </a:p>
        </p:txBody>
      </p:sp>
      <p:sp>
        <p:nvSpPr>
          <p:cNvPr id="8" name="Rectangle 7"/>
          <p:cNvSpPr/>
          <p:nvPr/>
        </p:nvSpPr>
        <p:spPr bwMode="white">
          <a:xfrm>
            <a:off x="1930401" y="1"/>
            <a:ext cx="133351" cy="686752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ctr" eaLnBrk="1" hangingPunct="1"/>
            <a:endParaRPr lang="en-US" altLang="en-US" sz="1800">
              <a:solidFill>
                <a:srgbClr val="FFFFFF"/>
              </a:solidFill>
              <a:latin typeface="Tw Cen MT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33600" y="5486400"/>
            <a:ext cx="97536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3600" y="4648200"/>
            <a:ext cx="9753600" cy="685800"/>
          </a:xfrm>
        </p:spPr>
        <p:txBody>
          <a:bodyPr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080768" y="0"/>
            <a:ext cx="10111232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9" name="Date Placeholder 11"/>
          <p:cNvSpPr>
            <a:spLocks noGrp="1"/>
          </p:cNvSpPr>
          <p:nvPr>
            <p:ph type="dt" sz="half" idx="10"/>
          </p:nvPr>
        </p:nvSpPr>
        <p:spPr>
          <a:xfrm>
            <a:off x="8331200" y="6248401"/>
            <a:ext cx="3556000" cy="365125"/>
          </a:xfrm>
        </p:spPr>
        <p:txBody>
          <a:bodyPr/>
          <a:lstStyle>
            <a:lvl1pPr>
              <a:defRPr/>
            </a:lvl1pPr>
          </a:lstStyle>
          <a:p>
            <a:fld id="{5C1FBEA0-4450-44AE-AECF-78CB1DC3AAA6}" type="datetimeFigureOut">
              <a:rPr lang="en-US" smtClean="0"/>
              <a:t>1/13/21</a:t>
            </a:fld>
            <a:endParaRPr lang="en-US"/>
          </a:p>
        </p:txBody>
      </p:sp>
      <p:sp>
        <p:nvSpPr>
          <p:cNvPr id="10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51"/>
            <a:ext cx="1930400" cy="663575"/>
          </a:xfrm>
        </p:spPr>
        <p:txBody>
          <a:bodyPr/>
          <a:lstStyle>
            <a:lvl1pPr>
              <a:defRPr sz="2800"/>
            </a:lvl1pPr>
          </a:lstStyle>
          <a:p>
            <a:fld id="{8B23EF6E-A12B-4818-948E-FFF2BDBAB705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2133600" y="6248401"/>
            <a:ext cx="6096000" cy="365125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823897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21"/>
          <p:cNvSpPr>
            <a:spLocks noGrp="1"/>
          </p:cNvSpPr>
          <p:nvPr>
            <p:ph type="title"/>
          </p:nvPr>
        </p:nvSpPr>
        <p:spPr bwMode="auto">
          <a:xfrm>
            <a:off x="812800" y="228600"/>
            <a:ext cx="108712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817033" y="1600201"/>
            <a:ext cx="108712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8128000" y="6248401"/>
            <a:ext cx="35560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solidFill>
                  <a:schemeClr val="tx2"/>
                </a:solidFill>
              </a:defRPr>
            </a:lvl1pPr>
          </a:lstStyle>
          <a:p>
            <a:fld id="{5C1FBEA0-4450-44AE-AECF-78CB1DC3AAA6}" type="datetimeFigureOut">
              <a:rPr lang="en-US" smtClean="0"/>
              <a:t>1/13/21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812801" y="6248401"/>
            <a:ext cx="7228417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5075"/>
            <a:ext cx="12192000" cy="31908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ctr" eaLnBrk="1" hangingPunct="1"/>
            <a:endParaRPr lang="en-US" altLang="en-US" sz="1800">
              <a:solidFill>
                <a:srgbClr val="FFFFFF"/>
              </a:solidFill>
              <a:latin typeface="Tw Cen MT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1279525"/>
            <a:ext cx="7112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ctr" eaLnBrk="1" hangingPunct="1"/>
            <a:endParaRPr lang="en-US" altLang="en-US" sz="1800">
              <a:solidFill>
                <a:srgbClr val="FFFFFF"/>
              </a:solidFill>
              <a:latin typeface="Tw Cen MT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787400" y="1279525"/>
            <a:ext cx="1140460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ctr" eaLnBrk="1" hangingPunct="1"/>
            <a:endParaRPr lang="en-US" altLang="en-US" sz="1800">
              <a:solidFill>
                <a:srgbClr val="FFFFFF"/>
              </a:solidFill>
              <a:latin typeface="Tw Cen MT" charset="0"/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1589"/>
            <a:ext cx="711200" cy="24447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>
            <a:lvl1pPr algn="ctr" eaLnBrk="1" hangingPunct="1">
              <a:defRPr sz="1400" b="1">
                <a:solidFill>
                  <a:srgbClr val="FFFFFF"/>
                </a:solidFill>
              </a:defRPr>
            </a:lvl1pPr>
          </a:lstStyle>
          <a:p>
            <a:fld id="{8B23EF6E-A12B-4818-948E-FFF2BDBAB7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1476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ＭＳ Ｐゴシック" pitchFamily="-101" charset="-128"/>
          <a:cs typeface="ＭＳ Ｐゴシック" pitchFamily="-101" charset="-128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  <a:ea typeface="ＭＳ Ｐゴシック" pitchFamily="-101" charset="-128"/>
          <a:cs typeface="ＭＳ Ｐゴシック" pitchFamily="-101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  <a:ea typeface="ＭＳ Ｐゴシック" pitchFamily="-101" charset="-128"/>
          <a:cs typeface="ＭＳ Ｐゴシック" pitchFamily="-101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  <a:ea typeface="ＭＳ Ｐゴシック" pitchFamily="-101" charset="-128"/>
          <a:cs typeface="ＭＳ Ｐゴシック" pitchFamily="-101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  <a:ea typeface="ＭＳ Ｐゴシック" pitchFamily="-101" charset="-128"/>
          <a:cs typeface="ＭＳ Ｐゴシック" pitchFamily="-101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9pPr>
    </p:titleStyle>
    <p:bodyStyle>
      <a:lvl1pPr marL="319088" indent="-319088" algn="l" rtl="0" eaLnBrk="1" fontAlgn="base" hangingPunct="1">
        <a:spcBef>
          <a:spcPts val="700"/>
        </a:spcBef>
        <a:spcAft>
          <a:spcPct val="0"/>
        </a:spcAft>
        <a:buClr>
          <a:schemeClr val="accent2"/>
        </a:buClr>
        <a:buSzPct val="60000"/>
        <a:buFont typeface="Wingdings" charset="2"/>
        <a:buChar char=""/>
        <a:defRPr sz="2900" kern="1200">
          <a:solidFill>
            <a:schemeClr val="tx1"/>
          </a:solidFill>
          <a:latin typeface="+mn-lt"/>
          <a:ea typeface="ＭＳ Ｐゴシック" pitchFamily="-101" charset="-128"/>
          <a:cs typeface="ＭＳ Ｐゴシック" pitchFamily="-101" charset="-128"/>
        </a:defRPr>
      </a:lvl1pPr>
      <a:lvl2pPr marL="639763" indent="-273050" algn="l" rtl="0" eaLnBrk="1" fontAlgn="base" hangingPunct="1">
        <a:spcBef>
          <a:spcPts val="550"/>
        </a:spcBef>
        <a:spcAft>
          <a:spcPct val="0"/>
        </a:spcAft>
        <a:buClr>
          <a:schemeClr val="accent1"/>
        </a:buClr>
        <a:buSzPct val="70000"/>
        <a:buFont typeface="Wingdings 2" charset="2"/>
        <a:buChar char=""/>
        <a:defRPr sz="2600" kern="1200">
          <a:solidFill>
            <a:schemeClr val="tx1"/>
          </a:solidFill>
          <a:latin typeface="+mn-lt"/>
          <a:ea typeface="ＭＳ Ｐゴシック" pitchFamily="-1" charset="-128"/>
          <a:cs typeface="+mn-cs"/>
        </a:defRPr>
      </a:lvl2pPr>
      <a:lvl3pPr marL="914400" indent="-228600" algn="l" rtl="0" eaLnBrk="1" fontAlgn="base" hangingPunct="1">
        <a:spcBef>
          <a:spcPts val="500"/>
        </a:spcBef>
        <a:spcAft>
          <a:spcPct val="0"/>
        </a:spcAft>
        <a:buClr>
          <a:schemeClr val="accent2"/>
        </a:buClr>
        <a:buSzPct val="75000"/>
        <a:buFont typeface="Wingdings" charset="2"/>
        <a:buChar char=""/>
        <a:defRPr sz="2300" kern="1200">
          <a:solidFill>
            <a:schemeClr val="tx1"/>
          </a:solidFill>
          <a:latin typeface="+mn-lt"/>
          <a:ea typeface="ＭＳ Ｐゴシック" pitchFamily="-1" charset="-128"/>
          <a:cs typeface="+mn-cs"/>
        </a:defRPr>
      </a:lvl3pPr>
      <a:lvl4pPr marL="1371600" indent="-228600" algn="l" rtl="0" eaLnBrk="1" fontAlgn="base" hangingPunct="1">
        <a:spcBef>
          <a:spcPts val="400"/>
        </a:spcBef>
        <a:spcAft>
          <a:spcPct val="0"/>
        </a:spcAft>
        <a:buClr>
          <a:srgbClr val="A5AB81"/>
        </a:buClr>
        <a:buSzPct val="75000"/>
        <a:buFont typeface="Wingdings" charset="2"/>
        <a:buChar char=""/>
        <a:defRPr sz="2000" kern="1200">
          <a:solidFill>
            <a:schemeClr val="tx1"/>
          </a:solidFill>
          <a:latin typeface="+mn-lt"/>
          <a:ea typeface="ＭＳ Ｐゴシック" pitchFamily="-1" charset="-128"/>
          <a:cs typeface="+mn-cs"/>
        </a:defRPr>
      </a:lvl4pPr>
      <a:lvl5pPr marL="1828800" indent="-228600" algn="l" rtl="0" eaLnBrk="1" fontAlgn="base" hangingPunct="1">
        <a:spcBef>
          <a:spcPts val="400"/>
        </a:spcBef>
        <a:spcAft>
          <a:spcPct val="0"/>
        </a:spcAft>
        <a:buClr>
          <a:srgbClr val="D8B25C"/>
        </a:buClr>
        <a:buSzPct val="65000"/>
        <a:buFont typeface="Wingdings" charset="2"/>
        <a:buChar char=""/>
        <a:defRPr sz="2000" kern="1200">
          <a:solidFill>
            <a:schemeClr val="tx1"/>
          </a:solidFill>
          <a:latin typeface="+mn-lt"/>
          <a:ea typeface="ＭＳ Ｐゴシック" pitchFamily="-1" charset="-128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1D4F84-47D6-42A8-AEEB-83486994496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976880" y="3225800"/>
            <a:ext cx="8636000" cy="1828800"/>
          </a:xfrm>
        </p:spPr>
        <p:txBody>
          <a:bodyPr/>
          <a:lstStyle/>
          <a:p>
            <a:r>
              <a:rPr lang="en-US" b="1" dirty="0"/>
              <a:t>Scientific Computing </a:t>
            </a:r>
            <a:br>
              <a:rPr lang="en-US" dirty="0"/>
            </a:br>
            <a:r>
              <a:rPr lang="en-US" b="1" dirty="0"/>
              <a:t>lecture </a:t>
            </a:r>
            <a:r>
              <a:rPr lang="en-US" b="1"/>
              <a:t># 8</a:t>
            </a:r>
            <a:br>
              <a:rPr lang="en-US" b="1" dirty="0"/>
            </a:br>
            <a:r>
              <a:rPr lang="en-US" dirty="0"/>
              <a:t>Relational operators &amp; Logical operators </a:t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672D97A-92FF-42B3-90C6-A1EB0F28AFB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77387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1CA1F6-1C83-48E0-BE75-70BD7C0AC3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81BEA7-7CD2-424E-9184-665B8098CC05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 algn="ctr">
              <a:lnSpc>
                <a:spcPct val="80000"/>
              </a:lnSpc>
              <a:spcBef>
                <a:spcPct val="0"/>
              </a:spcBef>
              <a:buNone/>
            </a:pPr>
            <a:endParaRPr lang="en-US" sz="8800" dirty="0"/>
          </a:p>
          <a:p>
            <a:pPr marL="0" indent="0" algn="ctr">
              <a:lnSpc>
                <a:spcPct val="80000"/>
              </a:lnSpc>
              <a:spcBef>
                <a:spcPct val="0"/>
              </a:spcBef>
              <a:buNone/>
            </a:pPr>
            <a:r>
              <a:rPr lang="en-US" sz="7200" dirty="0">
                <a:solidFill>
                  <a:schemeClr val="tx2"/>
                </a:solidFill>
                <a:latin typeface="+mj-lt"/>
              </a:rPr>
              <a:t>Any Questions</a:t>
            </a:r>
            <a:r>
              <a:rPr lang="en-US" sz="7200" cap="all" spc="100" dirty="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  <a:ea typeface="+mj-ea"/>
                <a:cs typeface="+mj-cs"/>
              </a:rPr>
              <a:t>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B59899A-0DC0-4633-AA89-3FB44FA30B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1C708378-1150-224B-9044-2B53BF96369B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3434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Relational operators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A relational operator performs a comparison  and returns true or false (Boolean values)</a:t>
            </a:r>
          </a:p>
          <a:p>
            <a:r>
              <a:rPr lang="en-US" dirty="0"/>
              <a:t>Examples</a:t>
            </a:r>
          </a:p>
          <a:p>
            <a:pPr marL="457200" lvl="1" indent="0">
              <a:buNone/>
            </a:pPr>
            <a:r>
              <a:rPr lang="en-US" dirty="0"/>
              <a:t>1 &gt; 2  </a:t>
            </a:r>
            <a:r>
              <a:rPr lang="en-US" dirty="0">
                <a:sym typeface="Wingdings" panose="05000000000000000000" pitchFamily="2" charset="2"/>
              </a:rPr>
              <a:t> False</a:t>
            </a:r>
          </a:p>
          <a:p>
            <a:pPr marL="457200" lvl="1" indent="0">
              <a:buNone/>
            </a:pPr>
            <a:r>
              <a:rPr lang="en-US" dirty="0">
                <a:sym typeface="Wingdings" panose="05000000000000000000" pitchFamily="2" charset="2"/>
              </a:rPr>
              <a:t>(12/4) == 1.5*2   True</a:t>
            </a:r>
          </a:p>
          <a:p>
            <a:r>
              <a:rPr lang="en-US" dirty="0">
                <a:sym typeface="Wingdings" panose="05000000000000000000" pitchFamily="2" charset="2"/>
              </a:rPr>
              <a:t>In MATLAB </a:t>
            </a:r>
          </a:p>
          <a:p>
            <a:pPr marL="0" indent="0">
              <a:buNone/>
            </a:pPr>
            <a:r>
              <a:rPr lang="en-US" dirty="0">
                <a:sym typeface="Wingdings" panose="05000000000000000000" pitchFamily="2" charset="2"/>
              </a:rPr>
              <a:t>	true is represented as 1</a:t>
            </a:r>
          </a:p>
          <a:p>
            <a:pPr marL="0" indent="0">
              <a:buNone/>
            </a:pPr>
            <a:r>
              <a:rPr lang="en-US" dirty="0">
                <a:sym typeface="Wingdings" panose="05000000000000000000" pitchFamily="2" charset="2"/>
              </a:rPr>
              <a:t>	false is represented as 0</a:t>
            </a:r>
          </a:p>
          <a:p>
            <a:pPr lvl="1"/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8115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Relational Operators in MATLAB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657600" y="1905000"/>
            <a:ext cx="1219200" cy="3200400"/>
          </a:xfrm>
          <a:ln w="28575">
            <a:solidFill>
              <a:schemeClr val="tx1"/>
            </a:solidFill>
          </a:ln>
        </p:spPr>
        <p:txBody>
          <a:bodyPr/>
          <a:lstStyle/>
          <a:p>
            <a:pPr marL="457200" lvl="1" indent="0">
              <a:buNone/>
            </a:pPr>
            <a:r>
              <a:rPr lang="en-US" dirty="0"/>
              <a:t> &gt;  </a:t>
            </a:r>
          </a:p>
          <a:p>
            <a:pPr marL="457200" lvl="1" indent="0">
              <a:buNone/>
            </a:pPr>
            <a:r>
              <a:rPr lang="en-US" dirty="0">
                <a:sym typeface="Wingdings" panose="05000000000000000000" pitchFamily="2" charset="2"/>
              </a:rPr>
              <a:t>&gt;=</a:t>
            </a:r>
          </a:p>
          <a:p>
            <a:pPr marL="457200" lvl="1" indent="0">
              <a:buNone/>
            </a:pPr>
            <a:r>
              <a:rPr lang="en-US" dirty="0">
                <a:sym typeface="Wingdings" panose="05000000000000000000" pitchFamily="2" charset="2"/>
              </a:rPr>
              <a:t>&lt;</a:t>
            </a:r>
          </a:p>
          <a:p>
            <a:pPr marL="457200" lvl="1" indent="0">
              <a:buNone/>
            </a:pPr>
            <a:r>
              <a:rPr lang="en-US" dirty="0">
                <a:sym typeface="Wingdings" panose="05000000000000000000" pitchFamily="2" charset="2"/>
              </a:rPr>
              <a:t>&lt;=</a:t>
            </a:r>
          </a:p>
          <a:p>
            <a:pPr marL="457200" lvl="1" indent="0">
              <a:buNone/>
            </a:pPr>
            <a:r>
              <a:rPr lang="en-US" dirty="0">
                <a:sym typeface="Wingdings" panose="05000000000000000000" pitchFamily="2" charset="2"/>
              </a:rPr>
              <a:t>==</a:t>
            </a:r>
          </a:p>
          <a:p>
            <a:pPr marL="457200" lvl="1" indent="0">
              <a:buNone/>
            </a:pPr>
            <a:r>
              <a:rPr lang="en-US" dirty="0">
                <a:sym typeface="Wingdings" panose="05000000000000000000" pitchFamily="2" charset="2"/>
              </a:rPr>
              <a:t>~=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876800" y="1905000"/>
            <a:ext cx="3962400" cy="3200400"/>
          </a:xfrm>
          <a:prstGeom prst="rect">
            <a:avLst/>
          </a:prstGeom>
          <a:ln w="28575">
            <a:solidFill>
              <a:schemeClr val="tx1"/>
            </a:solidFill>
          </a:ln>
        </p:spPr>
        <p:txBody>
          <a:bodyPr vert="horz" lIns="91440" tIns="45720" rIns="91440" bIns="45720" rtlCol="0">
            <a:normAutofit fontScale="925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>
              <a:buNone/>
            </a:pPr>
            <a:r>
              <a:rPr lang="en-US" dirty="0"/>
              <a:t>greater than</a:t>
            </a:r>
          </a:p>
          <a:p>
            <a:pPr marL="457200" lvl="1" indent="0">
              <a:buNone/>
            </a:pPr>
            <a:r>
              <a:rPr lang="en-US" dirty="0">
                <a:sym typeface="Wingdings" panose="05000000000000000000" pitchFamily="2" charset="2"/>
              </a:rPr>
              <a:t>greater than or equal </a:t>
            </a:r>
            <a:r>
              <a:rPr lang="en-US" dirty="0"/>
              <a:t>to</a:t>
            </a:r>
            <a:endParaRPr lang="en-US" dirty="0">
              <a:sym typeface="Wingdings" panose="05000000000000000000" pitchFamily="2" charset="2"/>
            </a:endParaRPr>
          </a:p>
          <a:p>
            <a:pPr marL="457200" lvl="1" indent="0">
              <a:buNone/>
            </a:pPr>
            <a:r>
              <a:rPr lang="en-US" dirty="0">
                <a:sym typeface="Wingdings" panose="05000000000000000000" pitchFamily="2" charset="2"/>
              </a:rPr>
              <a:t>less </a:t>
            </a:r>
            <a:r>
              <a:rPr lang="en-US" dirty="0"/>
              <a:t>than</a:t>
            </a:r>
            <a:endParaRPr lang="en-US" dirty="0">
              <a:sym typeface="Wingdings" panose="05000000000000000000" pitchFamily="2" charset="2"/>
            </a:endParaRPr>
          </a:p>
          <a:p>
            <a:pPr marL="457200" lvl="1" indent="0">
              <a:buNone/>
            </a:pPr>
            <a:r>
              <a:rPr lang="en-US" dirty="0">
                <a:sym typeface="Wingdings" panose="05000000000000000000" pitchFamily="2" charset="2"/>
              </a:rPr>
              <a:t>less than or equal </a:t>
            </a:r>
            <a:r>
              <a:rPr lang="en-US" dirty="0"/>
              <a:t>to</a:t>
            </a:r>
            <a:endParaRPr lang="en-US" dirty="0">
              <a:sym typeface="Wingdings" panose="05000000000000000000" pitchFamily="2" charset="2"/>
            </a:endParaRPr>
          </a:p>
          <a:p>
            <a:pPr marL="457200" lvl="1" indent="0">
              <a:buNone/>
            </a:pPr>
            <a:r>
              <a:rPr lang="en-US" dirty="0"/>
              <a:t>equal to</a:t>
            </a:r>
          </a:p>
          <a:p>
            <a:pPr marL="457200" lvl="1" indent="0">
              <a:buNone/>
            </a:pPr>
            <a:r>
              <a:rPr lang="en-US" dirty="0"/>
              <a:t>not equal to</a:t>
            </a:r>
          </a:p>
        </p:txBody>
      </p:sp>
    </p:spTree>
    <p:extLst>
      <p:ext uri="{BB962C8B-B14F-4D97-AF65-F5344CB8AC3E}">
        <p14:creationId xmlns:p14="http://schemas.microsoft.com/office/powerpoint/2010/main" val="10976923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</a:p>
        </p:txBody>
      </p:sp>
      <p:sp>
        <p:nvSpPr>
          <p:cNvPr id="5" name="Content Placeholder 1"/>
          <p:cNvSpPr txBox="1">
            <a:spLocks/>
          </p:cNvSpPr>
          <p:nvPr/>
        </p:nvSpPr>
        <p:spPr>
          <a:xfrm>
            <a:off x="2133600" y="1600200"/>
            <a:ext cx="8077200" cy="4724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txBody>
          <a:bodyPr vert="horz">
            <a:no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>
              <a:buNone/>
            </a:pPr>
            <a:r>
              <a:rPr lang="en-US" sz="30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&gt;&gt; x = 2;</a:t>
            </a:r>
          </a:p>
          <a:p>
            <a:pPr>
              <a:buNone/>
            </a:pPr>
            <a:r>
              <a:rPr lang="en-US" sz="30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&gt;&gt; y = 10;</a:t>
            </a:r>
          </a:p>
          <a:p>
            <a:pPr>
              <a:buNone/>
            </a:pPr>
            <a:r>
              <a:rPr lang="en-US" sz="30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&gt;&gt; y/x &gt;= 5</a:t>
            </a:r>
          </a:p>
          <a:p>
            <a:pPr>
              <a:buNone/>
            </a:pPr>
            <a:r>
              <a:rPr lang="en-US" sz="3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ans</a:t>
            </a:r>
            <a:r>
              <a:rPr lang="en-US" sz="3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</a:t>
            </a:r>
          </a:p>
          <a:p>
            <a:pPr>
              <a:buNone/>
            </a:pPr>
            <a:endParaRPr lang="en-US" sz="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None/>
            </a:pPr>
            <a:r>
              <a:rPr lang="en-US" sz="3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1</a:t>
            </a:r>
          </a:p>
          <a:p>
            <a:pPr>
              <a:buNone/>
            </a:pPr>
            <a:r>
              <a:rPr lang="en-US" sz="30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&gt;&gt;  y/5 ~= x</a:t>
            </a:r>
          </a:p>
          <a:p>
            <a:pPr>
              <a:buNone/>
            </a:pPr>
            <a:endParaRPr lang="en-US" sz="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None/>
            </a:pPr>
            <a:r>
              <a:rPr lang="en-US" sz="3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ans</a:t>
            </a:r>
            <a:r>
              <a:rPr lang="en-US" sz="3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</a:t>
            </a:r>
          </a:p>
          <a:p>
            <a:pPr>
              <a:buNone/>
            </a:pPr>
            <a:endParaRPr lang="en-US" sz="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None/>
            </a:pPr>
            <a:r>
              <a:rPr lang="en-US" sz="3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0</a:t>
            </a:r>
          </a:p>
          <a:p>
            <a:pPr>
              <a:buNone/>
            </a:pPr>
            <a:endParaRPr lang="en-US" sz="3000" b="1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None/>
            </a:pPr>
            <a:endParaRPr lang="en-US" sz="3000" b="1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49770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en-US" sz="3600" dirty="0"/>
              <a:t>Relational operations can be performed on matrices (element by element)</a:t>
            </a:r>
          </a:p>
        </p:txBody>
      </p:sp>
      <p:sp>
        <p:nvSpPr>
          <p:cNvPr id="5" name="Content Placeholder 1"/>
          <p:cNvSpPr txBox="1">
            <a:spLocks/>
          </p:cNvSpPr>
          <p:nvPr/>
        </p:nvSpPr>
        <p:spPr>
          <a:xfrm>
            <a:off x="2133600" y="1600200"/>
            <a:ext cx="8077200" cy="4724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txBody>
          <a:bodyPr vert="horz">
            <a:no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>
              <a:buNone/>
            </a:pPr>
            <a:r>
              <a:rPr lang="en-US" sz="30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&gt;&gt; x = [5 6 7; 8 9 10];</a:t>
            </a:r>
          </a:p>
          <a:p>
            <a:pPr>
              <a:buNone/>
            </a:pPr>
            <a:r>
              <a:rPr lang="en-US" sz="30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&gt;&gt; y = [2 4 6; 8 10 12];</a:t>
            </a:r>
          </a:p>
          <a:p>
            <a:pPr>
              <a:buNone/>
            </a:pPr>
            <a:r>
              <a:rPr lang="en-US" sz="30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&gt;&gt; z = x &gt;= y</a:t>
            </a:r>
          </a:p>
          <a:p>
            <a:pPr>
              <a:buNone/>
            </a:pPr>
            <a:endParaRPr lang="en-US" sz="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None/>
            </a:pPr>
            <a:r>
              <a:rPr lang="pl-PL" sz="3000" b="1" dirty="0">
                <a:latin typeface="Courier New" panose="02070309020205020404" pitchFamily="49" charset="0"/>
                <a:cs typeface="Courier New" panose="02070309020205020404" pitchFamily="49" charset="0"/>
              </a:rPr>
              <a:t>z =</a:t>
            </a:r>
          </a:p>
          <a:p>
            <a:pPr>
              <a:buNone/>
            </a:pPr>
            <a:endParaRPr lang="pl-PL" sz="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None/>
            </a:pPr>
            <a:r>
              <a:rPr lang="pl-PL" sz="3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1     1     1</a:t>
            </a:r>
          </a:p>
          <a:p>
            <a:pPr>
              <a:buNone/>
            </a:pPr>
            <a:r>
              <a:rPr lang="pl-PL" sz="3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1     0     0</a:t>
            </a:r>
            <a:endParaRPr lang="en-US" sz="3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None/>
            </a:pPr>
            <a:endParaRPr lang="en-US" sz="3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15013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Logical operators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981200" y="1600201"/>
            <a:ext cx="8229600" cy="1371600"/>
          </a:xfrm>
        </p:spPr>
        <p:txBody>
          <a:bodyPr/>
          <a:lstStyle/>
          <a:p>
            <a:r>
              <a:rPr lang="en-US" dirty="0"/>
              <a:t>Logical operators work with Boolean values</a:t>
            </a:r>
          </a:p>
          <a:p>
            <a:r>
              <a:rPr lang="en-US" dirty="0"/>
              <a:t>Logical operators in MATLAB: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1676400" y="3048000"/>
            <a:ext cx="914400" cy="2971800"/>
          </a:xfrm>
          <a:prstGeom prst="rect">
            <a:avLst/>
          </a:prstGeom>
          <a:ln w="28575"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82880" lvl="1" indent="0">
              <a:buNone/>
            </a:pPr>
            <a:r>
              <a:rPr lang="en-US" dirty="0"/>
              <a:t> &amp;  </a:t>
            </a:r>
          </a:p>
          <a:p>
            <a:pPr marL="182880" lvl="1" indent="0">
              <a:buNone/>
            </a:pPr>
            <a:endParaRPr lang="en-US" dirty="0">
              <a:sym typeface="Wingdings" panose="05000000000000000000" pitchFamily="2" charset="2"/>
            </a:endParaRPr>
          </a:p>
          <a:p>
            <a:pPr marL="182880" lvl="1" indent="0">
              <a:buNone/>
            </a:pPr>
            <a:r>
              <a:rPr lang="en-US" dirty="0">
                <a:sym typeface="Wingdings" panose="05000000000000000000" pitchFamily="2" charset="2"/>
              </a:rPr>
              <a:t>|</a:t>
            </a:r>
          </a:p>
          <a:p>
            <a:pPr marL="182880" lvl="1" indent="0">
              <a:buNone/>
            </a:pPr>
            <a:endParaRPr lang="en-US" dirty="0">
              <a:sym typeface="Wingdings" panose="05000000000000000000" pitchFamily="2" charset="2"/>
            </a:endParaRPr>
          </a:p>
          <a:p>
            <a:pPr marL="182880" lvl="1" indent="0">
              <a:buNone/>
            </a:pPr>
            <a:r>
              <a:rPr lang="en-US" dirty="0">
                <a:sym typeface="Wingdings" panose="05000000000000000000" pitchFamily="2" charset="2"/>
              </a:rPr>
              <a:t>~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2590800" y="3048000"/>
            <a:ext cx="1066800" cy="2971800"/>
          </a:xfrm>
          <a:prstGeom prst="rect">
            <a:avLst/>
          </a:prstGeom>
          <a:ln w="28575"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82880" lvl="1" indent="0">
              <a:buNone/>
            </a:pPr>
            <a:r>
              <a:rPr lang="en-US" dirty="0"/>
              <a:t>and</a:t>
            </a:r>
          </a:p>
          <a:p>
            <a:pPr marL="182880" lvl="1" indent="0">
              <a:buNone/>
            </a:pPr>
            <a:endParaRPr lang="en-US" dirty="0">
              <a:sym typeface="Wingdings" panose="05000000000000000000" pitchFamily="2" charset="2"/>
            </a:endParaRPr>
          </a:p>
          <a:p>
            <a:pPr marL="182880" lvl="1" indent="0">
              <a:buNone/>
            </a:pPr>
            <a:r>
              <a:rPr lang="en-US" dirty="0">
                <a:sym typeface="Wingdings" panose="05000000000000000000" pitchFamily="2" charset="2"/>
              </a:rPr>
              <a:t>or</a:t>
            </a:r>
          </a:p>
          <a:p>
            <a:pPr marL="182880" lvl="1" indent="0">
              <a:buNone/>
            </a:pPr>
            <a:endParaRPr lang="en-US" dirty="0">
              <a:sym typeface="Wingdings" panose="05000000000000000000" pitchFamily="2" charset="2"/>
            </a:endParaRPr>
          </a:p>
          <a:p>
            <a:pPr marL="182880" lvl="1" indent="0">
              <a:buNone/>
            </a:pPr>
            <a:r>
              <a:rPr lang="en-US" dirty="0">
                <a:sym typeface="Wingdings" panose="05000000000000000000" pitchFamily="2" charset="2"/>
              </a:rPr>
              <a:t>not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3657600" y="3048000"/>
            <a:ext cx="2362200" cy="2971800"/>
          </a:xfrm>
          <a:prstGeom prst="rect">
            <a:avLst/>
          </a:prstGeom>
          <a:ln w="28575"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82880" lvl="1" indent="0">
              <a:buNone/>
            </a:pPr>
            <a:r>
              <a:rPr lang="en-US" dirty="0">
                <a:sym typeface="Wingdings" panose="05000000000000000000" pitchFamily="2" charset="2"/>
              </a:rPr>
              <a:t>combines 2 </a:t>
            </a:r>
          </a:p>
          <a:p>
            <a:pPr marL="182880" lvl="1" indent="0">
              <a:spcBef>
                <a:spcPts val="24"/>
              </a:spcBef>
              <a:buNone/>
            </a:pPr>
            <a:r>
              <a:rPr lang="en-US" dirty="0">
                <a:sym typeface="Wingdings" panose="05000000000000000000" pitchFamily="2" charset="2"/>
              </a:rPr>
              <a:t>conditions</a:t>
            </a:r>
          </a:p>
          <a:p>
            <a:pPr marL="182880" lvl="1" indent="0">
              <a:buNone/>
            </a:pPr>
            <a:r>
              <a:rPr lang="en-US" dirty="0">
                <a:sym typeface="Wingdings" panose="05000000000000000000" pitchFamily="2" charset="2"/>
              </a:rPr>
              <a:t>combines 2 </a:t>
            </a:r>
          </a:p>
          <a:p>
            <a:pPr marL="182880" lvl="1" indent="0">
              <a:spcBef>
                <a:spcPts val="24"/>
              </a:spcBef>
              <a:buNone/>
            </a:pPr>
            <a:r>
              <a:rPr lang="en-US" dirty="0">
                <a:sym typeface="Wingdings" panose="05000000000000000000" pitchFamily="2" charset="2"/>
              </a:rPr>
              <a:t>conditions</a:t>
            </a:r>
          </a:p>
          <a:p>
            <a:pPr marL="182880" lvl="1" indent="0">
              <a:buNone/>
            </a:pPr>
            <a:r>
              <a:rPr lang="en-US" dirty="0"/>
              <a:t>negates a</a:t>
            </a:r>
          </a:p>
          <a:p>
            <a:pPr marL="182880" lvl="1" indent="0">
              <a:spcBef>
                <a:spcPts val="24"/>
              </a:spcBef>
              <a:buNone/>
            </a:pPr>
            <a:r>
              <a:rPr lang="en-US" dirty="0"/>
              <a:t>condition</a:t>
            </a: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6019800" y="3048000"/>
            <a:ext cx="3962400" cy="2971800"/>
          </a:xfrm>
          <a:prstGeom prst="rect">
            <a:avLst/>
          </a:prstGeom>
          <a:ln w="28575"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82880" lvl="1" indent="0">
              <a:buNone/>
            </a:pPr>
            <a:r>
              <a:rPr lang="en-US" dirty="0">
                <a:sym typeface="Wingdings" panose="05000000000000000000" pitchFamily="2" charset="2"/>
              </a:rPr>
              <a:t>result is true if </a:t>
            </a:r>
            <a:r>
              <a:rPr lang="en-US" b="1" u="sng" dirty="0">
                <a:sym typeface="Wingdings" panose="05000000000000000000" pitchFamily="2" charset="2"/>
              </a:rPr>
              <a:t>both</a:t>
            </a:r>
            <a:r>
              <a:rPr lang="en-US" dirty="0">
                <a:sym typeface="Wingdings" panose="05000000000000000000" pitchFamily="2" charset="2"/>
              </a:rPr>
              <a:t> conditions are true</a:t>
            </a:r>
          </a:p>
          <a:p>
            <a:pPr marL="182880" lvl="1" indent="0">
              <a:buNone/>
            </a:pPr>
            <a:r>
              <a:rPr lang="en-US" dirty="0">
                <a:sym typeface="Wingdings" panose="05000000000000000000" pitchFamily="2" charset="2"/>
              </a:rPr>
              <a:t>result is true if </a:t>
            </a:r>
            <a:r>
              <a:rPr lang="en-US" b="1" u="sng" dirty="0">
                <a:sym typeface="Wingdings" panose="05000000000000000000" pitchFamily="2" charset="2"/>
              </a:rPr>
              <a:t>either</a:t>
            </a:r>
            <a:r>
              <a:rPr lang="en-US" dirty="0">
                <a:sym typeface="Wingdings" panose="05000000000000000000" pitchFamily="2" charset="2"/>
              </a:rPr>
              <a:t> condition is true</a:t>
            </a:r>
          </a:p>
          <a:p>
            <a:pPr marL="182880" indent="0">
              <a:buNone/>
            </a:pPr>
            <a:r>
              <a:rPr lang="en-US" sz="2800" dirty="0"/>
              <a:t>result is true if condition is false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1676400" y="3962400"/>
            <a:ext cx="83058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1676400" y="4953000"/>
            <a:ext cx="83058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365801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and (&amp;) example</a:t>
            </a:r>
          </a:p>
        </p:txBody>
      </p:sp>
      <p:sp>
        <p:nvSpPr>
          <p:cNvPr id="5" name="Content Placeholder 1"/>
          <p:cNvSpPr txBox="1">
            <a:spLocks/>
          </p:cNvSpPr>
          <p:nvPr/>
        </p:nvSpPr>
        <p:spPr>
          <a:xfrm>
            <a:off x="2133600" y="1600200"/>
            <a:ext cx="8077200" cy="4724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txBody>
          <a:bodyPr vert="horz">
            <a:no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>
              <a:buNone/>
            </a:pPr>
            <a:r>
              <a:rPr lang="en-US" sz="30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&gt;&gt; x = 2;</a:t>
            </a:r>
          </a:p>
          <a:p>
            <a:pPr>
              <a:buNone/>
            </a:pPr>
            <a:r>
              <a:rPr lang="en-US" sz="30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&gt;&gt; y = 10;</a:t>
            </a:r>
          </a:p>
          <a:p>
            <a:pPr>
              <a:buNone/>
            </a:pPr>
            <a:r>
              <a:rPr lang="en-US" sz="30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&gt;&gt; rem(x,5) == 0 &amp; rem(y,5) == 0 </a:t>
            </a:r>
          </a:p>
          <a:p>
            <a:pPr>
              <a:buNone/>
            </a:pPr>
            <a:r>
              <a:rPr lang="en-US" sz="3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ans</a:t>
            </a:r>
            <a:r>
              <a:rPr lang="en-US" sz="3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</a:t>
            </a:r>
          </a:p>
          <a:p>
            <a:pPr>
              <a:buNone/>
            </a:pPr>
            <a:endParaRPr lang="en-US" sz="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None/>
            </a:pPr>
            <a:r>
              <a:rPr lang="en-US" sz="3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0</a:t>
            </a:r>
          </a:p>
          <a:p>
            <a:pPr>
              <a:buNone/>
            </a:pPr>
            <a:endParaRPr lang="en-US" sz="3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None/>
            </a:pPr>
            <a:endParaRPr lang="en-US" sz="3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Rectangular Callout 2"/>
          <p:cNvSpPr/>
          <p:nvPr/>
        </p:nvSpPr>
        <p:spPr>
          <a:xfrm>
            <a:off x="4953000" y="1639530"/>
            <a:ext cx="1066800" cy="656303"/>
          </a:xfrm>
          <a:prstGeom prst="wedgeRectCallout">
            <a:avLst>
              <a:gd name="adj1" fmla="val -77822"/>
              <a:gd name="adj2" fmla="val 87219"/>
            </a:avLst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0</a:t>
            </a:r>
          </a:p>
        </p:txBody>
      </p:sp>
      <p:sp>
        <p:nvSpPr>
          <p:cNvPr id="6" name="Rectangular Callout 5"/>
          <p:cNvSpPr/>
          <p:nvPr/>
        </p:nvSpPr>
        <p:spPr>
          <a:xfrm>
            <a:off x="5334000" y="3551903"/>
            <a:ext cx="2362200" cy="1066800"/>
          </a:xfrm>
          <a:prstGeom prst="wedgeRectCallout">
            <a:avLst>
              <a:gd name="adj1" fmla="val -8346"/>
              <a:gd name="adj2" fmla="val -97869"/>
            </a:avLst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Requires both conditions to be 1 (true) to give 1 (true)</a:t>
            </a:r>
          </a:p>
          <a:p>
            <a:pPr algn="ctr"/>
            <a:r>
              <a:rPr lang="en-US" dirty="0">
                <a:solidFill>
                  <a:schemeClr val="bg1"/>
                </a:solidFill>
              </a:rPr>
              <a:t>as an answer</a:t>
            </a:r>
          </a:p>
        </p:txBody>
      </p:sp>
      <p:sp>
        <p:nvSpPr>
          <p:cNvPr id="4" name="Left Brace 3"/>
          <p:cNvSpPr/>
          <p:nvPr/>
        </p:nvSpPr>
        <p:spPr>
          <a:xfrm rot="5400000">
            <a:off x="4419599" y="1143003"/>
            <a:ext cx="228602" cy="2971799"/>
          </a:xfrm>
          <a:prstGeom prst="leftBrace">
            <a:avLst/>
          </a:prstGeom>
          <a:ln w="28575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Left Brace 6"/>
          <p:cNvSpPr/>
          <p:nvPr/>
        </p:nvSpPr>
        <p:spPr>
          <a:xfrm rot="5400000">
            <a:off x="8000999" y="1143003"/>
            <a:ext cx="228602" cy="2971799"/>
          </a:xfrm>
          <a:prstGeom prst="leftBrace">
            <a:avLst/>
          </a:prstGeom>
          <a:ln w="28575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ular Callout 7"/>
          <p:cNvSpPr/>
          <p:nvPr/>
        </p:nvSpPr>
        <p:spPr>
          <a:xfrm>
            <a:off x="7391400" y="1600201"/>
            <a:ext cx="1066800" cy="656303"/>
          </a:xfrm>
          <a:prstGeom prst="wedgeRectCallout">
            <a:avLst>
              <a:gd name="adj1" fmla="val 16187"/>
              <a:gd name="adj2" fmla="val 78230"/>
            </a:avLst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35619598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6" grpId="0" animBg="1"/>
      <p:bldP spid="4" grpId="0" animBg="1"/>
      <p:bldP spid="7" grpId="0" animBg="1"/>
      <p:bldP spid="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and (&amp;) example</a:t>
            </a:r>
          </a:p>
        </p:txBody>
      </p:sp>
      <p:sp>
        <p:nvSpPr>
          <p:cNvPr id="5" name="Content Placeholder 1"/>
          <p:cNvSpPr txBox="1">
            <a:spLocks/>
          </p:cNvSpPr>
          <p:nvPr/>
        </p:nvSpPr>
        <p:spPr>
          <a:xfrm>
            <a:off x="2133600" y="1600200"/>
            <a:ext cx="8077200" cy="4724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txBody>
          <a:bodyPr vert="horz">
            <a:no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>
              <a:buNone/>
            </a:pPr>
            <a:r>
              <a:rPr lang="en-US" sz="30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&gt;&gt; x = 2;</a:t>
            </a:r>
          </a:p>
          <a:p>
            <a:pPr>
              <a:buNone/>
            </a:pPr>
            <a:r>
              <a:rPr lang="en-US" sz="30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&gt;&gt; y = 10;</a:t>
            </a:r>
          </a:p>
          <a:p>
            <a:pPr>
              <a:buNone/>
            </a:pPr>
            <a:r>
              <a:rPr lang="en-US" sz="30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&gt;&gt; rem(x,5) == 0 &amp; rem(y,5) == 0 </a:t>
            </a:r>
          </a:p>
          <a:p>
            <a:pPr>
              <a:buNone/>
            </a:pPr>
            <a:r>
              <a:rPr lang="en-US" sz="3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ans</a:t>
            </a:r>
            <a:r>
              <a:rPr lang="en-US" sz="3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</a:t>
            </a:r>
          </a:p>
          <a:p>
            <a:pPr>
              <a:buNone/>
            </a:pPr>
            <a:endParaRPr lang="en-US" sz="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None/>
            </a:pPr>
            <a:r>
              <a:rPr lang="en-US" sz="3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0</a:t>
            </a:r>
          </a:p>
          <a:p>
            <a:pPr>
              <a:buNone/>
            </a:pPr>
            <a:endParaRPr lang="en-US" sz="3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None/>
            </a:pPr>
            <a:endParaRPr lang="en-US" sz="3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56746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or (|) example</a:t>
            </a:r>
          </a:p>
        </p:txBody>
      </p:sp>
      <p:sp>
        <p:nvSpPr>
          <p:cNvPr id="5" name="Content Placeholder 1"/>
          <p:cNvSpPr txBox="1">
            <a:spLocks/>
          </p:cNvSpPr>
          <p:nvPr/>
        </p:nvSpPr>
        <p:spPr>
          <a:xfrm>
            <a:off x="2133600" y="1600200"/>
            <a:ext cx="8077200" cy="4724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txBody>
          <a:bodyPr vert="horz">
            <a:no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>
              <a:buNone/>
            </a:pPr>
            <a:r>
              <a:rPr lang="en-US" sz="30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&gt;&gt; x = 2;</a:t>
            </a:r>
          </a:p>
          <a:p>
            <a:pPr>
              <a:buNone/>
            </a:pPr>
            <a:r>
              <a:rPr lang="en-US" sz="30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&gt;&gt; y = 10;</a:t>
            </a:r>
          </a:p>
          <a:p>
            <a:pPr>
              <a:buNone/>
            </a:pPr>
            <a:r>
              <a:rPr lang="en-US" sz="30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&gt;&gt; rem(x,5) == 0 | rem(y,5) == 0 </a:t>
            </a:r>
          </a:p>
          <a:p>
            <a:pPr>
              <a:buNone/>
            </a:pPr>
            <a:r>
              <a:rPr lang="en-US" sz="3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ans</a:t>
            </a:r>
            <a:r>
              <a:rPr lang="en-US" sz="3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</a:t>
            </a:r>
          </a:p>
          <a:p>
            <a:pPr>
              <a:buNone/>
            </a:pPr>
            <a:endParaRPr lang="en-US" sz="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None/>
            </a:pPr>
            <a:r>
              <a:rPr lang="en-US" sz="3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1</a:t>
            </a:r>
          </a:p>
          <a:p>
            <a:pPr>
              <a:buNone/>
            </a:pPr>
            <a:endParaRPr lang="en-US" sz="3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None/>
            </a:pPr>
            <a:endParaRPr lang="en-US" sz="3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Rectangular Callout 2"/>
          <p:cNvSpPr/>
          <p:nvPr/>
        </p:nvSpPr>
        <p:spPr>
          <a:xfrm>
            <a:off x="4953000" y="1639530"/>
            <a:ext cx="1066800" cy="656303"/>
          </a:xfrm>
          <a:prstGeom prst="wedgeRectCallout">
            <a:avLst>
              <a:gd name="adj1" fmla="val -77822"/>
              <a:gd name="adj2" fmla="val 87219"/>
            </a:avLst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0</a:t>
            </a:r>
          </a:p>
        </p:txBody>
      </p:sp>
      <p:sp>
        <p:nvSpPr>
          <p:cNvPr id="6" name="Rectangular Callout 5"/>
          <p:cNvSpPr/>
          <p:nvPr/>
        </p:nvSpPr>
        <p:spPr>
          <a:xfrm>
            <a:off x="5334000" y="3551903"/>
            <a:ext cx="2362200" cy="1066800"/>
          </a:xfrm>
          <a:prstGeom prst="wedgeRectCallout">
            <a:avLst>
              <a:gd name="adj1" fmla="val -8346"/>
              <a:gd name="adj2" fmla="val -97869"/>
            </a:avLst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Requires at least one condition to be  true to give an true as an answer</a:t>
            </a:r>
          </a:p>
        </p:txBody>
      </p:sp>
      <p:sp>
        <p:nvSpPr>
          <p:cNvPr id="4" name="Left Brace 3"/>
          <p:cNvSpPr/>
          <p:nvPr/>
        </p:nvSpPr>
        <p:spPr>
          <a:xfrm rot="5400000">
            <a:off x="4419599" y="1143003"/>
            <a:ext cx="228602" cy="2971799"/>
          </a:xfrm>
          <a:prstGeom prst="leftBrace">
            <a:avLst/>
          </a:prstGeom>
          <a:ln w="28575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Left Brace 6"/>
          <p:cNvSpPr/>
          <p:nvPr/>
        </p:nvSpPr>
        <p:spPr>
          <a:xfrm rot="5400000">
            <a:off x="8000999" y="1143003"/>
            <a:ext cx="228602" cy="2971799"/>
          </a:xfrm>
          <a:prstGeom prst="leftBrace">
            <a:avLst/>
          </a:prstGeom>
          <a:ln w="28575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ular Callout 7"/>
          <p:cNvSpPr/>
          <p:nvPr/>
        </p:nvSpPr>
        <p:spPr>
          <a:xfrm>
            <a:off x="7391400" y="1600201"/>
            <a:ext cx="1066800" cy="656303"/>
          </a:xfrm>
          <a:prstGeom prst="wedgeRectCallout">
            <a:avLst>
              <a:gd name="adj1" fmla="val 16187"/>
              <a:gd name="adj2" fmla="val 78230"/>
            </a:avLst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38899350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6" grpId="0" animBg="1"/>
      <p:bldP spid="4" grpId="0" animBg="1"/>
      <p:bldP spid="7" grpId="0" animBg="1"/>
      <p:bldP spid="8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1">
  <a:themeElements>
    <a:clrScheme name="Custom 3">
      <a:dk1>
        <a:srgbClr val="000000"/>
      </a:dk1>
      <a:lt1>
        <a:srgbClr val="FFFFFF"/>
      </a:lt1>
      <a:dk2>
        <a:srgbClr val="43566D"/>
      </a:dk2>
      <a:lt2>
        <a:srgbClr val="DBEFF9"/>
      </a:lt2>
      <a:accent1>
        <a:srgbClr val="6D94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819838"/>
      </a:accent6>
      <a:hlink>
        <a:srgbClr val="F49100"/>
      </a:hlink>
      <a:folHlink>
        <a:srgbClr val="85DFD0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1" id="{428B6E2E-7DA5-43D2-BBC1-391AFEF66C11}" vid="{0D998E4A-49C9-4392-BD72-F3977A0C071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4</TotalTime>
  <Words>367</Words>
  <Application>Microsoft Macintosh PowerPoint</Application>
  <PresentationFormat>Widescreen</PresentationFormat>
  <Paragraphs>96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Arial</vt:lpstr>
      <vt:lpstr>Courier New</vt:lpstr>
      <vt:lpstr>Tw Cen MT</vt:lpstr>
      <vt:lpstr>Wingdings</vt:lpstr>
      <vt:lpstr>Wingdings 2</vt:lpstr>
      <vt:lpstr>Wingdings 3</vt:lpstr>
      <vt:lpstr>Theme1</vt:lpstr>
      <vt:lpstr>Scientific Computing  lecture # 8 Relational operators &amp; Logical operators  </vt:lpstr>
      <vt:lpstr>Relational operators</vt:lpstr>
      <vt:lpstr>Relational Operators in MATLAB</vt:lpstr>
      <vt:lpstr>Example</vt:lpstr>
      <vt:lpstr>Relational operations can be performed on matrices (element by element)</vt:lpstr>
      <vt:lpstr>Logical operators</vt:lpstr>
      <vt:lpstr>and (&amp;) example</vt:lpstr>
      <vt:lpstr>and (&amp;) example</vt:lpstr>
      <vt:lpstr>or (|) example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5  </dc:title>
  <dc:creator>nouf al-otb</dc:creator>
  <cp:lastModifiedBy>ALSUWAT, EMAD</cp:lastModifiedBy>
  <cp:revision>6</cp:revision>
  <dcterms:created xsi:type="dcterms:W3CDTF">2020-03-16T09:35:59Z</dcterms:created>
  <dcterms:modified xsi:type="dcterms:W3CDTF">2021-01-13T15:31:57Z</dcterms:modified>
</cp:coreProperties>
</file>