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23"/>
  </p:notesMasterIdLst>
  <p:handoutMasterIdLst>
    <p:handoutMasterId r:id="rId24"/>
  </p:handoutMasterIdLst>
  <p:sldIdLst>
    <p:sldId id="548" r:id="rId2"/>
    <p:sldId id="398" r:id="rId3"/>
    <p:sldId id="399" r:id="rId4"/>
    <p:sldId id="401" r:id="rId5"/>
    <p:sldId id="380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408" r:id="rId14"/>
    <p:sldId id="383" r:id="rId15"/>
    <p:sldId id="384" r:id="rId16"/>
    <p:sldId id="385" r:id="rId17"/>
    <p:sldId id="386" r:id="rId18"/>
    <p:sldId id="549" r:id="rId19"/>
    <p:sldId id="550" r:id="rId20"/>
    <p:sldId id="410" r:id="rId21"/>
    <p:sldId id="577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24" autoAdjust="0"/>
    <p:restoredTop sz="85187"/>
  </p:normalViewPr>
  <p:slideViewPr>
    <p:cSldViewPr>
      <p:cViewPr varScale="1">
        <p:scale>
          <a:sx n="127" d="100"/>
          <a:sy n="127" d="100"/>
        </p:scale>
        <p:origin x="286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5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61484CB7-5627-FB46-AC8A-9DECF3E537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A845753-943A-E340-92C2-11EB898441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A4238010-C419-3F43-A8EE-1881465978B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AE54755E-3FD6-A14F-8341-24FD0E368B3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26202B00-625F-6A4D-BC2D-867E413C61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673A270-4EE5-A941-B16E-FE3F636733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D28D2F5-E1BB-B646-82F2-57797B70FC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>
            <a:extLst>
              <a:ext uri="{FF2B5EF4-FFF2-40B4-BE49-F238E27FC236}">
                <a16:creationId xmlns:a16="http://schemas.microsoft.com/office/drawing/2014/main" id="{5C0D786D-41D2-E444-AA12-FEA9D072B74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BDBDF8B-CA4B-ED42-B81E-DCB4CDC0693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3C464C6-35C5-6D4F-A5DD-238A7C22DD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01E660C-47DA-1849-A823-2806B3033C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C82FDA1F-E0EC-4B43-8947-0DD07C659C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Risk is a function of threats exploiting vulnerabilities to obtain, damage or destroy assets. 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R= T X V X C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We mean by asset people, property, and information…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346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>
            <a:extLst>
              <a:ext uri="{FF2B5EF4-FFF2-40B4-BE49-F238E27FC236}">
                <a16:creationId xmlns:a16="http://schemas.microsoft.com/office/drawing/2014/main" id="{5F6A2867-1344-A54C-86AA-DE38124B88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2" name="Notes Placeholder 2">
            <a:extLst>
              <a:ext uri="{FF2B5EF4-FFF2-40B4-BE49-F238E27FC236}">
                <a16:creationId xmlns:a16="http://schemas.microsoft.com/office/drawing/2014/main" id="{D3E51EF9-A82D-B848-BEA5-D0A888E3F53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43" name="Slide Number Placeholder 3">
            <a:extLst>
              <a:ext uri="{FF2B5EF4-FFF2-40B4-BE49-F238E27FC236}">
                <a16:creationId xmlns:a16="http://schemas.microsoft.com/office/drawing/2014/main" id="{F1D66B88-F5BD-E844-ADCE-AAFFBA5949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752728-0826-DC4E-8B49-9685483C7EF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096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>
            <a:extLst>
              <a:ext uri="{FF2B5EF4-FFF2-40B4-BE49-F238E27FC236}">
                <a16:creationId xmlns:a16="http://schemas.microsoft.com/office/drawing/2014/main" id="{A6018268-DBAD-C440-BC63-506E6CB04C4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4" name="Notes Placeholder 2">
            <a:extLst>
              <a:ext uri="{FF2B5EF4-FFF2-40B4-BE49-F238E27FC236}">
                <a16:creationId xmlns:a16="http://schemas.microsoft.com/office/drawing/2014/main" id="{25577B7D-7483-4F40-8D12-9953D25EA3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“Who cares?”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/>
              <a:t>“Why should business care?”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/>
              <a:t>“What should be done first?”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“How to mitigate risks?”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Strengthen system 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9155" name="Slide Number Placeholder 3">
            <a:extLst>
              <a:ext uri="{FF2B5EF4-FFF2-40B4-BE49-F238E27FC236}">
                <a16:creationId xmlns:a16="http://schemas.microsoft.com/office/drawing/2014/main" id="{87F0A7B7-3377-2946-AAD5-8EB6AF0BBB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AB4827-04B3-6F4D-8AF8-DBE9B5BF7E4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1272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5457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Did you know that a single cyber attack can cost an enterprise company millions of dollars and completely destroys small businesses?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dirty="0"/>
              <a:t>Damage of the target may not reflect the real amount of damage</a:t>
            </a:r>
          </a:p>
          <a:p>
            <a:r>
              <a:rPr lang="en-US" dirty="0"/>
              <a:t>The reason is that other services may rely on the attacked service, causing a cascading and escalating damage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768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Install </a:t>
            </a:r>
            <a:r>
              <a:rPr lang="en-US" altLang="en-US" sz="1200" dirty="0"/>
              <a:t>Safeguards i.e. try to find the best fit protection…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9555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>
            <a:extLst>
              <a:ext uri="{FF2B5EF4-FFF2-40B4-BE49-F238E27FC236}">
                <a16:creationId xmlns:a16="http://schemas.microsoft.com/office/drawing/2014/main" id="{A6018268-DBAD-C440-BC63-506E6CB04C4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4" name="Notes Placeholder 2">
            <a:extLst>
              <a:ext uri="{FF2B5EF4-FFF2-40B4-BE49-F238E27FC236}">
                <a16:creationId xmlns:a16="http://schemas.microsoft.com/office/drawing/2014/main" id="{25577B7D-7483-4F40-8D12-9953D25EA3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9155" name="Slide Number Placeholder 3">
            <a:extLst>
              <a:ext uri="{FF2B5EF4-FFF2-40B4-BE49-F238E27FC236}">
                <a16:creationId xmlns:a16="http://schemas.microsoft.com/office/drawing/2014/main" id="{87F0A7B7-3377-2946-AAD5-8EB6AF0BBB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AB4827-04B3-6F4D-8AF8-DBE9B5BF7E4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145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>
            <a:extLst>
              <a:ext uri="{FF2B5EF4-FFF2-40B4-BE49-F238E27FC236}">
                <a16:creationId xmlns:a16="http://schemas.microsoft.com/office/drawing/2014/main" id="{8B4E8FC8-7D60-F34C-A36D-C7ADB8F0220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2" name="Notes Placeholder 2">
            <a:extLst>
              <a:ext uri="{FF2B5EF4-FFF2-40B4-BE49-F238E27FC236}">
                <a16:creationId xmlns:a16="http://schemas.microsoft.com/office/drawing/2014/main" id="{EBD9151D-CF36-9545-BB69-5D24DC357B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03" name="Slide Number Placeholder 3">
            <a:extLst>
              <a:ext uri="{FF2B5EF4-FFF2-40B4-BE49-F238E27FC236}">
                <a16:creationId xmlns:a16="http://schemas.microsoft.com/office/drawing/2014/main" id="{616F5570-E1F5-DF47-ACBD-E85EBF0A77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3067EB-BE62-A847-87B0-911DB47D37BA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293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>
            <a:extLst>
              <a:ext uri="{FF2B5EF4-FFF2-40B4-BE49-F238E27FC236}">
                <a16:creationId xmlns:a16="http://schemas.microsoft.com/office/drawing/2014/main" id="{3D0966D7-9D75-2D44-92E7-C8042E4BD0A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es Placeholder 2">
            <a:extLst>
              <a:ext uri="{FF2B5EF4-FFF2-40B4-BE49-F238E27FC236}">
                <a16:creationId xmlns:a16="http://schemas.microsoft.com/office/drawing/2014/main" id="{28D67F2D-D347-334C-BA89-94D21C843F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3251" name="Slide Number Placeholder 3">
            <a:extLst>
              <a:ext uri="{FF2B5EF4-FFF2-40B4-BE49-F238E27FC236}">
                <a16:creationId xmlns:a16="http://schemas.microsoft.com/office/drawing/2014/main" id="{97B64F0F-D328-BF4D-BCA3-13CC7A2938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6532D3-19BC-524B-9396-3CE257BC741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36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>
            <a:extLst>
              <a:ext uri="{FF2B5EF4-FFF2-40B4-BE49-F238E27FC236}">
                <a16:creationId xmlns:a16="http://schemas.microsoft.com/office/drawing/2014/main" id="{FC941C21-B878-1347-A1C2-59EC421A81A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es Placeholder 2">
            <a:extLst>
              <a:ext uri="{FF2B5EF4-FFF2-40B4-BE49-F238E27FC236}">
                <a16:creationId xmlns:a16="http://schemas.microsoft.com/office/drawing/2014/main" id="{3F30A925-1B7F-F84E-A11E-BC75641450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5299" name="Slide Number Placeholder 3">
            <a:extLst>
              <a:ext uri="{FF2B5EF4-FFF2-40B4-BE49-F238E27FC236}">
                <a16:creationId xmlns:a16="http://schemas.microsoft.com/office/drawing/2014/main" id="{FDEA6B9E-749F-BD47-AFB1-D8A935E011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13026A-E5CB-A245-B5CF-23AD8A31CF5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368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>
            <a:extLst>
              <a:ext uri="{FF2B5EF4-FFF2-40B4-BE49-F238E27FC236}">
                <a16:creationId xmlns:a16="http://schemas.microsoft.com/office/drawing/2014/main" id="{D10D47C9-FC99-D54E-AE89-A1B411CE43A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6" name="Notes Placeholder 2">
            <a:extLst>
              <a:ext uri="{FF2B5EF4-FFF2-40B4-BE49-F238E27FC236}">
                <a16:creationId xmlns:a16="http://schemas.microsoft.com/office/drawing/2014/main" id="{8D77F5FE-6F5F-754D-AC8A-FD84F011F6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7347" name="Slide Number Placeholder 3">
            <a:extLst>
              <a:ext uri="{FF2B5EF4-FFF2-40B4-BE49-F238E27FC236}">
                <a16:creationId xmlns:a16="http://schemas.microsoft.com/office/drawing/2014/main" id="{29A2E1F5-523F-5D46-BE3F-709BE9FCD2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46AEFC-55C4-814C-B046-8C2BDF573B6B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295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>
            <a:extLst>
              <a:ext uri="{FF2B5EF4-FFF2-40B4-BE49-F238E27FC236}">
                <a16:creationId xmlns:a16="http://schemas.microsoft.com/office/drawing/2014/main" id="{245BF25D-EE05-4D41-98D3-794949D64A2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4" name="Notes Placeholder 2">
            <a:extLst>
              <a:ext uri="{FF2B5EF4-FFF2-40B4-BE49-F238E27FC236}">
                <a16:creationId xmlns:a16="http://schemas.microsoft.com/office/drawing/2014/main" id="{BD893DDA-50FE-FA43-81F2-BE3C82749E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9395" name="Slide Number Placeholder 3">
            <a:extLst>
              <a:ext uri="{FF2B5EF4-FFF2-40B4-BE49-F238E27FC236}">
                <a16:creationId xmlns:a16="http://schemas.microsoft.com/office/drawing/2014/main" id="{8FD2D22D-6BC0-304B-B6FE-5D8A295ACE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7E65D5-2281-7744-819D-38FDFC91385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084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95A9EB3-5A4E-8A4B-9B0E-F64B0319E0E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51D23B1D-ACB3-D342-87C4-BAFA111565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A1523F29-AC60-3049-8D62-10C87E7E5BE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EB0D9836-3DA1-AE4E-A4A2-9FCC37F787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0BD7E3F6-ADD3-2B47-8564-DB96B2E5276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52DD61CF-D996-5840-8A52-1A4EABCB1DD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7A359DCC-727D-244C-91AF-6E209F66473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F0766D59-D676-6649-B83B-5D495C5FD38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17DE7337-46DF-C646-8405-8335E127AAA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143C08D6-EC24-6343-922E-4B8095E2D7D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267D01E5-16F2-144B-8710-DE3031AC476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7A24CB61-F600-2140-BB7B-C3ADD0FBC57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A97F2998-A7A9-9343-93B9-450091C81A3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C2E77069-C08B-724F-8EB8-2E4E034A991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614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FB268399-29FC-8644-949C-AD07B99527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D116D6FC-009A-6346-9043-645AA02F45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AAB144D3-68F7-9F49-AD63-7D25B13D08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EE0A9-6497-5140-B87D-2396A44BB0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58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CBC8309-B0D0-5D48-B015-FE5BE16FAF6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05D7A86-718D-654F-9675-0177E2589BB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E1800F-1F16-284D-A432-499F3D3B047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BA513267-BCE1-C640-9F2A-72A9620F899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947605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35865F4-F243-D64F-BDBD-53F1A190AB6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A8A281F-EC8B-F04B-AA3C-4E3535A1D49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06BBEE-71BC-0845-A68D-7B254C273CB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CE0A951B-D98A-0E42-8BCD-7B876D18EA6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37961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5DCB0C1-682D-354D-9B67-FDE6D9EFD3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F8F04E5-9B0B-DF4C-BD25-8484A668C8C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4525C-1EAE-864F-AD60-33FDDCC0F78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D484DAFC-CC7F-4A45-8604-C89E77FA9A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7238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CF48B8B-B5A1-3145-BE47-46A30B62393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2C2EDDD-CDA9-4A46-84A8-61DD043BC45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6150E8-A4D8-E24A-971D-26B4D5289F0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EF58054-8EB3-6245-BAA2-C46C60F17B3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0349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AF8E303-7A93-6748-B4B1-B3C40C2C037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803DBFB-38DE-D84B-AB8D-59B76B022F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67E2A8-0554-1F4C-8C33-DE2C9B1892B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82769225-599B-F346-AA7A-0FD2759B901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19256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608BA1E-59EF-054C-B3D2-6E4C735AB14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A954CC1-D3A7-074D-9266-0CE246696CF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1C54D0-94DE-8846-9835-FA00CD09F1A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702A44AB-FACB-4D40-AD66-1B4D7FF7ED5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49137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9CA344-D0C6-FF4D-BEAA-9FA8FBBF898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E439F-128B-F744-A655-2A522E87029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DE7478-3EE2-E542-A184-ACC427813C0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4BA62226-B138-BE45-9115-6F9074C4FA5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2567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69020E0-5C5C-F848-A623-13BE1DCC18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9F7599D-0901-2E48-AE15-119FA077AE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44E832-2F1C-6C49-AE96-02519D68167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13564159-C434-684E-A260-8E95B12CB62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03462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944F2C4-B0D7-AC4F-92AA-51A951F95DE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D9B0B3D-EDF5-AE45-B572-C557151C55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A1DFA9-4501-B24A-94D5-E697EDC49FF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525AD3A8-2497-8D49-A93C-AFA513451E5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966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504C783-85D9-C940-91D8-DEC9D7E4338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49CB94B-A3CB-6745-9010-C976A02ACE1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ACFF9D-933C-B141-841E-54C4961588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B4B01F0-8973-1640-AE42-3302C8CAFAB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57024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CB459910-39AE-D64C-8DE1-6038972D99B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3F7DCEB1-B402-A942-BDFC-12E1F8CEB8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604020202020204" pitchFamily="34" charset="0"/>
              </a:defRPr>
            </a:lvl1pPr>
          </a:lstStyle>
          <a:p>
            <a:fld id="{0BE602E4-9AEA-4E4C-8083-F847C3D0F3A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E5386292-7FED-5144-8B26-51C2CAEA492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839B9892-0B7B-5D44-BF31-D0EA88FCC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92E768F7-7168-BB4B-BDB3-237BEB86F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A87C5B6E-AAC8-9742-B102-CF86ECEDA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AC5907FE-77B6-4E46-87F0-53CB232E6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9C954327-151B-AC45-BBED-C7BF9B32D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65577500-CDC1-3045-9B09-045383A76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2EF5D5E1-63F4-B143-8397-EE1DFAA0D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EE022A8D-1FAE-E446-9FF1-1984E0C39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E96EB66D-ABB0-A54F-B545-76E6F638D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052DB434-A98A-E64E-88BA-1D06603F98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00D95C0B-51AF-E64A-B2F3-B290B7C8A7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32" name="Rectangle 16">
            <a:extLst>
              <a:ext uri="{FF2B5EF4-FFF2-40B4-BE49-F238E27FC236}">
                <a16:creationId xmlns:a16="http://schemas.microsoft.com/office/drawing/2014/main" id="{A9A2879A-05D2-F344-AEFB-9E1CED9762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0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csrc.nist.gov/publications/nistpubs/800-61-rev1/SP800-61rev1.pdf" TargetMode="Externa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A0F6719D-1537-43CB-AAC7-2B8B808149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57400" y="2438400"/>
            <a:ext cx="6705600" cy="3403600"/>
          </a:xfrm>
        </p:spPr>
        <p:txBody>
          <a:bodyPr/>
          <a:lstStyle/>
          <a:p>
            <a:pPr marL="609600" indent="-609600" algn="ctr">
              <a:defRPr/>
            </a:pPr>
            <a:r>
              <a:rPr lang="en-US" altLang="en-US" sz="4400" dirty="0">
                <a:solidFill>
                  <a:schemeClr val="bg1"/>
                </a:solidFill>
              </a:rPr>
              <a:t>Risk Management Framework (RMF)</a:t>
            </a:r>
            <a:endParaRPr lang="en-US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en-US" dirty="0">
              <a:solidFill>
                <a:schemeClr val="bg1"/>
              </a:solidFill>
            </a:endParaRPr>
          </a:p>
          <a:p>
            <a:pPr marL="609600" indent="-609600" eaLnBrk="1" hangingPunct="1"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240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>
            <a:extLst>
              <a:ext uri="{FF2B5EF4-FFF2-40B4-BE49-F238E27FC236}">
                <a16:creationId xmlns:a16="http://schemas.microsoft.com/office/drawing/2014/main" id="{AD9024ED-BA1C-3B4A-85EE-E2B2B0F96D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Stage 4: Risk Mitigation Strategy</a:t>
            </a:r>
          </a:p>
        </p:txBody>
      </p:sp>
      <p:sp>
        <p:nvSpPr>
          <p:cNvPr id="56322" name="Rectangle 3">
            <a:extLst>
              <a:ext uri="{FF2B5EF4-FFF2-40B4-BE49-F238E27FC236}">
                <a16:creationId xmlns:a16="http://schemas.microsoft.com/office/drawing/2014/main" id="{F791E6CB-248D-5548-A020-877FAE713F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886200"/>
          </a:xfrm>
        </p:spPr>
        <p:txBody>
          <a:bodyPr/>
          <a:lstStyle/>
          <a:p>
            <a:pPr eaLnBrk="1" hangingPunct="1"/>
            <a:r>
              <a:rPr lang="en-US" altLang="en-US" sz="2600" dirty="0"/>
              <a:t>Develop a coherent strategy </a:t>
            </a:r>
          </a:p>
          <a:p>
            <a:pPr lvl="1" eaLnBrk="1" hangingPunct="1"/>
            <a:r>
              <a:rPr lang="en-US" altLang="en-US" sz="2200" dirty="0"/>
              <a:t>For mitigating risks</a:t>
            </a:r>
          </a:p>
          <a:p>
            <a:pPr lvl="1" eaLnBrk="1" hangingPunct="1"/>
            <a:r>
              <a:rPr lang="en-US" altLang="en-US" sz="2200" dirty="0"/>
              <a:t>In cost effective manner; account for</a:t>
            </a:r>
          </a:p>
          <a:p>
            <a:pPr lvl="3" eaLnBrk="1" hangingPunct="1"/>
            <a:r>
              <a:rPr lang="en-US" altLang="en-US" sz="1800" dirty="0"/>
              <a:t>Cost			Implementation time</a:t>
            </a:r>
          </a:p>
          <a:p>
            <a:pPr lvl="3" eaLnBrk="1" hangingPunct="1"/>
            <a:r>
              <a:rPr lang="en-US" altLang="en-US" sz="1800" dirty="0"/>
              <a:t>Completeness		Impact</a:t>
            </a:r>
          </a:p>
          <a:p>
            <a:pPr lvl="3" eaLnBrk="1" hangingPunct="1"/>
            <a:r>
              <a:rPr lang="en-US" altLang="en-US" sz="1800" dirty="0"/>
              <a:t>Likelihood of success</a:t>
            </a:r>
          </a:p>
          <a:p>
            <a:pPr eaLnBrk="1" hangingPunct="1"/>
            <a:r>
              <a:rPr lang="en-US" altLang="en-US" sz="2600" dirty="0"/>
              <a:t>A mitigation strategy should</a:t>
            </a:r>
          </a:p>
          <a:p>
            <a:pPr lvl="1" eaLnBrk="1" hangingPunct="1"/>
            <a:r>
              <a:rPr lang="en-US" altLang="en-US" sz="2200" dirty="0"/>
              <a:t>Be developed within the business context</a:t>
            </a:r>
          </a:p>
          <a:p>
            <a:pPr lvl="1" eaLnBrk="1" hangingPunct="1"/>
            <a:r>
              <a:rPr lang="en-US" altLang="en-US" sz="2200" dirty="0"/>
              <a:t>Be based on what the organization can afford, integrate and understand</a:t>
            </a:r>
          </a:p>
          <a:p>
            <a:pPr lvl="1" eaLnBrk="1" hangingPunct="1"/>
            <a:r>
              <a:rPr lang="en-US" altLang="en-US" sz="2200" dirty="0"/>
              <a:t>Must directly identify validation techniques </a:t>
            </a:r>
          </a:p>
        </p:txBody>
      </p:sp>
    </p:spTree>
    <p:extLst>
      <p:ext uri="{BB962C8B-B14F-4D97-AF65-F5344CB8AC3E}">
        <p14:creationId xmlns:p14="http://schemas.microsoft.com/office/powerpoint/2010/main" val="3842872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>
            <a:extLst>
              <a:ext uri="{FF2B5EF4-FFF2-40B4-BE49-F238E27FC236}">
                <a16:creationId xmlns:a16="http://schemas.microsoft.com/office/drawing/2014/main" id="{89CEC790-BB45-BA4D-B5BB-AAC6E10B02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686800" cy="13716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Stage 5: Carry out Fixes and Validate</a:t>
            </a:r>
          </a:p>
        </p:txBody>
      </p:sp>
      <p:sp>
        <p:nvSpPr>
          <p:cNvPr id="58370" name="Rectangle 3">
            <a:extLst>
              <a:ext uri="{FF2B5EF4-FFF2-40B4-BE49-F238E27FC236}">
                <a16:creationId xmlns:a16="http://schemas.microsoft.com/office/drawing/2014/main" id="{C9FB0600-0CDD-9748-8B39-EE4FA2FB63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886200"/>
          </a:xfrm>
        </p:spPr>
        <p:txBody>
          <a:bodyPr/>
          <a:lstStyle/>
          <a:p>
            <a:pPr eaLnBrk="1" hangingPunct="1"/>
            <a:r>
              <a:rPr lang="en-US" altLang="en-US" dirty="0"/>
              <a:t>Execute the chosen mitigation strategy</a:t>
            </a:r>
          </a:p>
          <a:p>
            <a:pPr lvl="2" eaLnBrk="1" hangingPunct="1"/>
            <a:r>
              <a:rPr lang="en-US" altLang="en-US" dirty="0"/>
              <a:t>Rectify the artifacts</a:t>
            </a:r>
          </a:p>
          <a:p>
            <a:pPr lvl="1" eaLnBrk="1" hangingPunct="1"/>
            <a:r>
              <a:rPr lang="en-US" altLang="en-US" dirty="0"/>
              <a:t>Measure completeness</a:t>
            </a:r>
          </a:p>
          <a:p>
            <a:pPr lvl="1" eaLnBrk="1" hangingPunct="1"/>
            <a:r>
              <a:rPr lang="en-US" altLang="en-US" dirty="0"/>
              <a:t>Estimate</a:t>
            </a:r>
          </a:p>
          <a:p>
            <a:pPr lvl="2" eaLnBrk="1" hangingPunct="1"/>
            <a:r>
              <a:rPr lang="en-US" altLang="en-US" dirty="0"/>
              <a:t>Progress, residual risks</a:t>
            </a:r>
          </a:p>
          <a:p>
            <a:pPr eaLnBrk="1" hangingPunct="1"/>
            <a:r>
              <a:rPr lang="en-US" altLang="en-US" dirty="0"/>
              <a:t>Validate that risks have been mitigated</a:t>
            </a:r>
          </a:p>
          <a:p>
            <a:pPr lvl="1" eaLnBrk="1" hangingPunct="1"/>
            <a:r>
              <a:rPr lang="en-US" altLang="en-US" dirty="0"/>
              <a:t>Testing can be used to demonstrate</a:t>
            </a:r>
          </a:p>
          <a:p>
            <a:pPr lvl="1" eaLnBrk="1" hangingPunct="1"/>
            <a:r>
              <a:rPr lang="en-US" altLang="en-US" dirty="0"/>
              <a:t>Develop confidence that unacceptable risk does not remain</a:t>
            </a:r>
          </a:p>
        </p:txBody>
      </p:sp>
    </p:spTree>
    <p:extLst>
      <p:ext uri="{BB962C8B-B14F-4D97-AF65-F5344CB8AC3E}">
        <p14:creationId xmlns:p14="http://schemas.microsoft.com/office/powerpoint/2010/main" val="2843739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>
            <a:extLst>
              <a:ext uri="{FF2B5EF4-FFF2-40B4-BE49-F238E27FC236}">
                <a16:creationId xmlns:a16="http://schemas.microsoft.com/office/drawing/2014/main" id="{E6ED8126-7CB6-5448-9C92-D0E8B8C735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dirty="0"/>
              <a:t>RMF - A Multi-loop</a:t>
            </a:r>
          </a:p>
        </p:txBody>
      </p:sp>
      <p:sp>
        <p:nvSpPr>
          <p:cNvPr id="60418" name="Rectangle 3">
            <a:extLst>
              <a:ext uri="{FF2B5EF4-FFF2-40B4-BE49-F238E27FC236}">
                <a16:creationId xmlns:a16="http://schemas.microsoft.com/office/drawing/2014/main" id="{A96EFFCB-0F54-2F48-8B65-74DA46A7A9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886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Risk management is a continuous process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Five stages may need to be applied many times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Ordering may be interleaved in different ways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dirty="0"/>
              <a:t>Risk can emerge at any time in SDLC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en-US" sz="2400" dirty="0"/>
              <a:t>One way – apply in each phase of SDLC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dirty="0"/>
              <a:t>Risk can be found between stages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Level of application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Primary – project level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dirty="0"/>
              <a:t>Each stage must capture complete project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SDLC phase level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Artifact level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It is important to know that RM is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Cumulative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At times arbitrary and difficult to predict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27941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5">
            <a:extLst>
              <a:ext uri="{FF2B5EF4-FFF2-40B4-BE49-F238E27FC236}">
                <a16:creationId xmlns:a16="http://schemas.microsoft.com/office/drawing/2014/main" id="{19A9C6D2-9C37-FA45-B876-1C0C21BEA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C7AD32E-4D89-8B41-BDAC-CCDE947AC964}" type="slidenum">
              <a:rPr lang="en-US" altLang="en-US" sz="1400"/>
              <a:pPr eaLnBrk="1" hangingPunct="1"/>
              <a:t>13</a:t>
            </a:fld>
            <a:endParaRPr lang="en-US" altLang="en-US" sz="1400"/>
          </a:p>
        </p:txBody>
      </p:sp>
      <p:sp>
        <p:nvSpPr>
          <p:cNvPr id="184322" name="Rectangle 2">
            <a:extLst>
              <a:ext uri="{FF2B5EF4-FFF2-40B4-BE49-F238E27FC236}">
                <a16:creationId xmlns:a16="http://schemas.microsoft.com/office/drawing/2014/main" id="{96739D75-CEFB-6A46-AC81-00AB89CE7D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Measuring and Reporting</a:t>
            </a:r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08FA963A-C461-D54E-AA0F-C0BCADE4AE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Continuous and consistent identification and storage of risk information over time</a:t>
            </a:r>
          </a:p>
          <a:p>
            <a:pPr eaLnBrk="1" hangingPunct="1"/>
            <a:r>
              <a:rPr lang="en-US" altLang="en-US"/>
              <a:t>Maintain risk information at all stages of risk management</a:t>
            </a:r>
          </a:p>
          <a:p>
            <a:pPr eaLnBrk="1" hangingPunct="1"/>
            <a:r>
              <a:rPr lang="en-US" altLang="en-US"/>
              <a:t>Establish measurements, e.g., </a:t>
            </a:r>
          </a:p>
          <a:p>
            <a:pPr lvl="1" eaLnBrk="1" hangingPunct="1"/>
            <a:r>
              <a:rPr lang="en-US" altLang="en-US"/>
              <a:t>Number of risks, severity of risks, cost of mitigation, etc.</a:t>
            </a:r>
          </a:p>
        </p:txBody>
      </p:sp>
    </p:spTree>
    <p:extLst>
      <p:ext uri="{BB962C8B-B14F-4D97-AF65-F5344CB8AC3E}">
        <p14:creationId xmlns:p14="http://schemas.microsoft.com/office/powerpoint/2010/main" val="1409393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0B7E9F12-014B-D74B-A245-05D06E291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EFDA6FE-084F-4348-A8A6-038CD6F953FD}" type="slidenum">
              <a:rPr lang="en-US" altLang="en-US" sz="1400"/>
              <a:pPr eaLnBrk="1" hangingPunct="1"/>
              <a:t>14</a:t>
            </a:fld>
            <a:endParaRPr lang="en-US" altLang="en-US" sz="1400"/>
          </a:p>
        </p:txBody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42339CAA-98DC-9D47-96C2-FAFC910F1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04800"/>
            <a:ext cx="7378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chemeClr val="tx2"/>
                </a:solidFill>
              </a:rPr>
              <a:t>Assets-Threat Model (1)</a:t>
            </a:r>
          </a:p>
        </p:txBody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1126C82D-B8D2-FE47-B655-A5D525217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" y="1909763"/>
            <a:ext cx="7958138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altLang="en-US" sz="3200"/>
              <a:t>Threats compromise assets</a:t>
            </a:r>
          </a:p>
          <a:p>
            <a:pPr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altLang="en-US" sz="3200"/>
              <a:t>Threats have a probability of occurrence and severity of effect</a:t>
            </a:r>
          </a:p>
          <a:p>
            <a:pPr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altLang="en-US" sz="3200"/>
              <a:t>Assets have values</a:t>
            </a:r>
          </a:p>
          <a:p>
            <a:pPr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altLang="en-US" sz="3200"/>
              <a:t>Assets are vulnerable to threats</a:t>
            </a:r>
          </a:p>
        </p:txBody>
      </p:sp>
      <p:sp>
        <p:nvSpPr>
          <p:cNvPr id="22534" name="Oval 4">
            <a:extLst>
              <a:ext uri="{FF2B5EF4-FFF2-40B4-BE49-F238E27FC236}">
                <a16:creationId xmlns:a16="http://schemas.microsoft.com/office/drawing/2014/main" id="{412073AA-5B9F-2B41-9150-86A476B07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876800"/>
            <a:ext cx="19050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5" name="Oval 5">
            <a:extLst>
              <a:ext uri="{FF2B5EF4-FFF2-40B4-BE49-F238E27FC236}">
                <a16:creationId xmlns:a16="http://schemas.microsoft.com/office/drawing/2014/main" id="{E39705E2-7087-914C-A482-569DEBDFD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876800"/>
            <a:ext cx="19050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6" name="Line 6">
            <a:extLst>
              <a:ext uri="{FF2B5EF4-FFF2-40B4-BE49-F238E27FC236}">
                <a16:creationId xmlns:a16="http://schemas.microsoft.com/office/drawing/2014/main" id="{DCC4EDF7-E9E1-D84F-982D-BC00361709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257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37" name="Text Box 7">
            <a:extLst>
              <a:ext uri="{FF2B5EF4-FFF2-40B4-BE49-F238E27FC236}">
                <a16:creationId xmlns:a16="http://schemas.microsoft.com/office/drawing/2014/main" id="{02D66E8D-F2D5-CF46-B5FA-3BC2A9E14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029200"/>
            <a:ext cx="1096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Threats</a:t>
            </a:r>
          </a:p>
        </p:txBody>
      </p:sp>
      <p:sp>
        <p:nvSpPr>
          <p:cNvPr id="22538" name="Text Box 8">
            <a:extLst>
              <a:ext uri="{FF2B5EF4-FFF2-40B4-BE49-F238E27FC236}">
                <a16:creationId xmlns:a16="http://schemas.microsoft.com/office/drawing/2014/main" id="{9D69BF46-3786-B140-8721-3ECA63E44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029200"/>
            <a:ext cx="981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Assets</a:t>
            </a:r>
          </a:p>
        </p:txBody>
      </p:sp>
    </p:spTree>
    <p:extLst>
      <p:ext uri="{BB962C8B-B14F-4D97-AF65-F5344CB8AC3E}">
        <p14:creationId xmlns:p14="http://schemas.microsoft.com/office/powerpoint/2010/main" val="1637224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id="{F816CB91-E7B1-E94B-A9FB-21CAFF1B0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AF6B298-A74D-0446-9F5D-9D28FDA88B55}" type="slidenum">
              <a:rPr lang="en-US" altLang="en-US" sz="1400"/>
              <a:pPr eaLnBrk="1" hangingPunct="1"/>
              <a:t>15</a:t>
            </a:fld>
            <a:endParaRPr lang="en-US" altLang="en-US" sz="1400"/>
          </a:p>
        </p:txBody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C236DA94-3E3B-8F4C-9739-55BE8125D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81000"/>
            <a:ext cx="7378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chemeClr val="tx2"/>
                </a:solidFill>
              </a:rPr>
              <a:t>Assets-Threat Model (2)</a:t>
            </a:r>
          </a:p>
        </p:txBody>
      </p:sp>
      <p:sp>
        <p:nvSpPr>
          <p:cNvPr id="23557" name="Rectangle 3">
            <a:extLst>
              <a:ext uri="{FF2B5EF4-FFF2-40B4-BE49-F238E27FC236}">
                <a16:creationId xmlns:a16="http://schemas.microsoft.com/office/drawing/2014/main" id="{12BB590E-7C64-C049-843E-9C1C34B92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1985963"/>
            <a:ext cx="7958138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altLang="en-US" sz="3200"/>
              <a:t>Risk: expected loss from the threat against an asset</a:t>
            </a:r>
          </a:p>
          <a:p>
            <a:pPr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altLang="en-US" sz="3200"/>
              <a:t>R=V*P*S</a:t>
            </a:r>
          </a:p>
          <a:p>
            <a:pPr lvl="1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n"/>
            </a:pPr>
            <a:r>
              <a:rPr lang="en-US" altLang="en-US" sz="2800"/>
              <a:t>R risk</a:t>
            </a:r>
          </a:p>
          <a:p>
            <a:pPr lvl="1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n"/>
            </a:pPr>
            <a:r>
              <a:rPr lang="en-US" altLang="en-US" sz="2800"/>
              <a:t>V value of asset</a:t>
            </a:r>
          </a:p>
          <a:p>
            <a:pPr lvl="1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n"/>
            </a:pPr>
            <a:r>
              <a:rPr lang="en-US" altLang="en-US" sz="2800"/>
              <a:t>P probability of occurrence of threat</a:t>
            </a:r>
          </a:p>
          <a:p>
            <a:pPr lvl="1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n"/>
            </a:pPr>
            <a:r>
              <a:rPr lang="en-US" altLang="en-US" sz="2800"/>
              <a:t>V vulnerability of the asset to the threat</a:t>
            </a:r>
          </a:p>
        </p:txBody>
      </p:sp>
    </p:spTree>
    <p:extLst>
      <p:ext uri="{BB962C8B-B14F-4D97-AF65-F5344CB8AC3E}">
        <p14:creationId xmlns:p14="http://schemas.microsoft.com/office/powerpoint/2010/main" val="55510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C46D8AFA-B190-2946-BA7E-5563DE235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D900A9F-213D-404A-A1EA-D6756CB0E71F}" type="slidenum">
              <a:rPr lang="en-US" altLang="en-US" sz="1400"/>
              <a:pPr eaLnBrk="1" hangingPunct="1"/>
              <a:t>16</a:t>
            </a:fld>
            <a:endParaRPr lang="en-US" altLang="en-US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ED465FD9-598F-5846-893D-C19B8BFE6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33400"/>
            <a:ext cx="7378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chemeClr val="tx2"/>
                </a:solidFill>
              </a:rPr>
              <a:t>System-Failure Model</a:t>
            </a:r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D3D671CB-06F7-DC46-A4B4-B7764378B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" y="2138363"/>
            <a:ext cx="7958138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altLang="en-US" sz="3200"/>
              <a:t>Estimate probability of highly undesirable events</a:t>
            </a:r>
          </a:p>
          <a:p>
            <a:pPr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altLang="en-US" sz="3200"/>
              <a:t>Risk: likelihood of undesirable outcome</a:t>
            </a:r>
          </a:p>
          <a:p>
            <a:pPr eaLnBrk="1" hangingPunct="1">
              <a:spcBef>
                <a:spcPct val="20000"/>
              </a:spcBef>
              <a:buSzPct val="85000"/>
            </a:pPr>
            <a:endParaRPr lang="en-US" altLang="en-US" sz="3200"/>
          </a:p>
        </p:txBody>
      </p:sp>
      <p:sp>
        <p:nvSpPr>
          <p:cNvPr id="24582" name="Oval 4">
            <a:extLst>
              <a:ext uri="{FF2B5EF4-FFF2-40B4-BE49-F238E27FC236}">
                <a16:creationId xmlns:a16="http://schemas.microsoft.com/office/drawing/2014/main" id="{4070505E-B999-3C42-9CAB-FE51394A5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95800"/>
            <a:ext cx="17526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3" name="Line 5">
            <a:extLst>
              <a:ext uri="{FF2B5EF4-FFF2-40B4-BE49-F238E27FC236}">
                <a16:creationId xmlns:a16="http://schemas.microsoft.com/office/drawing/2014/main" id="{6222DF77-E2D5-2F4B-B41E-5BB9ED6871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953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584" name="Line 6">
            <a:extLst>
              <a:ext uri="{FF2B5EF4-FFF2-40B4-BE49-F238E27FC236}">
                <a16:creationId xmlns:a16="http://schemas.microsoft.com/office/drawing/2014/main" id="{B4BD4775-1AA5-9A49-BDA8-7295462E2A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4953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585" name="Text Box 7">
            <a:extLst>
              <a:ext uri="{FF2B5EF4-FFF2-40B4-BE49-F238E27FC236}">
                <a16:creationId xmlns:a16="http://schemas.microsoft.com/office/drawing/2014/main" id="{6F9AF3B2-4350-C04C-96BB-BB07FAC4B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495800"/>
            <a:ext cx="104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Threat</a:t>
            </a:r>
            <a:r>
              <a:rPr lang="en-US" altLang="en-US" sz="2000"/>
              <a:t> </a:t>
            </a:r>
          </a:p>
        </p:txBody>
      </p:sp>
      <p:sp>
        <p:nvSpPr>
          <p:cNvPr id="24586" name="Text Box 8">
            <a:extLst>
              <a:ext uri="{FF2B5EF4-FFF2-40B4-BE49-F238E27FC236}">
                <a16:creationId xmlns:a16="http://schemas.microsoft.com/office/drawing/2014/main" id="{6851DFD4-E9B8-D14B-960D-BFA079EDF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0325" y="4613275"/>
            <a:ext cx="1081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System</a:t>
            </a:r>
          </a:p>
        </p:txBody>
      </p:sp>
      <p:sp>
        <p:nvSpPr>
          <p:cNvPr id="24587" name="Text Box 9">
            <a:extLst>
              <a:ext uri="{FF2B5EF4-FFF2-40B4-BE49-F238E27FC236}">
                <a16:creationId xmlns:a16="http://schemas.microsoft.com/office/drawing/2014/main" id="{3B9BF54C-1095-C647-BD34-55D47DFF2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495800"/>
            <a:ext cx="17319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Undesirable </a:t>
            </a:r>
          </a:p>
          <a:p>
            <a:pPr eaLnBrk="1" hangingPunct="1"/>
            <a:r>
              <a:rPr lang="en-US" altLang="en-US"/>
              <a:t>outcome</a:t>
            </a:r>
          </a:p>
        </p:txBody>
      </p:sp>
    </p:spTree>
    <p:extLst>
      <p:ext uri="{BB962C8B-B14F-4D97-AF65-F5344CB8AC3E}">
        <p14:creationId xmlns:p14="http://schemas.microsoft.com/office/powerpoint/2010/main" val="1403855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2C28630-3359-5E45-9969-D4C12E74F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5F3EAEA-0D9F-944F-95BD-FD69C525CF2F}" type="slidenum">
              <a:rPr lang="en-US" altLang="en-US" sz="1400"/>
              <a:pPr eaLnBrk="1" hangingPunct="1"/>
              <a:t>17</a:t>
            </a:fld>
            <a:endParaRPr lang="en-US" altLang="en-US" sz="1400"/>
          </a:p>
        </p:txBody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1FE8649D-651E-014F-ADEF-85ACF54D5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81000"/>
            <a:ext cx="7378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chemeClr val="tx2"/>
                </a:solidFill>
              </a:rPr>
              <a:t>Risk Acceptance</a:t>
            </a:r>
          </a:p>
        </p:txBody>
      </p:sp>
      <p:sp>
        <p:nvSpPr>
          <p:cNvPr id="25605" name="Rectangle 3">
            <a:extLst>
              <a:ext uri="{FF2B5EF4-FFF2-40B4-BE49-F238E27FC236}">
                <a16:creationId xmlns:a16="http://schemas.microsoft.com/office/drawing/2014/main" id="{3E4460A6-B009-5145-92FB-996D0EE5A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" y="1985963"/>
            <a:ext cx="7958138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altLang="en-US" sz="3200"/>
              <a:t>Certification</a:t>
            </a:r>
          </a:p>
          <a:p>
            <a:pPr lvl="1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n"/>
            </a:pPr>
            <a:r>
              <a:rPr lang="en-US" altLang="en-US" sz="2800"/>
              <a:t>How well the system meet the security requirements (technical)</a:t>
            </a:r>
          </a:p>
          <a:p>
            <a:pPr lvl="1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en-US" altLang="en-US" sz="1200"/>
          </a:p>
          <a:p>
            <a:pPr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altLang="en-US" sz="3200"/>
              <a:t>Accreditation</a:t>
            </a:r>
          </a:p>
          <a:p>
            <a:pPr lvl="1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n"/>
            </a:pPr>
            <a:r>
              <a:rPr lang="en-US" altLang="en-US" sz="2800"/>
              <a:t>Management’s approval of automated system (administrative)</a:t>
            </a:r>
          </a:p>
          <a:p>
            <a:pPr lvl="1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138322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>
            <a:extLst>
              <a:ext uri="{FF2B5EF4-FFF2-40B4-BE49-F238E27FC236}">
                <a16:creationId xmlns:a16="http://schemas.microsoft.com/office/drawing/2014/main" id="{7C58AE81-3671-5840-9790-62C7DC744B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153400" cy="1371600"/>
          </a:xfrm>
        </p:spPr>
        <p:txBody>
          <a:bodyPr/>
          <a:lstStyle/>
          <a:p>
            <a:pPr lvl="0"/>
            <a:r>
              <a:rPr lang="en-US" altLang="en-US" sz="3500" dirty="0"/>
              <a:t>Risk Management Framework</a:t>
            </a:r>
            <a:br>
              <a:rPr lang="en-US" altLang="en-US" sz="3500" dirty="0"/>
            </a:br>
            <a:r>
              <a:rPr lang="en-US" altLang="en-US" sz="3500" dirty="0"/>
              <a:t>(Business Context)</a:t>
            </a:r>
          </a:p>
        </p:txBody>
      </p:sp>
      <p:sp>
        <p:nvSpPr>
          <p:cNvPr id="48" name="Rectangle 2">
            <a:extLst>
              <a:ext uri="{FF2B5EF4-FFF2-40B4-BE49-F238E27FC236}">
                <a16:creationId xmlns:a16="http://schemas.microsoft.com/office/drawing/2014/main" id="{4F6AB060-988F-A742-8AD2-33DEB066F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828800"/>
            <a:ext cx="6705600" cy="4038600"/>
          </a:xfrm>
          <a:prstGeom prst="rect">
            <a:avLst/>
          </a:prstGeom>
          <a:solidFill>
            <a:srgbClr val="6699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9" name="Rectangle 5">
            <a:extLst>
              <a:ext uri="{FF2B5EF4-FFF2-40B4-BE49-F238E27FC236}">
                <a16:creationId xmlns:a16="http://schemas.microsoft.com/office/drawing/2014/main" id="{0C23F1F6-FC41-9D41-BA58-3669AB858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0"/>
            <a:ext cx="1676400" cy="1295400"/>
          </a:xfrm>
          <a:prstGeom prst="rect">
            <a:avLst/>
          </a:prstGeom>
          <a:solidFill>
            <a:srgbClr val="CCCC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Understand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the Business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context</a:t>
            </a:r>
          </a:p>
        </p:txBody>
      </p:sp>
      <p:sp>
        <p:nvSpPr>
          <p:cNvPr id="50" name="Rectangle 6">
            <a:extLst>
              <a:ext uri="{FF2B5EF4-FFF2-40B4-BE49-F238E27FC236}">
                <a16:creationId xmlns:a16="http://schemas.microsoft.com/office/drawing/2014/main" id="{04D93326-51BF-9442-96BF-852B819C6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286000"/>
            <a:ext cx="1676400" cy="1295400"/>
          </a:xfrm>
          <a:prstGeom prst="rect">
            <a:avLst/>
          </a:prstGeom>
          <a:solidFill>
            <a:srgbClr val="CCCC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Identify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the Business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and Technical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Risk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1" name="Rectangle 7">
            <a:extLst>
              <a:ext uri="{FF2B5EF4-FFF2-40B4-BE49-F238E27FC236}">
                <a16:creationId xmlns:a16="http://schemas.microsoft.com/office/drawing/2014/main" id="{5BA80CF9-FCB3-3546-9FF7-4966A3080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276600"/>
            <a:ext cx="1676400" cy="304800"/>
          </a:xfrm>
          <a:prstGeom prst="rect">
            <a:avLst/>
          </a:prstGeom>
          <a:solidFill>
            <a:srgbClr val="7E9CE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2" name="Text Box 8">
            <a:extLst>
              <a:ext uri="{FF2B5EF4-FFF2-40B4-BE49-F238E27FC236}">
                <a16:creationId xmlns:a16="http://schemas.microsoft.com/office/drawing/2014/main" id="{D6145944-7F13-E64D-B667-425042D92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276600"/>
            <a:ext cx="1447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Artifact Analysis</a:t>
            </a:r>
          </a:p>
        </p:txBody>
      </p:sp>
      <p:sp>
        <p:nvSpPr>
          <p:cNvPr id="53" name="Rectangle 9">
            <a:extLst>
              <a:ext uri="{FF2B5EF4-FFF2-40B4-BE49-F238E27FC236}">
                <a16:creationId xmlns:a16="http://schemas.microsoft.com/office/drawing/2014/main" id="{B3F99DC7-B509-6448-8E24-90C66184F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286000"/>
            <a:ext cx="1676400" cy="1295400"/>
          </a:xfrm>
          <a:prstGeom prst="rect">
            <a:avLst/>
          </a:prstGeom>
          <a:solidFill>
            <a:srgbClr val="CCCC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Synthesize and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Rank the Risks</a:t>
            </a:r>
          </a:p>
        </p:txBody>
      </p:sp>
      <p:sp>
        <p:nvSpPr>
          <p:cNvPr id="54" name="Rectangle 10">
            <a:extLst>
              <a:ext uri="{FF2B5EF4-FFF2-40B4-BE49-F238E27FC236}">
                <a16:creationId xmlns:a16="http://schemas.microsoft.com/office/drawing/2014/main" id="{C213D80E-818D-A440-AD79-15C29BD62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286000"/>
            <a:ext cx="1676400" cy="1295400"/>
          </a:xfrm>
          <a:prstGeom prst="rect">
            <a:avLst/>
          </a:prstGeom>
          <a:solidFill>
            <a:srgbClr val="CCCC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Define the Risk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Mitigation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Strategy</a:t>
            </a:r>
          </a:p>
        </p:txBody>
      </p:sp>
      <p:sp>
        <p:nvSpPr>
          <p:cNvPr id="55" name="Rectangle 11">
            <a:extLst>
              <a:ext uri="{FF2B5EF4-FFF2-40B4-BE49-F238E27FC236}">
                <a16:creationId xmlns:a16="http://schemas.microsoft.com/office/drawing/2014/main" id="{60D6EE49-1D9C-FD40-AF3E-25E226A79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267200"/>
            <a:ext cx="1676400" cy="1295400"/>
          </a:xfrm>
          <a:prstGeom prst="rect">
            <a:avLst/>
          </a:prstGeom>
          <a:solidFill>
            <a:srgbClr val="CCCC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Carry out fixes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And validate</a:t>
            </a:r>
          </a:p>
        </p:txBody>
      </p:sp>
      <p:sp>
        <p:nvSpPr>
          <p:cNvPr id="56" name="Text Box 12">
            <a:extLst>
              <a:ext uri="{FF2B5EF4-FFF2-40B4-BE49-F238E27FC236}">
                <a16:creationId xmlns:a16="http://schemas.microsoft.com/office/drawing/2014/main" id="{353201BC-4EE1-AF49-84AE-96A6AEA4E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833813"/>
            <a:ext cx="10064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Business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Context</a:t>
            </a:r>
          </a:p>
        </p:txBody>
      </p:sp>
      <p:sp>
        <p:nvSpPr>
          <p:cNvPr id="57" name="Line 13">
            <a:extLst>
              <a:ext uri="{FF2B5EF4-FFF2-40B4-BE49-F238E27FC236}">
                <a16:creationId xmlns:a16="http://schemas.microsoft.com/office/drawing/2014/main" id="{327B9479-DA54-CB40-A072-A7FFF86815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895600"/>
            <a:ext cx="533400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8" name="Line 14">
            <a:extLst>
              <a:ext uri="{FF2B5EF4-FFF2-40B4-BE49-F238E27FC236}">
                <a16:creationId xmlns:a16="http://schemas.microsoft.com/office/drawing/2014/main" id="{238A50AD-CCDE-E148-B164-0FE47232174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2895600"/>
            <a:ext cx="533400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9" name="Line 15">
            <a:extLst>
              <a:ext uri="{FF2B5EF4-FFF2-40B4-BE49-F238E27FC236}">
                <a16:creationId xmlns:a16="http://schemas.microsoft.com/office/drawing/2014/main" id="{E5958404-43CB-C048-A4FC-43A8C102F7D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895600"/>
            <a:ext cx="533400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0" name="Line 16">
            <a:extLst>
              <a:ext uri="{FF2B5EF4-FFF2-40B4-BE49-F238E27FC236}">
                <a16:creationId xmlns:a16="http://schemas.microsoft.com/office/drawing/2014/main" id="{033AE318-ADD7-B942-B309-DA50EC3B326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3581400"/>
            <a:ext cx="0" cy="137160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1" name="Line 17">
            <a:extLst>
              <a:ext uri="{FF2B5EF4-FFF2-40B4-BE49-F238E27FC236}">
                <a16:creationId xmlns:a16="http://schemas.microsoft.com/office/drawing/2014/main" id="{6753BB91-1E42-4D47-B777-256E2A857F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4914900"/>
            <a:ext cx="1371600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2" name="Line 18">
            <a:extLst>
              <a:ext uri="{FF2B5EF4-FFF2-40B4-BE49-F238E27FC236}">
                <a16:creationId xmlns:a16="http://schemas.microsoft.com/office/drawing/2014/main" id="{3BF2A8C1-BF62-2042-917D-6A3062666B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4914900"/>
            <a:ext cx="1371600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3" name="Line 19">
            <a:extLst>
              <a:ext uri="{FF2B5EF4-FFF2-40B4-BE49-F238E27FC236}">
                <a16:creationId xmlns:a16="http://schemas.microsoft.com/office/drawing/2014/main" id="{AD83624C-1811-4648-BA4B-F75B0BD0E7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4419600"/>
            <a:ext cx="0" cy="53340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4" name="Text Box 20">
            <a:extLst>
              <a:ext uri="{FF2B5EF4-FFF2-40B4-BE49-F238E27FC236}">
                <a16:creationId xmlns:a16="http://schemas.microsoft.com/office/drawing/2014/main" id="{12617B10-B1CB-ED41-BD9F-81AFFB8A5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65" name="Text Box 21">
            <a:extLst>
              <a:ext uri="{FF2B5EF4-FFF2-40B4-BE49-F238E27FC236}">
                <a16:creationId xmlns:a16="http://schemas.microsoft.com/office/drawing/2014/main" id="{CAC54257-33E7-5241-97A1-37CB1CA64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2860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66" name="Text Box 22">
            <a:extLst>
              <a:ext uri="{FF2B5EF4-FFF2-40B4-BE49-F238E27FC236}">
                <a16:creationId xmlns:a16="http://schemas.microsoft.com/office/drawing/2014/main" id="{8A61709F-E3E0-214F-91C4-C90D7BC12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2860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67" name="Text Box 23">
            <a:extLst>
              <a:ext uri="{FF2B5EF4-FFF2-40B4-BE49-F238E27FC236}">
                <a16:creationId xmlns:a16="http://schemas.microsoft.com/office/drawing/2014/main" id="{83BDEE51-76D4-0A4B-A7B6-4F69E50E1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2860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68" name="Text Box 24">
            <a:extLst>
              <a:ext uri="{FF2B5EF4-FFF2-40B4-BE49-F238E27FC236}">
                <a16:creationId xmlns:a16="http://schemas.microsoft.com/office/drawing/2014/main" id="{210005F5-2558-094D-A05C-F2FF3E414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267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69" name="Text Box 25">
            <a:extLst>
              <a:ext uri="{FF2B5EF4-FFF2-40B4-BE49-F238E27FC236}">
                <a16:creationId xmlns:a16="http://schemas.microsoft.com/office/drawing/2014/main" id="{32CD93BE-0386-A149-A8BF-D345CE762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828800"/>
            <a:ext cx="2990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Measurement and reporting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8041586-DC1A-0B4A-BDA1-9C211187E828}"/>
              </a:ext>
            </a:extLst>
          </p:cNvPr>
          <p:cNvSpPr/>
          <p:nvPr/>
        </p:nvSpPr>
        <p:spPr bwMode="auto">
          <a:xfrm>
            <a:off x="523459" y="3377649"/>
            <a:ext cx="838200" cy="5810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Who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B755A29-8FD5-5F42-BAAA-DDC4C21E73E5}"/>
              </a:ext>
            </a:extLst>
          </p:cNvPr>
          <p:cNvSpPr/>
          <p:nvPr/>
        </p:nvSpPr>
        <p:spPr bwMode="auto">
          <a:xfrm>
            <a:off x="3318011" y="3190874"/>
            <a:ext cx="838200" cy="5810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Why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2404608-EC57-B544-A6FF-41EF22E09B20}"/>
              </a:ext>
            </a:extLst>
          </p:cNvPr>
          <p:cNvSpPr/>
          <p:nvPr/>
        </p:nvSpPr>
        <p:spPr bwMode="auto">
          <a:xfrm>
            <a:off x="5076274" y="3236224"/>
            <a:ext cx="838200" cy="5810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What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EDE1065-2FDF-FD48-A9BC-873110BB402F}"/>
              </a:ext>
            </a:extLst>
          </p:cNvPr>
          <p:cNvSpPr/>
          <p:nvPr/>
        </p:nvSpPr>
        <p:spPr bwMode="auto">
          <a:xfrm>
            <a:off x="7772399" y="3309938"/>
            <a:ext cx="838200" cy="5810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How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9372EAA4-C053-8A43-A02A-CFDED804F634}"/>
              </a:ext>
            </a:extLst>
          </p:cNvPr>
          <p:cNvSpPr/>
          <p:nvPr/>
        </p:nvSpPr>
        <p:spPr bwMode="auto">
          <a:xfrm>
            <a:off x="4298395" y="5195887"/>
            <a:ext cx="2589422" cy="5810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Strengthen system </a:t>
            </a:r>
          </a:p>
        </p:txBody>
      </p:sp>
    </p:spTree>
    <p:extLst>
      <p:ext uri="{BB962C8B-B14F-4D97-AF65-F5344CB8AC3E}">
        <p14:creationId xmlns:p14="http://schemas.microsoft.com/office/powerpoint/2010/main" val="261377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B67205-E3FC-3445-A82E-19BD8E59F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dirty="0"/>
              <a:t>Next TOPIC is recommended only</a:t>
            </a:r>
          </a:p>
        </p:txBody>
      </p:sp>
      <p:sp>
        <p:nvSpPr>
          <p:cNvPr id="26628" name="Slide Number Placeholder 2">
            <a:extLst>
              <a:ext uri="{FF2B5EF4-FFF2-40B4-BE49-F238E27FC236}">
                <a16:creationId xmlns:a16="http://schemas.microsoft.com/office/drawing/2014/main" id="{7EC62A07-B1F1-4D40-BC1F-EB1C0A7FB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CEA2798-58D3-5A4C-ADB4-F84EFFCC3044}" type="slidenum">
              <a:rPr lang="en-US" altLang="en-US" sz="1400"/>
              <a:pPr eaLnBrk="1" hangingPunct="1"/>
              <a:t>19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756259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3">
            <a:extLst>
              <a:ext uri="{FF2B5EF4-FFF2-40B4-BE49-F238E27FC236}">
                <a16:creationId xmlns:a16="http://schemas.microsoft.com/office/drawing/2014/main" id="{430DF611-A0C8-BD4A-88C5-3C67319FE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D4C0F19-2E11-8843-BEFA-0148F25663BD}" type="slidenum">
              <a:rPr lang="en-US" altLang="en-US" sz="1400"/>
              <a:pPr eaLnBrk="1" hangingPunct="1"/>
              <a:t>2</a:t>
            </a:fld>
            <a:endParaRPr lang="en-US" altLang="en-US" sz="1400"/>
          </a:p>
        </p:txBody>
      </p:sp>
      <p:sp>
        <p:nvSpPr>
          <p:cNvPr id="174084" name="Rectangle 4">
            <a:extLst>
              <a:ext uri="{FF2B5EF4-FFF2-40B4-BE49-F238E27FC236}">
                <a16:creationId xmlns:a16="http://schemas.microsoft.com/office/drawing/2014/main" id="{7EEA49AF-664E-D74E-AD82-1E4D4A2C3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Risk Assessment</a:t>
            </a:r>
          </a:p>
        </p:txBody>
      </p:sp>
      <p:grpSp>
        <p:nvGrpSpPr>
          <p:cNvPr id="10245" name="Group 5">
            <a:extLst>
              <a:ext uri="{FF2B5EF4-FFF2-40B4-BE49-F238E27FC236}">
                <a16:creationId xmlns:a16="http://schemas.microsoft.com/office/drawing/2014/main" id="{061D2F8C-24B0-2846-8D7E-DA9E592725A0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1219200"/>
            <a:ext cx="7162800" cy="4148138"/>
            <a:chOff x="1392" y="816"/>
            <a:chExt cx="2832" cy="2001"/>
          </a:xfrm>
        </p:grpSpPr>
        <p:sp>
          <p:nvSpPr>
            <p:cNvPr id="10246" name="AutoShape 6">
              <a:extLst>
                <a:ext uri="{FF2B5EF4-FFF2-40B4-BE49-F238E27FC236}">
                  <a16:creationId xmlns:a16="http://schemas.microsoft.com/office/drawing/2014/main" id="{11648E77-BAC3-8E4F-A7D5-319910A9C7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440"/>
              <a:ext cx="1290" cy="1152"/>
            </a:xfrm>
            <a:prstGeom prst="triangle">
              <a:avLst>
                <a:gd name="adj" fmla="val 50000"/>
              </a:avLst>
            </a:prstGeom>
            <a:solidFill>
              <a:srgbClr val="00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087" name="Oval 7">
              <a:extLst>
                <a:ext uri="{FF2B5EF4-FFF2-40B4-BE49-F238E27FC236}">
                  <a16:creationId xmlns:a16="http://schemas.microsoft.com/office/drawing/2014/main" id="{6ACBF64C-CE43-F24F-804D-84C41BB55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1824"/>
              <a:ext cx="720" cy="768"/>
            </a:xfrm>
            <a:prstGeom prst="ellipse">
              <a:avLst/>
            </a:prstGeom>
            <a:solidFill>
              <a:srgbClr val="CCFFCC">
                <a:alpha val="41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Sheffield" pitchFamily="34" charset="0"/>
                  <a:cs typeface="Arial" charset="0"/>
                </a:rPr>
                <a:t>RISK</a:t>
              </a:r>
            </a:p>
          </p:txBody>
        </p:sp>
        <p:sp>
          <p:nvSpPr>
            <p:cNvPr id="10248" name="Text Box 8">
              <a:extLst>
                <a:ext uri="{FF2B5EF4-FFF2-40B4-BE49-F238E27FC236}">
                  <a16:creationId xmlns:a16="http://schemas.microsoft.com/office/drawing/2014/main" id="{57DFAFD3-D0EB-BD41-B1FC-4AB4314826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1200"/>
              <a:ext cx="720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>
                  <a:latin typeface="Sheffield" pitchFamily="34" charset="0"/>
                  <a:cs typeface="Arial" panose="020B0604020202020204" pitchFamily="34" charset="0"/>
                </a:rPr>
                <a:t>Threats</a:t>
              </a:r>
            </a:p>
          </p:txBody>
        </p:sp>
        <p:sp>
          <p:nvSpPr>
            <p:cNvPr id="10249" name="Text Box 9">
              <a:extLst>
                <a:ext uri="{FF2B5EF4-FFF2-40B4-BE49-F238E27FC236}">
                  <a16:creationId xmlns:a16="http://schemas.microsoft.com/office/drawing/2014/main" id="{54364802-F91D-9D4F-9135-58D0A35967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640"/>
              <a:ext cx="1056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>
                  <a:latin typeface="Sheffield" pitchFamily="34" charset="0"/>
                  <a:cs typeface="Arial" panose="020B0604020202020204" pitchFamily="34" charset="0"/>
                </a:rPr>
                <a:t>Vulnerabilities</a:t>
              </a:r>
            </a:p>
          </p:txBody>
        </p:sp>
        <p:sp>
          <p:nvSpPr>
            <p:cNvPr id="10250" name="Text Box 10">
              <a:extLst>
                <a:ext uri="{FF2B5EF4-FFF2-40B4-BE49-F238E27FC236}">
                  <a16:creationId xmlns:a16="http://schemas.microsoft.com/office/drawing/2014/main" id="{F8883D18-0757-D043-A4BF-EDA299A13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2640"/>
              <a:ext cx="1104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>
                  <a:latin typeface="Sheffield" pitchFamily="34" charset="0"/>
                  <a:cs typeface="Arial" panose="020B0604020202020204" pitchFamily="34" charset="0"/>
                </a:rPr>
                <a:t>Consequences</a:t>
              </a:r>
            </a:p>
          </p:txBody>
        </p:sp>
        <p:sp>
          <p:nvSpPr>
            <p:cNvPr id="10251" name="Text Box 11">
              <a:extLst>
                <a:ext uri="{FF2B5EF4-FFF2-40B4-BE49-F238E27FC236}">
                  <a16:creationId xmlns:a16="http://schemas.microsoft.com/office/drawing/2014/main" id="{BDEC06F1-B52A-B944-A015-924789107A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816"/>
              <a:ext cx="2160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56082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B67205-E3FC-3445-A82E-19BD8E59F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dirty="0"/>
              <a:t>Incident Handling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2800" b="0" cap="none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Computer Security Incident Handling Guide, </a:t>
            </a:r>
            <a:br>
              <a:rPr lang="en-US" sz="2800" b="0" cap="none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 b="0" cap="none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Recommendations of the National Institute of Standards and Technology</a:t>
            </a:r>
            <a:br>
              <a:rPr lang="en-US" sz="2800" b="0" cap="none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br>
              <a:rPr lang="en-US" sz="2800" b="0" cap="none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dirty="0"/>
          </a:p>
        </p:txBody>
      </p:sp>
      <p:sp>
        <p:nvSpPr>
          <p:cNvPr id="26628" name="Slide Number Placeholder 2">
            <a:extLst>
              <a:ext uri="{FF2B5EF4-FFF2-40B4-BE49-F238E27FC236}">
                <a16:creationId xmlns:a16="http://schemas.microsoft.com/office/drawing/2014/main" id="{7EC62A07-B1F1-4D40-BC1F-EB1C0A7FB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CEA2798-58D3-5A4C-ADB4-F84EFFCC3044}" type="slidenum">
              <a:rPr lang="en-US" altLang="en-US" sz="1400"/>
              <a:pPr eaLnBrk="1" hangingPunct="1"/>
              <a:t>20</a:t>
            </a:fld>
            <a:endParaRPr lang="en-US" altLang="en-US" sz="14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015520-AF8D-B54F-B446-51652E982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br>
              <a:rPr lang="en-US" sz="2800" kern="0" dirty="0"/>
            </a:br>
            <a:r>
              <a:rPr lang="en-US" sz="2800" kern="0" dirty="0">
                <a:hlinkClick r:id="rId2"/>
              </a:rPr>
              <a:t>http://csrc.nist.gov/publications/nistpubs/800-61-rev1/SP800-61rev1.pdf</a:t>
            </a:r>
            <a:r>
              <a:rPr lang="en-US" sz="2800" kern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54498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89547-2490-734F-969D-488D44AE5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81619"/>
            <a:ext cx="8229600" cy="3886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9600" b="1" dirty="0">
                <a:solidFill>
                  <a:srgbClr val="002060"/>
                </a:solidFill>
              </a:rPr>
              <a:t>Questions?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FF8765-80F3-AA4D-9CD8-9012FB07C1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94525C-1EAE-864F-AD60-33FDDCC0F78A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9520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3">
            <a:extLst>
              <a:ext uri="{FF2B5EF4-FFF2-40B4-BE49-F238E27FC236}">
                <a16:creationId xmlns:a16="http://schemas.microsoft.com/office/drawing/2014/main" id="{5919C236-C4B2-CF47-984F-EC147DAF0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5EAB883-7F5D-6E4E-9A38-19B8CD73C3A7}" type="slidenum">
              <a:rPr lang="en-US" altLang="en-US" sz="1400"/>
              <a:pPr eaLnBrk="1" hangingPunct="1"/>
              <a:t>3</a:t>
            </a:fld>
            <a:endParaRPr lang="en-US" altLang="en-US" sz="1400"/>
          </a:p>
        </p:txBody>
      </p:sp>
      <p:sp>
        <p:nvSpPr>
          <p:cNvPr id="175108" name="Rectangle 4">
            <a:extLst>
              <a:ext uri="{FF2B5EF4-FFF2-40B4-BE49-F238E27FC236}">
                <a16:creationId xmlns:a16="http://schemas.microsoft.com/office/drawing/2014/main" id="{6A9301E9-8CAF-904D-A84F-12A824F00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Financial Loss</a:t>
            </a:r>
          </a:p>
        </p:txBody>
      </p:sp>
      <p:pic>
        <p:nvPicPr>
          <p:cNvPr id="11269" name="Picture 5">
            <a:extLst>
              <a:ext uri="{FF2B5EF4-FFF2-40B4-BE49-F238E27FC236}">
                <a16:creationId xmlns:a16="http://schemas.microsoft.com/office/drawing/2014/main" id="{99A56FDF-E9F6-E94E-AF3F-64ABA49CD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76400"/>
            <a:ext cx="7899400" cy="401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 Box 6">
            <a:extLst>
              <a:ext uri="{FF2B5EF4-FFF2-40B4-BE49-F238E27FC236}">
                <a16:creationId xmlns:a16="http://schemas.microsoft.com/office/drawing/2014/main" id="{90D0D8D5-1E45-0B48-88ED-55AF2A772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19200"/>
            <a:ext cx="4025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Dollar Amount Losses by Type</a:t>
            </a:r>
          </a:p>
        </p:txBody>
      </p:sp>
      <p:sp>
        <p:nvSpPr>
          <p:cNvPr id="11271" name="Text Box 7">
            <a:extLst>
              <a:ext uri="{FF2B5EF4-FFF2-40B4-BE49-F238E27FC236}">
                <a16:creationId xmlns:a16="http://schemas.microsoft.com/office/drawing/2014/main" id="{E6EC0784-427F-A74E-9A83-8ACDE4846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38800"/>
            <a:ext cx="812800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/>
              <a:t>Total Loss (2006): $53,494,290 	</a:t>
            </a:r>
            <a:r>
              <a:rPr lang="en-US" altLang="en-US" sz="1800"/>
              <a:t>CSI/FBI Computer Crime and Security Survey</a:t>
            </a:r>
          </a:p>
          <a:p>
            <a:pPr eaLnBrk="1" hangingPunct="1"/>
            <a:r>
              <a:rPr lang="en-US" altLang="en-US" sz="1800"/>
              <a:t>				Computer Security Institute</a:t>
            </a:r>
          </a:p>
        </p:txBody>
      </p:sp>
    </p:spTree>
    <p:extLst>
      <p:ext uri="{BB962C8B-B14F-4D97-AF65-F5344CB8AC3E}">
        <p14:creationId xmlns:p14="http://schemas.microsoft.com/office/powerpoint/2010/main" val="2032925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3">
            <a:extLst>
              <a:ext uri="{FF2B5EF4-FFF2-40B4-BE49-F238E27FC236}">
                <a16:creationId xmlns:a16="http://schemas.microsoft.com/office/drawing/2014/main" id="{8894441C-EBF7-6B49-96E6-2EA844408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981BC86-0B7B-0645-8ECC-23DF1758B644}" type="slidenum">
              <a:rPr lang="en-US" altLang="en-US" sz="1400"/>
              <a:pPr eaLnBrk="1" hangingPunct="1"/>
              <a:t>4</a:t>
            </a:fld>
            <a:endParaRPr lang="en-US" altLang="en-US" sz="1400"/>
          </a:p>
        </p:txBody>
      </p:sp>
      <p:sp>
        <p:nvSpPr>
          <p:cNvPr id="177156" name="Rectangle 4">
            <a:extLst>
              <a:ext uri="{FF2B5EF4-FFF2-40B4-BE49-F238E27FC236}">
                <a16:creationId xmlns:a16="http://schemas.microsoft.com/office/drawing/2014/main" id="{2A5D787B-F30D-F34C-BA87-2E7E2D800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Real Cost of Cyber Attack</a:t>
            </a: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BAFF24FF-D187-D642-95B3-04DF57ABA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altLang="en-US" sz="3200" dirty="0"/>
              <a:t>Damage of the target may not reflect the real amount of damage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altLang="en-US" sz="3200" dirty="0"/>
              <a:t>Services may rely on the attacked service, causing a cascading and escalating damage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n-US" altLang="en-US" sz="3200" u="sng" dirty="0"/>
              <a:t>Need</a:t>
            </a:r>
            <a:r>
              <a:rPr lang="en-US" altLang="en-US" sz="3200" dirty="0"/>
              <a:t>: support for decision makers to </a:t>
            </a:r>
          </a:p>
          <a:p>
            <a:pPr lvl="1" eaLnBrk="1" hangingPunct="1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en-US" altLang="en-US" sz="2800" dirty="0"/>
              <a:t>Evaluate risk and consequences of cyber attacks</a:t>
            </a:r>
          </a:p>
          <a:p>
            <a:pPr lvl="1" eaLnBrk="1" hangingPunct="1">
              <a:spcBef>
                <a:spcPct val="20000"/>
              </a:spcBef>
              <a:buClr>
                <a:schemeClr val="tx1"/>
              </a:buClr>
              <a:buSzPct val="90000"/>
              <a:buFontTx/>
              <a:buChar char="–"/>
            </a:pPr>
            <a:r>
              <a:rPr lang="en-US" altLang="en-US" sz="2800" dirty="0"/>
              <a:t>Support methods to prevent, deter, and mitigate consequences of attacks </a:t>
            </a:r>
          </a:p>
        </p:txBody>
      </p:sp>
    </p:spTree>
    <p:extLst>
      <p:ext uri="{BB962C8B-B14F-4D97-AF65-F5344CB8AC3E}">
        <p14:creationId xmlns:p14="http://schemas.microsoft.com/office/powerpoint/2010/main" val="2280795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3">
            <a:extLst>
              <a:ext uri="{FF2B5EF4-FFF2-40B4-BE49-F238E27FC236}">
                <a16:creationId xmlns:a16="http://schemas.microsoft.com/office/drawing/2014/main" id="{D0E701B7-C76F-5E42-84FE-DD104C61E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62752FF-F855-F641-94B3-64236F5F15B3}" type="slidenum">
              <a:rPr lang="en-US" altLang="en-US" sz="1400"/>
              <a:pPr eaLnBrk="1" hangingPunct="1"/>
              <a:t>5</a:t>
            </a:fld>
            <a:endParaRPr lang="en-US" altLang="en-US" sz="14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40C6CE89-E343-2A44-B991-B50B80C9B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81000"/>
            <a:ext cx="7378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chemeClr val="tx2"/>
                </a:solidFill>
              </a:rPr>
              <a:t>System Security Engineering</a:t>
            </a:r>
          </a:p>
          <a:p>
            <a:pPr eaLnBrk="1" hangingPunct="1"/>
            <a:r>
              <a:rPr lang="en-US" altLang="en-US" sz="4400">
                <a:solidFill>
                  <a:schemeClr val="tx2"/>
                </a:solidFill>
              </a:rPr>
              <a:t>(Traditional View)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6A2A78D2-5CCA-BF4B-BEF9-FA40C684D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352800"/>
            <a:ext cx="2743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2" name="Line 4">
            <a:extLst>
              <a:ext uri="{FF2B5EF4-FFF2-40B4-BE49-F238E27FC236}">
                <a16:creationId xmlns:a16="http://schemas.microsoft.com/office/drawing/2014/main" id="{49885BEB-B07B-1541-9AEC-BFA07B4035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828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43" name="Line 5">
            <a:extLst>
              <a:ext uri="{FF2B5EF4-FFF2-40B4-BE49-F238E27FC236}">
                <a16:creationId xmlns:a16="http://schemas.microsoft.com/office/drawing/2014/main" id="{7FE0B4D0-F00D-5748-B9A5-52C464FCF5F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44" name="Line 6">
            <a:extLst>
              <a:ext uri="{FF2B5EF4-FFF2-40B4-BE49-F238E27FC236}">
                <a16:creationId xmlns:a16="http://schemas.microsoft.com/office/drawing/2014/main" id="{45800891-D6AB-8248-BC22-360764F4883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114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45" name="Line 7">
            <a:extLst>
              <a:ext uri="{FF2B5EF4-FFF2-40B4-BE49-F238E27FC236}">
                <a16:creationId xmlns:a16="http://schemas.microsoft.com/office/drawing/2014/main" id="{7C94E54D-BAB8-894F-899D-60BCD55562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257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46" name="Line 8">
            <a:extLst>
              <a:ext uri="{FF2B5EF4-FFF2-40B4-BE49-F238E27FC236}">
                <a16:creationId xmlns:a16="http://schemas.microsoft.com/office/drawing/2014/main" id="{80E8E099-C0BB-094F-B867-9E81A29565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4038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47" name="Text Box 9">
            <a:extLst>
              <a:ext uri="{FF2B5EF4-FFF2-40B4-BE49-F238E27FC236}">
                <a16:creationId xmlns:a16="http://schemas.microsoft.com/office/drawing/2014/main" id="{421670CC-DEFE-9C40-802A-09F196028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209800"/>
            <a:ext cx="17684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/>
              <a:t>Specify System</a:t>
            </a:r>
          </a:p>
          <a:p>
            <a:pPr eaLnBrk="1" hangingPunct="1"/>
            <a:r>
              <a:rPr lang="en-US" altLang="en-US" sz="2000"/>
              <a:t>Architecture</a:t>
            </a:r>
          </a:p>
        </p:txBody>
      </p:sp>
      <p:sp>
        <p:nvSpPr>
          <p:cNvPr id="14348" name="Text Box 10">
            <a:extLst>
              <a:ext uri="{FF2B5EF4-FFF2-40B4-BE49-F238E27FC236}">
                <a16:creationId xmlns:a16="http://schemas.microsoft.com/office/drawing/2014/main" id="{F7FE7B47-61BE-C744-B7F7-9AEA6B7AA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429000"/>
            <a:ext cx="2590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/>
              <a:t>      Identify Threats, </a:t>
            </a:r>
          </a:p>
          <a:p>
            <a:pPr eaLnBrk="1" hangingPunct="1"/>
            <a:r>
              <a:rPr lang="en-US" altLang="en-US" sz="2000"/>
              <a:t>Vulnerabilities, Attacks</a:t>
            </a:r>
          </a:p>
        </p:txBody>
      </p:sp>
      <p:sp>
        <p:nvSpPr>
          <p:cNvPr id="14349" name="Text Box 11">
            <a:extLst>
              <a:ext uri="{FF2B5EF4-FFF2-40B4-BE49-F238E27FC236}">
                <a16:creationId xmlns:a16="http://schemas.microsoft.com/office/drawing/2014/main" id="{8B832B12-5621-EC49-9576-CDFEE15A1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495800"/>
            <a:ext cx="10699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/>
              <a:t>Estimate</a:t>
            </a:r>
          </a:p>
          <a:p>
            <a:pPr eaLnBrk="1" hangingPunct="1"/>
            <a:r>
              <a:rPr lang="en-US" altLang="en-US" sz="2000"/>
              <a:t>   Risk</a:t>
            </a:r>
          </a:p>
        </p:txBody>
      </p:sp>
      <p:sp>
        <p:nvSpPr>
          <p:cNvPr id="14350" name="Text Box 12">
            <a:extLst>
              <a:ext uri="{FF2B5EF4-FFF2-40B4-BE49-F238E27FC236}">
                <a16:creationId xmlns:a16="http://schemas.microsoft.com/office/drawing/2014/main" id="{C8B9A76D-CC4B-EF4A-BC41-10BF06DA7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419600"/>
            <a:ext cx="16891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/>
              <a:t>    Prioritize</a:t>
            </a:r>
          </a:p>
          <a:p>
            <a:pPr eaLnBrk="1" hangingPunct="1"/>
            <a:r>
              <a:rPr lang="en-US" altLang="en-US" sz="2000"/>
              <a:t>Vulnerabilities</a:t>
            </a:r>
          </a:p>
        </p:txBody>
      </p:sp>
      <p:sp>
        <p:nvSpPr>
          <p:cNvPr id="14351" name="Text Box 13">
            <a:extLst>
              <a:ext uri="{FF2B5EF4-FFF2-40B4-BE49-F238E27FC236}">
                <a16:creationId xmlns:a16="http://schemas.microsoft.com/office/drawing/2014/main" id="{235F233D-197E-A642-9132-0E9361C2A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276600"/>
            <a:ext cx="2006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 dirty="0"/>
              <a:t>Identify and </a:t>
            </a:r>
          </a:p>
          <a:p>
            <a:pPr eaLnBrk="1" hangingPunct="1"/>
            <a:r>
              <a:rPr lang="en-US" altLang="en-US" sz="2000" dirty="0"/>
              <a:t>Install Safeguards</a:t>
            </a:r>
          </a:p>
        </p:txBody>
      </p:sp>
      <p:sp>
        <p:nvSpPr>
          <p:cNvPr id="14352" name="Rectangle 14">
            <a:extLst>
              <a:ext uri="{FF2B5EF4-FFF2-40B4-BE49-F238E27FC236}">
                <a16:creationId xmlns:a16="http://schemas.microsoft.com/office/drawing/2014/main" id="{61CAB691-FCFC-6D44-922E-F6B329BD5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495800"/>
            <a:ext cx="2743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53" name="Rectangle 15">
            <a:extLst>
              <a:ext uri="{FF2B5EF4-FFF2-40B4-BE49-F238E27FC236}">
                <a16:creationId xmlns:a16="http://schemas.microsoft.com/office/drawing/2014/main" id="{27B34FFD-675A-5E4B-A39D-82A922FE8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209800"/>
            <a:ext cx="2743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54" name="Rectangle 16">
            <a:extLst>
              <a:ext uri="{FF2B5EF4-FFF2-40B4-BE49-F238E27FC236}">
                <a16:creationId xmlns:a16="http://schemas.microsoft.com/office/drawing/2014/main" id="{DA2813D8-6B0D-8743-AC27-E8FB0B06E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276600"/>
            <a:ext cx="2743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55" name="Rectangle 17">
            <a:extLst>
              <a:ext uri="{FF2B5EF4-FFF2-40B4-BE49-F238E27FC236}">
                <a16:creationId xmlns:a16="http://schemas.microsoft.com/office/drawing/2014/main" id="{A8FA5F88-ADF1-4F47-B2FC-A528AFFBA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419600"/>
            <a:ext cx="2743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56" name="Line 18">
            <a:extLst>
              <a:ext uri="{FF2B5EF4-FFF2-40B4-BE49-F238E27FC236}">
                <a16:creationId xmlns:a16="http://schemas.microsoft.com/office/drawing/2014/main" id="{8D5ADE41-8C60-0849-870E-88319899CD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876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57" name="Line 19">
            <a:extLst>
              <a:ext uri="{FF2B5EF4-FFF2-40B4-BE49-F238E27FC236}">
                <a16:creationId xmlns:a16="http://schemas.microsoft.com/office/drawing/2014/main" id="{0F31D960-75C9-B946-9287-18A9EB0D359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2590800"/>
            <a:ext cx="2362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58" name="Text Box 20">
            <a:extLst>
              <a:ext uri="{FF2B5EF4-FFF2-40B4-BE49-F238E27FC236}">
                <a16:creationId xmlns:a16="http://schemas.microsoft.com/office/drawing/2014/main" id="{DFD3FE41-F9A5-634A-8DBB-F5702CD00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638800"/>
            <a:ext cx="3054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 dirty="0"/>
              <a:t>Risk is acceptably low</a:t>
            </a:r>
          </a:p>
        </p:txBody>
      </p:sp>
    </p:spTree>
    <p:extLst>
      <p:ext uri="{BB962C8B-B14F-4D97-AF65-F5344CB8AC3E}">
        <p14:creationId xmlns:p14="http://schemas.microsoft.com/office/powerpoint/2010/main" val="471688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>
            <a:extLst>
              <a:ext uri="{FF2B5EF4-FFF2-40B4-BE49-F238E27FC236}">
                <a16:creationId xmlns:a16="http://schemas.microsoft.com/office/drawing/2014/main" id="{7C58AE81-3671-5840-9790-62C7DC744B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153400" cy="1371600"/>
          </a:xfrm>
        </p:spPr>
        <p:txBody>
          <a:bodyPr/>
          <a:lstStyle/>
          <a:p>
            <a:r>
              <a:rPr lang="en-US" altLang="en-US" sz="3200" dirty="0"/>
              <a:t>Risk Management Framework (Business Context)</a:t>
            </a:r>
            <a:br>
              <a:rPr lang="en-US" altLang="en-US" sz="3200" dirty="0"/>
            </a:br>
            <a:r>
              <a:rPr lang="en-US" altLang="en-US" sz="3200" dirty="0"/>
              <a:t>Five Stages</a:t>
            </a:r>
          </a:p>
        </p:txBody>
      </p:sp>
      <p:sp>
        <p:nvSpPr>
          <p:cNvPr id="48131" name="Rectangle 4">
            <a:extLst>
              <a:ext uri="{FF2B5EF4-FFF2-40B4-BE49-F238E27FC236}">
                <a16:creationId xmlns:a16="http://schemas.microsoft.com/office/drawing/2014/main" id="{5FCCA2E9-EA22-0F43-B5F1-E3E1677F0C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199" y="2057400"/>
            <a:ext cx="8686799" cy="3886200"/>
          </a:xfrm>
        </p:spPr>
        <p:txBody>
          <a:bodyPr/>
          <a:lstStyle/>
          <a:p>
            <a:pPr eaLnBrk="1" hangingPunct="1"/>
            <a:r>
              <a:rPr lang="en-US" altLang="en-US" dirty="0"/>
              <a:t>RMF occurs in parallel with SDLC activities</a:t>
            </a:r>
          </a:p>
        </p:txBody>
      </p:sp>
      <p:sp>
        <p:nvSpPr>
          <p:cNvPr id="48" name="Rectangle 2">
            <a:extLst>
              <a:ext uri="{FF2B5EF4-FFF2-40B4-BE49-F238E27FC236}">
                <a16:creationId xmlns:a16="http://schemas.microsoft.com/office/drawing/2014/main" id="{4F6AB060-988F-A742-8AD2-33DEB066F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667000"/>
            <a:ext cx="6705600" cy="4038600"/>
          </a:xfrm>
          <a:prstGeom prst="rect">
            <a:avLst/>
          </a:prstGeom>
          <a:solidFill>
            <a:srgbClr val="6699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9" name="Rectangle 5">
            <a:extLst>
              <a:ext uri="{FF2B5EF4-FFF2-40B4-BE49-F238E27FC236}">
                <a16:creationId xmlns:a16="http://schemas.microsoft.com/office/drawing/2014/main" id="{0C23F1F6-FC41-9D41-BA58-3669AB858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124200"/>
            <a:ext cx="1676400" cy="1295400"/>
          </a:xfrm>
          <a:prstGeom prst="rect">
            <a:avLst/>
          </a:prstGeom>
          <a:solidFill>
            <a:srgbClr val="CCCC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Understand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the Business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context</a:t>
            </a:r>
          </a:p>
        </p:txBody>
      </p:sp>
      <p:sp>
        <p:nvSpPr>
          <p:cNvPr id="50" name="Rectangle 6">
            <a:extLst>
              <a:ext uri="{FF2B5EF4-FFF2-40B4-BE49-F238E27FC236}">
                <a16:creationId xmlns:a16="http://schemas.microsoft.com/office/drawing/2014/main" id="{04D93326-51BF-9442-96BF-852B819C6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124200"/>
            <a:ext cx="1676400" cy="1295400"/>
          </a:xfrm>
          <a:prstGeom prst="rect">
            <a:avLst/>
          </a:prstGeom>
          <a:solidFill>
            <a:srgbClr val="CCCC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Identify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the Business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and Technical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Risk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1" name="Rectangle 7">
            <a:extLst>
              <a:ext uri="{FF2B5EF4-FFF2-40B4-BE49-F238E27FC236}">
                <a16:creationId xmlns:a16="http://schemas.microsoft.com/office/drawing/2014/main" id="{5BA80CF9-FCB3-3546-9FF7-4966A3080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114800"/>
            <a:ext cx="1676400" cy="304800"/>
          </a:xfrm>
          <a:prstGeom prst="rect">
            <a:avLst/>
          </a:prstGeom>
          <a:solidFill>
            <a:srgbClr val="7E9CE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2" name="Text Box 8">
            <a:extLst>
              <a:ext uri="{FF2B5EF4-FFF2-40B4-BE49-F238E27FC236}">
                <a16:creationId xmlns:a16="http://schemas.microsoft.com/office/drawing/2014/main" id="{D6145944-7F13-E64D-B667-425042D92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114800"/>
            <a:ext cx="1447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Artifact Analysis</a:t>
            </a:r>
          </a:p>
        </p:txBody>
      </p:sp>
      <p:sp>
        <p:nvSpPr>
          <p:cNvPr id="53" name="Rectangle 9">
            <a:extLst>
              <a:ext uri="{FF2B5EF4-FFF2-40B4-BE49-F238E27FC236}">
                <a16:creationId xmlns:a16="http://schemas.microsoft.com/office/drawing/2014/main" id="{B3F99DC7-B509-6448-8E24-90C66184F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124200"/>
            <a:ext cx="1676400" cy="1295400"/>
          </a:xfrm>
          <a:prstGeom prst="rect">
            <a:avLst/>
          </a:prstGeom>
          <a:solidFill>
            <a:srgbClr val="CCCC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Synthesize and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Rank the Risks</a:t>
            </a:r>
          </a:p>
        </p:txBody>
      </p:sp>
      <p:sp>
        <p:nvSpPr>
          <p:cNvPr id="54" name="Rectangle 10">
            <a:extLst>
              <a:ext uri="{FF2B5EF4-FFF2-40B4-BE49-F238E27FC236}">
                <a16:creationId xmlns:a16="http://schemas.microsoft.com/office/drawing/2014/main" id="{C213D80E-818D-A440-AD79-15C29BD62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124200"/>
            <a:ext cx="1676400" cy="1295400"/>
          </a:xfrm>
          <a:prstGeom prst="rect">
            <a:avLst/>
          </a:prstGeom>
          <a:solidFill>
            <a:srgbClr val="CCCC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Define the Risk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Mitigation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Strategy</a:t>
            </a:r>
          </a:p>
        </p:txBody>
      </p:sp>
      <p:sp>
        <p:nvSpPr>
          <p:cNvPr id="55" name="Rectangle 11">
            <a:extLst>
              <a:ext uri="{FF2B5EF4-FFF2-40B4-BE49-F238E27FC236}">
                <a16:creationId xmlns:a16="http://schemas.microsoft.com/office/drawing/2014/main" id="{60D6EE49-1D9C-FD40-AF3E-25E226A79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105400"/>
            <a:ext cx="1676400" cy="1295400"/>
          </a:xfrm>
          <a:prstGeom prst="rect">
            <a:avLst/>
          </a:prstGeom>
          <a:solidFill>
            <a:srgbClr val="CCCC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Carry out fixes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And validate</a:t>
            </a:r>
          </a:p>
        </p:txBody>
      </p:sp>
      <p:sp>
        <p:nvSpPr>
          <p:cNvPr id="56" name="Text Box 12">
            <a:extLst>
              <a:ext uri="{FF2B5EF4-FFF2-40B4-BE49-F238E27FC236}">
                <a16:creationId xmlns:a16="http://schemas.microsoft.com/office/drawing/2014/main" id="{353201BC-4EE1-AF49-84AE-96A6AEA4E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672013"/>
            <a:ext cx="10064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Business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Context</a:t>
            </a:r>
          </a:p>
        </p:txBody>
      </p:sp>
      <p:sp>
        <p:nvSpPr>
          <p:cNvPr id="57" name="Line 13">
            <a:extLst>
              <a:ext uri="{FF2B5EF4-FFF2-40B4-BE49-F238E27FC236}">
                <a16:creationId xmlns:a16="http://schemas.microsoft.com/office/drawing/2014/main" id="{327B9479-DA54-CB40-A072-A7FFF86815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733800"/>
            <a:ext cx="533400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8" name="Line 14">
            <a:extLst>
              <a:ext uri="{FF2B5EF4-FFF2-40B4-BE49-F238E27FC236}">
                <a16:creationId xmlns:a16="http://schemas.microsoft.com/office/drawing/2014/main" id="{238A50AD-CCDE-E148-B164-0FE47232174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733800"/>
            <a:ext cx="533400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9" name="Line 15">
            <a:extLst>
              <a:ext uri="{FF2B5EF4-FFF2-40B4-BE49-F238E27FC236}">
                <a16:creationId xmlns:a16="http://schemas.microsoft.com/office/drawing/2014/main" id="{E5958404-43CB-C048-A4FC-43A8C102F7DE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3733800"/>
            <a:ext cx="533400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0" name="Line 16">
            <a:extLst>
              <a:ext uri="{FF2B5EF4-FFF2-40B4-BE49-F238E27FC236}">
                <a16:creationId xmlns:a16="http://schemas.microsoft.com/office/drawing/2014/main" id="{033AE318-ADD7-B942-B309-DA50EC3B326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419600"/>
            <a:ext cx="0" cy="137160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1" name="Line 17">
            <a:extLst>
              <a:ext uri="{FF2B5EF4-FFF2-40B4-BE49-F238E27FC236}">
                <a16:creationId xmlns:a16="http://schemas.microsoft.com/office/drawing/2014/main" id="{6753BB91-1E42-4D47-B777-256E2A857F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48400" y="5753100"/>
            <a:ext cx="1371600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2" name="Line 18">
            <a:extLst>
              <a:ext uri="{FF2B5EF4-FFF2-40B4-BE49-F238E27FC236}">
                <a16:creationId xmlns:a16="http://schemas.microsoft.com/office/drawing/2014/main" id="{3BF2A8C1-BF62-2042-917D-6A3062666B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5753100"/>
            <a:ext cx="1371600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3" name="Line 19">
            <a:extLst>
              <a:ext uri="{FF2B5EF4-FFF2-40B4-BE49-F238E27FC236}">
                <a16:creationId xmlns:a16="http://schemas.microsoft.com/office/drawing/2014/main" id="{AD83624C-1811-4648-BA4B-F75B0BD0E7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257800"/>
            <a:ext cx="0" cy="53340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4" name="Text Box 20">
            <a:extLst>
              <a:ext uri="{FF2B5EF4-FFF2-40B4-BE49-F238E27FC236}">
                <a16:creationId xmlns:a16="http://schemas.microsoft.com/office/drawing/2014/main" id="{12617B10-B1CB-ED41-BD9F-81AFFB8A5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124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65" name="Text Box 21">
            <a:extLst>
              <a:ext uri="{FF2B5EF4-FFF2-40B4-BE49-F238E27FC236}">
                <a16:creationId xmlns:a16="http://schemas.microsoft.com/office/drawing/2014/main" id="{CAC54257-33E7-5241-97A1-37CB1CA64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124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66" name="Text Box 22">
            <a:extLst>
              <a:ext uri="{FF2B5EF4-FFF2-40B4-BE49-F238E27FC236}">
                <a16:creationId xmlns:a16="http://schemas.microsoft.com/office/drawing/2014/main" id="{8A61709F-E3E0-214F-91C4-C90D7BC12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124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67" name="Text Box 23">
            <a:extLst>
              <a:ext uri="{FF2B5EF4-FFF2-40B4-BE49-F238E27FC236}">
                <a16:creationId xmlns:a16="http://schemas.microsoft.com/office/drawing/2014/main" id="{83BDEE51-76D4-0A4B-A7B6-4F69E50E1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124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68" name="Text Box 24">
            <a:extLst>
              <a:ext uri="{FF2B5EF4-FFF2-40B4-BE49-F238E27FC236}">
                <a16:creationId xmlns:a16="http://schemas.microsoft.com/office/drawing/2014/main" id="{210005F5-2558-094D-A05C-F2FF3E414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05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69" name="Text Box 25">
            <a:extLst>
              <a:ext uri="{FF2B5EF4-FFF2-40B4-BE49-F238E27FC236}">
                <a16:creationId xmlns:a16="http://schemas.microsoft.com/office/drawing/2014/main" id="{32CD93BE-0386-A149-A8BF-D345CE762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667000"/>
            <a:ext cx="2990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Measurement and reporting</a:t>
            </a:r>
          </a:p>
        </p:txBody>
      </p:sp>
    </p:spTree>
    <p:extLst>
      <p:ext uri="{BB962C8B-B14F-4D97-AF65-F5344CB8AC3E}">
        <p14:creationId xmlns:p14="http://schemas.microsoft.com/office/powerpoint/2010/main" val="335317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>
            <a:extLst>
              <a:ext uri="{FF2B5EF4-FFF2-40B4-BE49-F238E27FC236}">
                <a16:creationId xmlns:a16="http://schemas.microsoft.com/office/drawing/2014/main" id="{B1347D56-DD8B-9544-AA1E-251B59E850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Stage 1: </a:t>
            </a:r>
            <a:br>
              <a:rPr lang="en-US" altLang="en-US" sz="3600" dirty="0"/>
            </a:br>
            <a:r>
              <a:rPr lang="en-US" altLang="en-US" sz="3600" dirty="0"/>
              <a:t>Understand Business Context</a:t>
            </a:r>
          </a:p>
        </p:txBody>
      </p:sp>
      <p:sp>
        <p:nvSpPr>
          <p:cNvPr id="50178" name="Rectangle 3">
            <a:extLst>
              <a:ext uri="{FF2B5EF4-FFF2-40B4-BE49-F238E27FC236}">
                <a16:creationId xmlns:a16="http://schemas.microsoft.com/office/drawing/2014/main" id="{F7620EFB-10A5-8944-BF4E-D9D4826510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/>
              <a:t>Risk management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Occurs in a business context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Affected by business motivation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/>
              <a:t>Key activity of an analyst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Extract and describe business goals – clearly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100" dirty="0"/>
              <a:t>Increasing revenue; reducing dev cost; meeting SLAs; generating high return on investment (ROI)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Set priorities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Understand circumstances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/>
              <a:t>Bottomline – answer the question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who cares?</a:t>
            </a:r>
          </a:p>
        </p:txBody>
      </p:sp>
    </p:spTree>
    <p:extLst>
      <p:ext uri="{BB962C8B-B14F-4D97-AF65-F5344CB8AC3E}">
        <p14:creationId xmlns:p14="http://schemas.microsoft.com/office/powerpoint/2010/main" val="1667225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>
            <a:extLst>
              <a:ext uri="{FF2B5EF4-FFF2-40B4-BE49-F238E27FC236}">
                <a16:creationId xmlns:a16="http://schemas.microsoft.com/office/drawing/2014/main" id="{B97A48C1-0AAF-174A-AD61-1851EAA6CD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Stage 2: Identify the business &amp; technical risks</a:t>
            </a:r>
          </a:p>
        </p:txBody>
      </p:sp>
      <p:sp>
        <p:nvSpPr>
          <p:cNvPr id="52226" name="Rectangle 3">
            <a:extLst>
              <a:ext uri="{FF2B5EF4-FFF2-40B4-BE49-F238E27FC236}">
                <a16:creationId xmlns:a16="http://schemas.microsoft.com/office/drawing/2014/main" id="{5EFF2690-2E60-AA4E-BA75-A9ED04C6E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3886200"/>
          </a:xfrm>
        </p:spPr>
        <p:txBody>
          <a:bodyPr/>
          <a:lstStyle/>
          <a:p>
            <a:pPr eaLnBrk="1" hangingPunct="1"/>
            <a:r>
              <a:rPr lang="en-US" altLang="en-US" dirty="0"/>
              <a:t>Business risks have impact</a:t>
            </a:r>
          </a:p>
          <a:p>
            <a:pPr lvl="1" eaLnBrk="1" hangingPunct="1"/>
            <a:r>
              <a:rPr lang="en-US" altLang="en-US" dirty="0"/>
              <a:t>Direct financial loss; loss of reputation; violation of customer or regulatory requirements; increase in development cost</a:t>
            </a:r>
          </a:p>
          <a:p>
            <a:pPr eaLnBrk="1" hangingPunct="1"/>
            <a:r>
              <a:rPr lang="en-US" altLang="en-US" dirty="0"/>
              <a:t>Severity of risks</a:t>
            </a:r>
          </a:p>
          <a:p>
            <a:pPr lvl="1" eaLnBrk="1" hangingPunct="1"/>
            <a:r>
              <a:rPr lang="en-US" altLang="en-US" dirty="0"/>
              <a:t>Should be capture in financial or project management terms</a:t>
            </a:r>
          </a:p>
          <a:p>
            <a:pPr eaLnBrk="1" hangingPunct="1"/>
            <a:r>
              <a:rPr lang="en-US" altLang="en-US" dirty="0"/>
              <a:t>Key is – </a:t>
            </a:r>
          </a:p>
          <a:p>
            <a:pPr lvl="1" eaLnBrk="1" hangingPunct="1"/>
            <a:r>
              <a:rPr lang="en-US" altLang="en-US" dirty="0"/>
              <a:t>tie technical risks to business context</a:t>
            </a:r>
          </a:p>
        </p:txBody>
      </p:sp>
    </p:spTree>
    <p:extLst>
      <p:ext uri="{BB962C8B-B14F-4D97-AF65-F5344CB8AC3E}">
        <p14:creationId xmlns:p14="http://schemas.microsoft.com/office/powerpoint/2010/main" val="148979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>
            <a:extLst>
              <a:ext uri="{FF2B5EF4-FFF2-40B4-BE49-F238E27FC236}">
                <a16:creationId xmlns:a16="http://schemas.microsoft.com/office/drawing/2014/main" id="{C7E54B3F-E816-CF4D-B28F-C9926061F1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Stage 3: Synthesize and rank the risks</a:t>
            </a:r>
          </a:p>
        </p:txBody>
      </p:sp>
      <p:sp>
        <p:nvSpPr>
          <p:cNvPr id="54274" name="Rectangle 3">
            <a:extLst>
              <a:ext uri="{FF2B5EF4-FFF2-40B4-BE49-F238E27FC236}">
                <a16:creationId xmlns:a16="http://schemas.microsoft.com/office/drawing/2014/main" id="{2D60E415-9C23-1B4C-9E93-E10104049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3886200"/>
          </a:xfrm>
        </p:spPr>
        <p:txBody>
          <a:bodyPr/>
          <a:lstStyle/>
          <a:p>
            <a:pPr eaLnBrk="1" hangingPunct="1"/>
            <a:r>
              <a:rPr lang="en-US" altLang="en-US" dirty="0"/>
              <a:t>Prioritize the risks alongside the business goals</a:t>
            </a:r>
          </a:p>
          <a:p>
            <a:pPr eaLnBrk="1" hangingPunct="1"/>
            <a:r>
              <a:rPr lang="en-US" altLang="en-US" dirty="0"/>
              <a:t>Assign risks appropriate weights for resolution</a:t>
            </a:r>
          </a:p>
          <a:p>
            <a:pPr eaLnBrk="1" hangingPunct="1"/>
            <a:r>
              <a:rPr lang="en-US" altLang="en-US" dirty="0"/>
              <a:t>Risk metrics</a:t>
            </a:r>
          </a:p>
          <a:p>
            <a:pPr lvl="1" eaLnBrk="1" hangingPunct="1"/>
            <a:r>
              <a:rPr lang="en-US" altLang="en-US" dirty="0"/>
              <a:t>Risk likelihood</a:t>
            </a:r>
          </a:p>
          <a:p>
            <a:pPr lvl="1" eaLnBrk="1" hangingPunct="1"/>
            <a:r>
              <a:rPr lang="en-US" altLang="en-US" dirty="0"/>
              <a:t>Risk impact</a:t>
            </a:r>
          </a:p>
          <a:p>
            <a:pPr lvl="1" eaLnBrk="1" hangingPunct="1"/>
            <a:r>
              <a:rPr lang="en-US" altLang="en-US" dirty="0"/>
              <a:t>Number of risks mitigated over time</a:t>
            </a:r>
          </a:p>
        </p:txBody>
      </p:sp>
    </p:spTree>
    <p:extLst>
      <p:ext uri="{BB962C8B-B14F-4D97-AF65-F5344CB8AC3E}">
        <p14:creationId xmlns:p14="http://schemas.microsoft.com/office/powerpoint/2010/main" val="105821028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sce824-lecture3 (1)" id="{AF9327B6-CF3E-6F4C-A2B0-7FEF8BD0A690}" vid="{644D94DE-3798-774F-A090-5AD2B12CE15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1733</TotalTime>
  <Words>922</Words>
  <Application>Microsoft Macintosh PowerPoint</Application>
  <PresentationFormat>On-screen Show (4:3)</PresentationFormat>
  <Paragraphs>218</Paragraphs>
  <Slides>21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Black</vt:lpstr>
      <vt:lpstr>Sheffield</vt:lpstr>
      <vt:lpstr>Times New Roman</vt:lpstr>
      <vt:lpstr>Wingdings</vt:lpstr>
      <vt:lpstr>Pixel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Risk Management Framework (Business Context) Five Stages</vt:lpstr>
      <vt:lpstr>Stage 1:  Understand Business Context</vt:lpstr>
      <vt:lpstr>Stage 2: Identify the business &amp; technical risks</vt:lpstr>
      <vt:lpstr>Stage 3: Synthesize and rank the risks</vt:lpstr>
      <vt:lpstr>Stage 4: Risk Mitigation Strategy</vt:lpstr>
      <vt:lpstr>Stage 5: Carry out Fixes and Validate</vt:lpstr>
      <vt:lpstr>RMF - A Multi-loop</vt:lpstr>
      <vt:lpstr>Measuring and Reporting</vt:lpstr>
      <vt:lpstr>PowerPoint Presentation</vt:lpstr>
      <vt:lpstr>PowerPoint Presentation</vt:lpstr>
      <vt:lpstr>PowerPoint Presentation</vt:lpstr>
      <vt:lpstr>PowerPoint Presentation</vt:lpstr>
      <vt:lpstr>Risk Management Framework (Business Context)</vt:lpstr>
      <vt:lpstr>Next TOPIC is recommended only</vt:lpstr>
      <vt:lpstr>Incident Handling   Computer Security Incident Handling Guide,   Recommendations of the National Institute of Standards and Technology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ALSUWAT, EMAD</dc:creator>
  <cp:lastModifiedBy>ALSUWAT, EMAD</cp:lastModifiedBy>
  <cp:revision>55</cp:revision>
  <dcterms:created xsi:type="dcterms:W3CDTF">2020-02-13T19:25:53Z</dcterms:created>
  <dcterms:modified xsi:type="dcterms:W3CDTF">2022-02-20T10:45:04Z</dcterms:modified>
</cp:coreProperties>
</file>