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8"/>
  </p:notesMasterIdLst>
  <p:handoutMasterIdLst>
    <p:handoutMasterId r:id="rId29"/>
  </p:handoutMasterIdLst>
  <p:sldIdLst>
    <p:sldId id="548" r:id="rId2"/>
    <p:sldId id="435" r:id="rId3"/>
    <p:sldId id="404" r:id="rId4"/>
    <p:sldId id="578" r:id="rId5"/>
    <p:sldId id="303" r:id="rId6"/>
    <p:sldId id="405" r:id="rId7"/>
    <p:sldId id="406" r:id="rId8"/>
    <p:sldId id="579" r:id="rId9"/>
    <p:sldId id="407" r:id="rId10"/>
    <p:sldId id="580" r:id="rId11"/>
    <p:sldId id="408" r:id="rId12"/>
    <p:sldId id="581" r:id="rId13"/>
    <p:sldId id="409" r:id="rId14"/>
    <p:sldId id="582" r:id="rId15"/>
    <p:sldId id="410" r:id="rId16"/>
    <p:sldId id="583" r:id="rId17"/>
    <p:sldId id="411" r:id="rId18"/>
    <p:sldId id="584" r:id="rId19"/>
    <p:sldId id="412" r:id="rId20"/>
    <p:sldId id="585" r:id="rId21"/>
    <p:sldId id="413" r:id="rId22"/>
    <p:sldId id="414" r:id="rId23"/>
    <p:sldId id="415" r:id="rId24"/>
    <p:sldId id="437" r:id="rId25"/>
    <p:sldId id="416" r:id="rId26"/>
    <p:sldId id="57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95" autoAdjust="0"/>
    <p:restoredTop sz="75238"/>
  </p:normalViewPr>
  <p:slideViewPr>
    <p:cSldViewPr>
      <p:cViewPr varScale="1">
        <p:scale>
          <a:sx n="95" d="100"/>
          <a:sy n="95" d="100"/>
        </p:scale>
        <p:origin x="31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724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69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414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152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78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164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663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929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457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959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20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F3556F68-E638-2741-92B4-9A0692EE9B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E6458A4B-7B5C-3247-8565-BA0D3124B6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B01EAAF0-867C-C840-A3CB-C497CC8D2C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320BAC-08EB-484E-9535-47848B5B644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27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32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519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364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672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62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22352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altLang="en-US" sz="6000" dirty="0">
                <a:solidFill>
                  <a:schemeClr val="bg1"/>
                </a:solidFill>
              </a:rPr>
              <a:t>Software Security Touchpoints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74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70550D6C-E282-4A4B-B17B-4B34DB2A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E8A970E-74CF-A941-9511-DE5802D1FA59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122CAF7D-8FC1-0847-9ADC-61AF8577C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Penetration Testing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4497D963-904F-DF4F-B780-4532DF6EA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Artifact: system in its environment</a:t>
            </a:r>
          </a:p>
          <a:p>
            <a:pPr eaLnBrk="1" hangingPunct="1"/>
            <a:r>
              <a:rPr lang="en-US" altLang="en-US" sz="2800"/>
              <a:t>Understanding fielded software in its environment</a:t>
            </a:r>
          </a:p>
          <a:p>
            <a:pPr eaLnBrk="1" hangingPunct="1"/>
            <a:r>
              <a:rPr lang="en-US" altLang="en-US" sz="2800"/>
              <a:t>Information supplied by architectural risk analysis</a:t>
            </a:r>
          </a:p>
          <a:p>
            <a:pPr eaLnBrk="1" hangingPunct="1"/>
            <a:r>
              <a:rPr lang="en-US" altLang="en-US" sz="2800"/>
              <a:t>Who does it?</a:t>
            </a:r>
          </a:p>
          <a:p>
            <a:pPr eaLnBrk="1" hangingPunct="1"/>
            <a:r>
              <a:rPr lang="en-US" altLang="en-US" sz="2800"/>
              <a:t>Black Hat</a:t>
            </a:r>
          </a:p>
        </p:txBody>
      </p:sp>
    </p:spTree>
    <p:extLst>
      <p:ext uri="{BB962C8B-B14F-4D97-AF65-F5344CB8AC3E}">
        <p14:creationId xmlns:p14="http://schemas.microsoft.com/office/powerpoint/2010/main" val="3665025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2F2310E2-32DC-AB4D-A3E6-178E02B0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C311C4-3424-7C45-AD75-E11458FF53EF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ABBDC59E-9059-A946-B648-9BE18E907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Risk-Based Security Testing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3B9D7D16-F79C-1247-9655-497764500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Artifact: unit and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Strategies: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Testing of security functionality (standard functional testing)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Risk-based security testing (attack pattern, risk analysis, abuse cases)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Attacker’s mindset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White Hat + Black Hat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855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1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A7ED3487-DBAA-F744-BB4C-3811B90C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077AF6-BCAA-574E-A0B2-349197865F07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4F2BF9FB-6F09-D94F-9E1A-0DE2F56D8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Abuse Cases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F169DDC7-F4A5-1542-8FF4-28F03C317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Artifact: requirements and use cases</a:t>
            </a:r>
          </a:p>
          <a:p>
            <a:pPr eaLnBrk="1" hangingPunct="1"/>
            <a:r>
              <a:rPr lang="en-US" altLang="en-US" sz="2800"/>
              <a:t>Describe system behavior under attack</a:t>
            </a:r>
          </a:p>
          <a:p>
            <a:pPr eaLnBrk="1" hangingPunct="1"/>
            <a:r>
              <a:rPr lang="en-US" altLang="en-US" sz="2800"/>
              <a:t>Explicit coverage of </a:t>
            </a:r>
          </a:p>
          <a:p>
            <a:pPr lvl="1" eaLnBrk="1" hangingPunct="1"/>
            <a:r>
              <a:rPr lang="en-US" altLang="en-US"/>
              <a:t>What should be protected</a:t>
            </a:r>
          </a:p>
          <a:p>
            <a:pPr lvl="1" eaLnBrk="1" hangingPunct="1"/>
            <a:r>
              <a:rPr lang="en-US" altLang="en-US"/>
              <a:t>From whom</a:t>
            </a:r>
          </a:p>
          <a:p>
            <a:pPr lvl="1" eaLnBrk="1" hangingPunct="1"/>
            <a:r>
              <a:rPr lang="en-US" altLang="en-US"/>
              <a:t>For how long</a:t>
            </a:r>
          </a:p>
          <a:p>
            <a:pPr eaLnBrk="1" hangingPunct="1"/>
            <a:r>
              <a:rPr lang="en-US" altLang="en-US" sz="2800"/>
              <a:t>White Hat + Black Hat</a:t>
            </a:r>
          </a:p>
        </p:txBody>
      </p:sp>
    </p:spTree>
    <p:extLst>
      <p:ext uri="{BB962C8B-B14F-4D97-AF65-F5344CB8AC3E}">
        <p14:creationId xmlns:p14="http://schemas.microsoft.com/office/powerpoint/2010/main" val="3879839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38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3387BAD2-1309-7A46-8D83-A05C9295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51933B-F12E-BC46-91E5-57096C046C0F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50956080-365B-3A45-90E4-54718FFC9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Security Requirements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7560489A-B21C-0A48-938B-C352AA450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Artifact: Requirements</a:t>
            </a:r>
          </a:p>
          <a:p>
            <a:pPr eaLnBrk="1" hangingPunct="1"/>
            <a:r>
              <a:rPr lang="en-US" altLang="en-US"/>
              <a:t>Security explicitly worked into the requirements level</a:t>
            </a:r>
          </a:p>
          <a:p>
            <a:pPr eaLnBrk="1" hangingPunct="1"/>
            <a:r>
              <a:rPr lang="en-US" altLang="en-US"/>
              <a:t>Both functional security and emergent characteristics</a:t>
            </a:r>
          </a:p>
          <a:p>
            <a:pPr eaLnBrk="1" hangingPunct="1"/>
            <a:r>
              <a:rPr lang="en-US" altLang="en-US"/>
              <a:t>White Hat</a:t>
            </a:r>
          </a:p>
        </p:txBody>
      </p:sp>
    </p:spTree>
    <p:extLst>
      <p:ext uri="{BB962C8B-B14F-4D97-AF65-F5344CB8AC3E}">
        <p14:creationId xmlns:p14="http://schemas.microsoft.com/office/powerpoint/2010/main" val="2369373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64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DD14372C-743A-604F-A259-51FE8FED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BBA1FD1-97D1-F94D-A39E-263DF4AD0608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428307D1-A255-6342-BCC5-7626D7E83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Security Operations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3EA297B1-D596-6345-BB5E-8A482649A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Artifact: fielded system</a:t>
            </a:r>
          </a:p>
          <a:p>
            <a:pPr eaLnBrk="1" hangingPunct="1"/>
            <a:r>
              <a:rPr lang="en-US" altLang="en-US"/>
              <a:t>Monitoring system usage</a:t>
            </a:r>
          </a:p>
          <a:p>
            <a:pPr eaLnBrk="1" hangingPunct="1"/>
            <a:r>
              <a:rPr lang="en-US" altLang="en-US"/>
              <a:t>Combines both network centric and software specific operations</a:t>
            </a:r>
          </a:p>
          <a:p>
            <a:pPr eaLnBrk="1" hangingPunct="1"/>
            <a:r>
              <a:rPr lang="en-US" altLang="en-US"/>
              <a:t>White Hat</a:t>
            </a:r>
          </a:p>
        </p:txBody>
      </p:sp>
    </p:spTree>
    <p:extLst>
      <p:ext uri="{BB962C8B-B14F-4D97-AF65-F5344CB8AC3E}">
        <p14:creationId xmlns:p14="http://schemas.microsoft.com/office/powerpoint/2010/main" val="5231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CC71E78-B444-0C43-8609-C1F8363F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72C063A-294A-1441-9CB6-F81D3BAFAB5A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20A57847-0D2E-0340-8B09-775453E1A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Security Engineering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856DE1C4-ADBD-1A4A-813D-9F6102168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Reduce the need for reactive technologies (e.g., intrusion detection) by safer products</a:t>
            </a:r>
            <a:endParaRPr lang="en-US" altLang="en-US" sz="2800" dirty="0">
              <a:sym typeface="Wingdings" pitchFamily="2" charset="2"/>
            </a:endParaRPr>
          </a:p>
          <a:p>
            <a:pPr eaLnBrk="1" hangingPunct="1"/>
            <a:r>
              <a:rPr lang="en-US" altLang="en-US" sz="2800" dirty="0">
                <a:sym typeface="Wingdings" pitchFamily="2" charset="2"/>
              </a:rPr>
              <a:t>Need for:</a:t>
            </a:r>
          </a:p>
          <a:p>
            <a:pPr lvl="1" eaLnBrk="1" hangingPunct="1"/>
            <a:r>
              <a:rPr lang="en-US" altLang="en-US" sz="2400" dirty="0"/>
              <a:t>Software developers</a:t>
            </a:r>
          </a:p>
          <a:p>
            <a:pPr lvl="1" eaLnBrk="1" hangingPunct="1"/>
            <a:r>
              <a:rPr lang="en-US" altLang="en-US" sz="2400" dirty="0"/>
              <a:t>Operations people</a:t>
            </a:r>
          </a:p>
          <a:p>
            <a:pPr lvl="1" eaLnBrk="1" hangingPunct="1"/>
            <a:r>
              <a:rPr lang="en-US" altLang="en-US" sz="2400" dirty="0"/>
              <a:t>Administrators</a:t>
            </a:r>
          </a:p>
          <a:p>
            <a:pPr lvl="1" eaLnBrk="1" hangingPunct="1"/>
            <a:r>
              <a:rPr lang="en-US" altLang="en-US" sz="2400" dirty="0"/>
              <a:t>Users</a:t>
            </a:r>
          </a:p>
          <a:p>
            <a:pPr lvl="1" eaLnBrk="1" hangingPunct="1"/>
            <a:r>
              <a:rPr lang="en-US" altLang="en-US" sz="2400" dirty="0"/>
              <a:t>Executives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09AF7B-5D98-984B-A0A3-AE2ED0493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038600"/>
            <a:ext cx="41481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</a:rPr>
              <a:t>Why do these people </a:t>
            </a:r>
          </a:p>
          <a:p>
            <a:pPr eaLnBrk="1" hangingPunct="1"/>
            <a:r>
              <a:rPr lang="en-US" altLang="en-US" sz="2800" dirty="0">
                <a:solidFill>
                  <a:srgbClr val="FF0000"/>
                </a:solidFill>
              </a:rPr>
              <a:t>need Security Engineering?</a:t>
            </a:r>
          </a:p>
        </p:txBody>
      </p:sp>
    </p:spTree>
    <p:extLst>
      <p:ext uri="{BB962C8B-B14F-4D97-AF65-F5344CB8AC3E}">
        <p14:creationId xmlns:p14="http://schemas.microsoft.com/office/powerpoint/2010/main" val="253505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676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CD74DD63-A5F9-9B47-A7D4-C10A05F2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BF7490E-CEAA-7646-80D9-CA5FB8A16257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6063F1C4-AC11-4F4E-844D-9C310C537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External Analysis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7642FC30-F589-5A47-AF15-A28E8FCA2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Evaluate security by outside members </a:t>
            </a:r>
          </a:p>
          <a:p>
            <a:pPr eaLnBrk="1" hangingPunct="1"/>
            <a:r>
              <a:rPr lang="en-US" altLang="en-US"/>
              <a:t>Why?</a:t>
            </a:r>
          </a:p>
          <a:p>
            <a:pPr eaLnBrk="1" hangingPunct="1"/>
            <a:r>
              <a:rPr lang="en-US" altLang="en-US"/>
              <a:t>Advantages/disadvantages</a:t>
            </a:r>
          </a:p>
        </p:txBody>
      </p:sp>
    </p:spTree>
    <p:extLst>
      <p:ext uri="{BB962C8B-B14F-4D97-AF65-F5344CB8AC3E}">
        <p14:creationId xmlns:p14="http://schemas.microsoft.com/office/powerpoint/2010/main" val="1752292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F356ABD3-F1BB-9341-AE15-B113EEA2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0EB21A-A0CE-8742-9125-9CD534F322DA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09EBDFAC-99D2-5D48-8965-79AA8FD42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When to Apply Security? 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74F62DC0-EAC5-7E4C-B214-11DBC5C00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Economical consideration: early is better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Effectiveness of touchpoints: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Economics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Which software artifacts are available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Which tools are available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Cultural changes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Bad: reactive strategy </a:t>
            </a:r>
            <a:r>
              <a:rPr lang="en-US" altLang="en-US" sz="2800">
                <a:sym typeface="Wingdings" pitchFamily="2" charset="2"/>
              </a:rPr>
              <a:t> need: secure development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891653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D577BEF3-351C-8241-B33A-16B525C0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AE698D-FBDE-E14B-80F1-B98FAAD01321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BBB8D606-84CA-7E42-BF03-BE76B50A8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Best Practices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90BC7CE2-AB3A-EC40-88A3-355E9E8EC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Earlier the better</a:t>
            </a:r>
          </a:p>
          <a:p>
            <a:pPr eaLnBrk="1" hangingPunct="1"/>
            <a:r>
              <a:rPr lang="en-US" altLang="en-US" dirty="0"/>
              <a:t>Change “operational” view to secure software</a:t>
            </a:r>
          </a:p>
          <a:p>
            <a:pPr eaLnBrk="1" hangingPunct="1"/>
            <a:r>
              <a:rPr lang="en-US" altLang="en-US" dirty="0"/>
              <a:t>Best practices: expounded/presented by experts and adopted by practitioners</a:t>
            </a:r>
          </a:p>
        </p:txBody>
      </p:sp>
    </p:spTree>
    <p:extLst>
      <p:ext uri="{BB962C8B-B14F-4D97-AF65-F5344CB8AC3E}">
        <p14:creationId xmlns:p14="http://schemas.microsoft.com/office/powerpoint/2010/main" val="530150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B5C74-DD45-7E4B-AAD2-A617CF50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Worst Practices to Avoid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0C061DE5-CC90-884D-966E-E4D8E58CB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altLang="en-US" sz="2000" dirty="0"/>
              <a:t>From T. Demopoulos, “Worst Practices in Developing Secure Software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Assuming only “important’ SW needs to be secure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Emphasizing hitting deadlines over “good code”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Having IT make all risk management decisions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Not considering security during the entire SDLC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Assuming the SW won’t be attacked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Not doing any security testing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Not planning for failure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Counting on “security through obscurity”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Disallowing bad input instead of only allowing good input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SW that is not secure by default</a:t>
            </a:r>
          </a:p>
          <a:p>
            <a:pPr marL="857250" lvl="1" indent="-457200" eaLnBrk="1" hangingPunct="1">
              <a:buFontTx/>
              <a:buAutoNum type="arabicPeriod"/>
            </a:pPr>
            <a:r>
              <a:rPr lang="en-US" altLang="en-US" sz="2000" dirty="0"/>
              <a:t>Coding your own cryptography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endParaRPr lang="en-US" altLang="en-US" sz="2000" dirty="0"/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ABFDDD0E-2369-7040-B8C4-303516A6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5D031C-A86B-654F-905F-9C55317FDFDB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81784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2CF76D2B-D095-BC40-893C-7F23DA1A3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750021-13B6-664F-A7BD-74432BD0FA3A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EAC2A5A8-809E-B948-B6CC-B5E7A6FB3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Who Should Care?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B9F122B2-8447-7348-863D-F743C1417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Developers</a:t>
            </a:r>
          </a:p>
          <a:p>
            <a:pPr eaLnBrk="1" hangingPunct="1"/>
            <a:r>
              <a:rPr lang="en-US" altLang="en-US"/>
              <a:t>Architects</a:t>
            </a:r>
          </a:p>
          <a:p>
            <a:pPr eaLnBrk="1" hangingPunct="1"/>
            <a:r>
              <a:rPr lang="en-US" altLang="en-US"/>
              <a:t>Other builders</a:t>
            </a:r>
          </a:p>
          <a:p>
            <a:pPr eaLnBrk="1" hangingPunct="1"/>
            <a:r>
              <a:rPr lang="en-US" altLang="en-US"/>
              <a:t>Operations people</a:t>
            </a:r>
          </a:p>
        </p:txBody>
      </p:sp>
      <p:sp>
        <p:nvSpPr>
          <p:cNvPr id="23558" name="Rectangle 4">
            <a:extLst>
              <a:ext uri="{FF2B5EF4-FFF2-40B4-BE49-F238E27FC236}">
                <a16:creationId xmlns:a16="http://schemas.microsoft.com/office/drawing/2014/main" id="{C4DCB1BD-A480-B644-823B-3DAAF375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648200"/>
            <a:ext cx="5486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chemeClr val="bg2"/>
                </a:solidFill>
              </a:rPr>
              <a:t>Do not start with security people.</a:t>
            </a:r>
          </a:p>
          <a:p>
            <a:pPr algn="ctr" eaLnBrk="1" hangingPunct="1"/>
            <a:r>
              <a:rPr lang="en-US" altLang="en-US" b="1">
                <a:solidFill>
                  <a:schemeClr val="bg2"/>
                </a:solidFill>
              </a:rPr>
              <a:t>Start with software people.</a:t>
            </a:r>
          </a:p>
        </p:txBody>
      </p:sp>
    </p:spTree>
    <p:extLst>
      <p:ext uri="{BB962C8B-B14F-4D97-AF65-F5344CB8AC3E}">
        <p14:creationId xmlns:p14="http://schemas.microsoft.com/office/powerpoint/2010/main" val="2895827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2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A5E4773F-76CB-9247-8B0C-FCC42A7D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D521B5-90AF-0645-9CB1-898C532ED646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24FF4308-20DE-F24B-8F33-23301459C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Software Security Touchpoints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E124EE62-EF3F-904F-B5CB-0D0C9F601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Best Practices</a:t>
            </a:r>
          </a:p>
          <a:p>
            <a:pPr eaLnBrk="1" hangingPunct="1"/>
            <a:r>
              <a:rPr lang="en-US" altLang="en-US"/>
              <a:t>Both White Hat (constructive) and Black Hat (destructive) activities</a:t>
            </a:r>
          </a:p>
          <a:p>
            <a:pPr eaLnBrk="1" hangingPunct="1"/>
            <a:r>
              <a:rPr lang="en-US" altLang="en-US"/>
              <a:t>Throughout the SDLC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36EB19-40C6-F14B-83A9-9C3646665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19600"/>
            <a:ext cx="73564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0000"/>
                </a:solidFill>
              </a:rPr>
              <a:t>How do you think about security? </a:t>
            </a:r>
          </a:p>
          <a:p>
            <a:pPr algn="ctr" eaLnBrk="1" hangingPunct="1"/>
            <a:r>
              <a:rPr lang="en-US" altLang="en-US" sz="2800" dirty="0">
                <a:solidFill>
                  <a:srgbClr val="FF0000"/>
                </a:solidFill>
              </a:rPr>
              <a:t>Which is more important?  White hat or Black hat</a:t>
            </a:r>
          </a:p>
          <a:p>
            <a:pPr algn="ctr" eaLnBrk="1" hangingPunct="1"/>
            <a:r>
              <a:rPr lang="en-US" altLang="en-US" sz="2800" dirty="0">
                <a:solidFill>
                  <a:srgbClr val="FF0000"/>
                </a:solidFill>
              </a:rPr>
              <a:t>type of activities?</a:t>
            </a:r>
          </a:p>
        </p:txBody>
      </p:sp>
    </p:spTree>
    <p:extLst>
      <p:ext uri="{BB962C8B-B14F-4D97-AF65-F5344CB8AC3E}">
        <p14:creationId xmlns:p14="http://schemas.microsoft.com/office/powerpoint/2010/main" val="354734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pic>
        <p:nvPicPr>
          <p:cNvPr id="31" name="Picture 4" descr="Fig3">
            <a:extLst>
              <a:ext uri="{FF2B5EF4-FFF2-40B4-BE49-F238E27FC236}">
                <a16:creationId xmlns:a16="http://schemas.microsoft.com/office/drawing/2014/main" id="{A41360A9-C4C3-9947-AB9E-1F519065F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868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13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9F28A40-C814-294A-BE18-E695584B1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Cost of fixing defect at each stage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5E3E2B8F-7447-844C-8BCA-05ECE6079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7411" name="Picture 4" descr="Fig3">
            <a:extLst>
              <a:ext uri="{FF2B5EF4-FFF2-40B4-BE49-F238E27FC236}">
                <a16:creationId xmlns:a16="http://schemas.microsoft.com/office/drawing/2014/main" id="{69374B67-25B9-6345-8C37-D3C871F35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382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5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12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60427891-4754-844E-A03D-953C18F0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04A906-1B6F-1A44-BD1D-B36AD2B82C97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97B354F1-594B-B144-BCE9-AB827CC65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Code Review (Tool)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80C1BAB4-7F7E-C14C-9C42-DBA7A640E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Artifact: Code</a:t>
            </a:r>
          </a:p>
          <a:p>
            <a:pPr eaLnBrk="1" hangingPunct="1"/>
            <a:r>
              <a:rPr lang="en-US" altLang="en-US" dirty="0"/>
              <a:t>Implementation bugs</a:t>
            </a:r>
          </a:p>
          <a:p>
            <a:pPr eaLnBrk="1" hangingPunct="1"/>
            <a:r>
              <a:rPr lang="en-US" altLang="en-US" dirty="0"/>
              <a:t>Static Analysis tools</a:t>
            </a:r>
          </a:p>
          <a:p>
            <a:pPr eaLnBrk="1" hangingPunct="1"/>
            <a:r>
              <a:rPr lang="en-US" altLang="en-US" dirty="0"/>
              <a:t>White Hat</a:t>
            </a:r>
          </a:p>
        </p:txBody>
      </p:sp>
    </p:spTree>
    <p:extLst>
      <p:ext uri="{BB962C8B-B14F-4D97-AF65-F5344CB8AC3E}">
        <p14:creationId xmlns:p14="http://schemas.microsoft.com/office/powerpoint/2010/main" val="2570263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B096707-FE8F-8B4D-9136-4E254994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BD5C7A-8B9D-B34B-9502-654A2ECF54CB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961CFFB2-19F1-E647-A70E-5E8EFAF8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Touchpoints</a:t>
            </a:r>
          </a:p>
        </p:txBody>
      </p:sp>
      <p:sp>
        <p:nvSpPr>
          <p:cNvPr id="64" name="AutoShape 3">
            <a:extLst>
              <a:ext uri="{FF2B5EF4-FFF2-40B4-BE49-F238E27FC236}">
                <a16:creationId xmlns:a16="http://schemas.microsoft.com/office/drawing/2014/main" id="{6522BA14-4BFA-1942-9DFB-AC064AEE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Requirement 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Use cases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11BBB4F8-F277-484D-8075-14578558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6" name="AutoShape 5">
            <a:extLst>
              <a:ext uri="{FF2B5EF4-FFF2-40B4-BE49-F238E27FC236}">
                <a16:creationId xmlns:a16="http://schemas.microsoft.com/office/drawing/2014/main" id="{6235A5B7-C283-7746-A251-894AE6A1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7" name="AutoShape 6">
            <a:extLst>
              <a:ext uri="{FF2B5EF4-FFF2-40B4-BE49-F238E27FC236}">
                <a16:creationId xmlns:a16="http://schemas.microsoft.com/office/drawing/2014/main" id="{04F0B20A-4DA7-D64A-B448-B91652A2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Architecture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and Design</a:t>
            </a:r>
          </a:p>
        </p:txBody>
      </p:sp>
      <p:sp>
        <p:nvSpPr>
          <p:cNvPr id="68" name="AutoShape 7">
            <a:extLst>
              <a:ext uri="{FF2B5EF4-FFF2-40B4-BE49-F238E27FC236}">
                <a16:creationId xmlns:a16="http://schemas.microsoft.com/office/drawing/2014/main" id="{F6E1687C-0663-924E-994C-2DAEBE90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Plans</a:t>
            </a:r>
          </a:p>
        </p:txBody>
      </p:sp>
      <p:sp>
        <p:nvSpPr>
          <p:cNvPr id="69" name="AutoShape 8">
            <a:extLst>
              <a:ext uri="{FF2B5EF4-FFF2-40B4-BE49-F238E27FC236}">
                <a16:creationId xmlns:a16="http://schemas.microsoft.com/office/drawing/2014/main" id="{CFF46F29-3ACD-9E48-B3CA-65FCE9FD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Code</a:t>
            </a:r>
          </a:p>
        </p:txBody>
      </p:sp>
      <p:sp>
        <p:nvSpPr>
          <p:cNvPr id="70" name="AutoShape 9">
            <a:extLst>
              <a:ext uri="{FF2B5EF4-FFF2-40B4-BE49-F238E27FC236}">
                <a16:creationId xmlns:a16="http://schemas.microsoft.com/office/drawing/2014/main" id="{334C08ED-3BC6-C846-AA6E-24DB6562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Tests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Test Results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83CCDF2B-3DB8-6746-B5D6-D64B970A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91012"/>
            <a:ext cx="1295400" cy="762000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</a:t>
            </a: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 Feedback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</a:rPr>
              <a:t>the Field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EC0AC660-34FC-904A-B7E7-B7C720050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08375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5. Abuse cases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62CFA253-5475-3648-BABF-490A32181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90812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6. Security Requirements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9DBB01BA-AAFB-9F48-A8B4-7B35D690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3222625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5" name="Text Box 14">
            <a:extLst>
              <a:ext uri="{FF2B5EF4-FFF2-40B4-BE49-F238E27FC236}">
                <a16:creationId xmlns:a16="http://schemas.microsoft.com/office/drawing/2014/main" id="{6D00D632-F6CE-0644-ACCB-5E0E61F77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1905000"/>
            <a:ext cx="180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External Review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3C00C128-B404-3841-A69A-A1D9EE79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95612"/>
            <a:ext cx="1420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4. Risk-Based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Security Tests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2CC00F85-2A94-214B-A996-98345FC4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447925"/>
            <a:ext cx="254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1. Code Review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(Tools)</a:t>
            </a:r>
          </a:p>
        </p:txBody>
      </p:sp>
      <p:sp>
        <p:nvSpPr>
          <p:cNvPr id="78" name="Text Box 17">
            <a:extLst>
              <a:ext uri="{FF2B5EF4-FFF2-40B4-BE49-F238E27FC236}">
                <a16:creationId xmlns:a16="http://schemas.microsoft.com/office/drawing/2014/main" id="{AF4B4431-89D2-E64F-8312-C517E6F3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25850"/>
            <a:ext cx="1914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2. Risk Analysis</a:t>
            </a:r>
          </a:p>
        </p:txBody>
      </p:sp>
      <p:sp>
        <p:nvSpPr>
          <p:cNvPr id="79" name="Text Box 18">
            <a:extLst>
              <a:ext uri="{FF2B5EF4-FFF2-40B4-BE49-F238E27FC236}">
                <a16:creationId xmlns:a16="http://schemas.microsoft.com/office/drawing/2014/main" id="{9E099979-E910-8245-B971-0DF657E34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57412"/>
            <a:ext cx="2597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3. Penetration Testing</a:t>
            </a:r>
          </a:p>
        </p:txBody>
      </p:sp>
      <p:sp>
        <p:nvSpPr>
          <p:cNvPr id="80" name="Text Box 19">
            <a:extLst>
              <a:ext uri="{FF2B5EF4-FFF2-40B4-BE49-F238E27FC236}">
                <a16:creationId xmlns:a16="http://schemas.microsoft.com/office/drawing/2014/main" id="{5A5554DA-98CB-7B40-A4D2-5B412758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00412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7. Security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</a:rPr>
              <a:t>Operations</a:t>
            </a:r>
          </a:p>
        </p:txBody>
      </p:sp>
      <p:sp>
        <p:nvSpPr>
          <p:cNvPr id="81" name="Line 20">
            <a:extLst>
              <a:ext uri="{FF2B5EF4-FFF2-40B4-BE49-F238E27FC236}">
                <a16:creationId xmlns:a16="http://schemas.microsoft.com/office/drawing/2014/main" id="{554D9E34-C6E7-7A47-9A72-5659C0D93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2" name="Line 21">
            <a:extLst>
              <a:ext uri="{FF2B5EF4-FFF2-40B4-BE49-F238E27FC236}">
                <a16:creationId xmlns:a16="http://schemas.microsoft.com/office/drawing/2014/main" id="{5FC23F93-65F9-4C49-983B-C7EF8390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071812"/>
            <a:ext cx="45720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3" name="Line 22">
            <a:extLst>
              <a:ext uri="{FF2B5EF4-FFF2-40B4-BE49-F238E27FC236}">
                <a16:creationId xmlns:a16="http://schemas.microsoft.com/office/drawing/2014/main" id="{3A67BDB4-35A3-0948-92FD-4202FF0F6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605212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4" name="Line 23">
            <a:extLst>
              <a:ext uri="{FF2B5EF4-FFF2-40B4-BE49-F238E27FC236}">
                <a16:creationId xmlns:a16="http://schemas.microsoft.com/office/drawing/2014/main" id="{C32BF269-92EB-284C-8DD2-FEFA819A7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605212"/>
            <a:ext cx="533400" cy="609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5" name="Line 24">
            <a:extLst>
              <a:ext uri="{FF2B5EF4-FFF2-40B4-BE49-F238E27FC236}">
                <a16:creationId xmlns:a16="http://schemas.microsoft.com/office/drawing/2014/main" id="{DCECFAC7-EF74-5742-A43B-F188CF338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5212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6" name="Line 25">
            <a:extLst>
              <a:ext uri="{FF2B5EF4-FFF2-40B4-BE49-F238E27FC236}">
                <a16:creationId xmlns:a16="http://schemas.microsoft.com/office/drawing/2014/main" id="{46145CF8-E923-3C4E-A538-20B016140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48012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7" name="Line 26">
            <a:extLst>
              <a:ext uri="{FF2B5EF4-FFF2-40B4-BE49-F238E27FC236}">
                <a16:creationId xmlns:a16="http://schemas.microsoft.com/office/drawing/2014/main" id="{BB489D9C-ADDC-B54A-A9DC-97DE1B68E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10012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8" name="Line 27">
            <a:extLst>
              <a:ext uri="{FF2B5EF4-FFF2-40B4-BE49-F238E27FC236}">
                <a16:creationId xmlns:a16="http://schemas.microsoft.com/office/drawing/2014/main" id="{2B7D56BE-5202-C14B-82EF-6559A5150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2462212"/>
            <a:ext cx="6858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9" name="Line 28">
            <a:extLst>
              <a:ext uri="{FF2B5EF4-FFF2-40B4-BE49-F238E27FC236}">
                <a16:creationId xmlns:a16="http://schemas.microsoft.com/office/drawing/2014/main" id="{7AD103F4-3060-9E42-A29A-978E88487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462212"/>
            <a:ext cx="609600" cy="1752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0" name="Line 29">
            <a:extLst>
              <a:ext uri="{FF2B5EF4-FFF2-40B4-BE49-F238E27FC236}">
                <a16:creationId xmlns:a16="http://schemas.microsoft.com/office/drawing/2014/main" id="{76AA9AFD-AB7B-FC41-B2BD-F1094CDE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3833812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19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E99D9D03-5EBC-CE42-9141-D9127BA7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1D6BD6-3CF9-0B47-A6CE-7760CFCE3E95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2D10DBE5-6119-7440-9288-A52593241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Architectural Risk Analysis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EE6C3EB1-F2E4-EA41-B2B6-B51C1F7A0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Artifact: Design and specification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System must be coherent and present a uniform security front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Document assumptions and identify possible attacks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Both at specification-based architecture stage and class-hierarchy design stage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White hat</a:t>
            </a:r>
          </a:p>
        </p:txBody>
      </p:sp>
    </p:spTree>
    <p:extLst>
      <p:ext uri="{BB962C8B-B14F-4D97-AF65-F5344CB8AC3E}">
        <p14:creationId xmlns:p14="http://schemas.microsoft.com/office/powerpoint/2010/main" val="4247044655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3733</TotalTime>
  <Words>1026</Words>
  <Application>Microsoft Macintosh PowerPoint</Application>
  <PresentationFormat>On-screen Show (4:3)</PresentationFormat>
  <Paragraphs>326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Times New Roman</vt:lpstr>
      <vt:lpstr>Wingdings</vt:lpstr>
      <vt:lpstr>Pixel</vt:lpstr>
      <vt:lpstr>PowerPoint Presentation</vt:lpstr>
      <vt:lpstr>Security Engineering</vt:lpstr>
      <vt:lpstr>Software Security Touchpoints</vt:lpstr>
      <vt:lpstr>Application of Touchpoints</vt:lpstr>
      <vt:lpstr>Cost of fixing defect at each stage</vt:lpstr>
      <vt:lpstr>Application of Touchpoints</vt:lpstr>
      <vt:lpstr>Code Review (Tool)</vt:lpstr>
      <vt:lpstr>Application of Touchpoints</vt:lpstr>
      <vt:lpstr>Architectural Risk Analysis</vt:lpstr>
      <vt:lpstr>Application of Touchpoints</vt:lpstr>
      <vt:lpstr>Penetration Testing</vt:lpstr>
      <vt:lpstr>Application of Touchpoints</vt:lpstr>
      <vt:lpstr>Risk-Based Security Testing</vt:lpstr>
      <vt:lpstr>Application of Touchpoints</vt:lpstr>
      <vt:lpstr>Abuse Cases</vt:lpstr>
      <vt:lpstr>Application of Touchpoints</vt:lpstr>
      <vt:lpstr>Security Requirements</vt:lpstr>
      <vt:lpstr>Application of Touchpoints</vt:lpstr>
      <vt:lpstr>Security Operations</vt:lpstr>
      <vt:lpstr>Application of Touchpoints</vt:lpstr>
      <vt:lpstr>External Analysis</vt:lpstr>
      <vt:lpstr>When to Apply Security? </vt:lpstr>
      <vt:lpstr>Best Practices</vt:lpstr>
      <vt:lpstr>Worst Practices to Avoid</vt:lpstr>
      <vt:lpstr>Who Should Care?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82</cp:revision>
  <dcterms:created xsi:type="dcterms:W3CDTF">2020-02-13T19:25:53Z</dcterms:created>
  <dcterms:modified xsi:type="dcterms:W3CDTF">2022-02-21T13:56:37Z</dcterms:modified>
</cp:coreProperties>
</file>