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22"/>
  </p:notesMasterIdLst>
  <p:handoutMasterIdLst>
    <p:handoutMasterId r:id="rId23"/>
  </p:handoutMasterIdLst>
  <p:sldIdLst>
    <p:sldId id="548" r:id="rId2"/>
    <p:sldId id="578" r:id="rId3"/>
    <p:sldId id="406" r:id="rId4"/>
    <p:sldId id="407" r:id="rId5"/>
    <p:sldId id="270" r:id="rId6"/>
    <p:sldId id="408" r:id="rId7"/>
    <p:sldId id="415" r:id="rId8"/>
    <p:sldId id="416" r:id="rId9"/>
    <p:sldId id="417" r:id="rId10"/>
    <p:sldId id="418" r:id="rId11"/>
    <p:sldId id="409" r:id="rId12"/>
    <p:sldId id="410" r:id="rId13"/>
    <p:sldId id="411" r:id="rId14"/>
    <p:sldId id="412" r:id="rId15"/>
    <p:sldId id="271" r:id="rId16"/>
    <p:sldId id="272" r:id="rId17"/>
    <p:sldId id="273" r:id="rId18"/>
    <p:sldId id="413" r:id="rId19"/>
    <p:sldId id="414" r:id="rId20"/>
    <p:sldId id="577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01" autoAdjust="0"/>
    <p:restoredTop sz="72517"/>
  </p:normalViewPr>
  <p:slideViewPr>
    <p:cSldViewPr>
      <p:cViewPr varScale="1">
        <p:scale>
          <a:sx n="91" d="100"/>
          <a:sy n="91" d="100"/>
        </p:scale>
        <p:origin x="324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5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61484CB7-5627-FB46-AC8A-9DECF3E537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A845753-943A-E340-92C2-11EB898441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A4238010-C419-3F43-A8EE-1881465978B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AE54755E-3FD6-A14F-8341-24FD0E368B3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26202B00-625F-6A4D-BC2D-867E413C61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673A270-4EE5-A941-B16E-FE3F636733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D28D2F5-E1BB-B646-82F2-57797B70FC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>
            <a:extLst>
              <a:ext uri="{FF2B5EF4-FFF2-40B4-BE49-F238E27FC236}">
                <a16:creationId xmlns:a16="http://schemas.microsoft.com/office/drawing/2014/main" id="{5C0D786D-41D2-E444-AA12-FEA9D072B74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BDBDF8B-CA4B-ED42-B81E-DCB4CDC0693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3C464C6-35C5-6D4F-A5DD-238A7C22DD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01E660C-47DA-1849-A823-2806B3033C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C82FDA1F-E0EC-4B43-8947-0DD07C659C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390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software projects produce at least one artifact: source code.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At the code level, the focus is on implementation bugs, especially those that static analysis tools that scan source code for common vulnerabilities can discover.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Code review is a necessary practice, but not sufficient for achieving secure software.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Security bugs (especially in C and C++) are a real problem, but architectural flaws cause just as much damage.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766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>
            <a:extLst>
              <a:ext uri="{FF2B5EF4-FFF2-40B4-BE49-F238E27FC236}">
                <a16:creationId xmlns:a16="http://schemas.microsoft.com/office/drawing/2014/main" id="{11B1D115-FBBD-E549-AFDC-8E7F1F26671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es Placeholder 2">
            <a:extLst>
              <a:ext uri="{FF2B5EF4-FFF2-40B4-BE49-F238E27FC236}">
                <a16:creationId xmlns:a16="http://schemas.microsoft.com/office/drawing/2014/main" id="{E652FF38-EAF3-EC43-80A0-0D49E5FBD59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3" name="Slide Number Placeholder 3">
            <a:extLst>
              <a:ext uri="{FF2B5EF4-FFF2-40B4-BE49-F238E27FC236}">
                <a16:creationId xmlns:a16="http://schemas.microsoft.com/office/drawing/2014/main" id="{3A68A213-845D-A442-9828-B85EE7DE8A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E46D46-AA09-824D-A7E9-7562006BC21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601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>
            <a:extLst>
              <a:ext uri="{FF2B5EF4-FFF2-40B4-BE49-F238E27FC236}">
                <a16:creationId xmlns:a16="http://schemas.microsoft.com/office/drawing/2014/main" id="{6330050B-980D-FD4E-BCBA-198FADFAB6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id="{9A74F540-3B85-5147-B93F-95CEBF2377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An application programming interface (API) </a:t>
            </a:r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A5052D7F-0351-104C-B425-F2AF617B7F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57B3B0-0699-534F-83FC-27CECC86973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708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>
            <a:extLst>
              <a:ext uri="{FF2B5EF4-FFF2-40B4-BE49-F238E27FC236}">
                <a16:creationId xmlns:a16="http://schemas.microsoft.com/office/drawing/2014/main" id="{62E28F7C-B192-914B-BE66-6189156C08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>
            <a:extLst>
              <a:ext uri="{FF2B5EF4-FFF2-40B4-BE49-F238E27FC236}">
                <a16:creationId xmlns:a16="http://schemas.microsoft.com/office/drawing/2014/main" id="{F24A68EA-DE7D-6B4A-9ABE-2920951015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BE4BFA06-8905-6041-9F4B-DEF497FEB4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29BA17-A8C7-CA41-AA8D-F390CADD1DE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61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6DA22E02-E027-0A44-8DBE-7132836E35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EC30BD16-D7D8-A14D-B2AD-30F33178B2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A1546CA5-8886-9E47-949A-46C0FCB58E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CDF083E-23FF-1347-86E2-4310DC8F731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268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4895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5457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95A9EB3-5A4E-8A4B-9B0E-F64B0319E0E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51D23B1D-ACB3-D342-87C4-BAFA111565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A1523F29-AC60-3049-8D62-10C87E7E5B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EB0D9836-3DA1-AE4E-A4A2-9FCC37F787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0BD7E3F6-ADD3-2B47-8564-DB96B2E5276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52DD61CF-D996-5840-8A52-1A4EABCB1DD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7A359DCC-727D-244C-91AF-6E209F66473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F0766D59-D676-6649-B83B-5D495C5FD38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17DE7337-46DF-C646-8405-8335E127AAA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143C08D6-EC24-6343-922E-4B8095E2D7D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267D01E5-16F2-144B-8710-DE3031AC476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7A24CB61-F600-2140-BB7B-C3ADD0FBC57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A97F2998-A7A9-9343-93B9-450091C81A3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C2E77069-C08B-724F-8EB8-2E4E034A991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614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FB268399-29FC-8644-949C-AD07B99527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D116D6FC-009A-6346-9043-645AA02F4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AAB144D3-68F7-9F49-AD63-7D25B13D08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EE0A9-6497-5140-B87D-2396A44BB0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58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CBC8309-B0D0-5D48-B015-FE5BE16FAF6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05D7A86-718D-654F-9675-0177E2589BB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E1800F-1F16-284D-A432-499F3D3B047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BA513267-BCE1-C640-9F2A-72A9620F899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947605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35865F4-F243-D64F-BDBD-53F1A190AB6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A8A281F-EC8B-F04B-AA3C-4E3535A1D49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06BBEE-71BC-0845-A68D-7B254C273CB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CE0A951B-D98A-0E42-8BCD-7B876D18EA6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37961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5DCB0C1-682D-354D-9B67-FDE6D9EFD3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F8F04E5-9B0B-DF4C-BD25-8484A668C8C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4525C-1EAE-864F-AD60-33FDDCC0F78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D484DAFC-CC7F-4A45-8604-C89E77FA9A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7238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CF48B8B-B5A1-3145-BE47-46A30B62393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2C2EDDD-CDA9-4A46-84A8-61DD043BC4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6150E8-A4D8-E24A-971D-26B4D5289F0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EF58054-8EB3-6245-BAA2-C46C60F17B3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0349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AF8E303-7A93-6748-B4B1-B3C40C2C037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803DBFB-38DE-D84B-AB8D-59B76B022F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67E2A8-0554-1F4C-8C33-DE2C9B1892B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82769225-599B-F346-AA7A-0FD2759B901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19256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608BA1E-59EF-054C-B3D2-6E4C735AB14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A954CC1-D3A7-074D-9266-0CE246696C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1C54D0-94DE-8846-9835-FA00CD09F1A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702A44AB-FACB-4D40-AD66-1B4D7FF7ED5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49137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9CA344-D0C6-FF4D-BEAA-9FA8FBBF898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E439F-128B-F744-A655-2A522E87029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DE7478-3EE2-E542-A184-ACC427813C0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4BA62226-B138-BE45-9115-6F9074C4FA5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2567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69020E0-5C5C-F848-A623-13BE1DCC18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9F7599D-0901-2E48-AE15-119FA077AE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44E832-2F1C-6C49-AE96-02519D68167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13564159-C434-684E-A260-8E95B12CB62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03462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944F2C4-B0D7-AC4F-92AA-51A951F95DE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D9B0B3D-EDF5-AE45-B572-C557151C55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A1DFA9-4501-B24A-94D5-E697EDC49FF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525AD3A8-2497-8D49-A93C-AFA513451E5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966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504C783-85D9-C940-91D8-DEC9D7E4338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49CB94B-A3CB-6745-9010-C976A02ACE1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ACFF9D-933C-B141-841E-54C4961588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B4B01F0-8973-1640-AE42-3302C8CAFAB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57024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CB459910-39AE-D64C-8DE1-6038972D99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3F7DCEB1-B402-A942-BDFC-12E1F8CEB8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604020202020204" pitchFamily="34" charset="0"/>
              </a:defRPr>
            </a:lvl1pPr>
          </a:lstStyle>
          <a:p>
            <a:fld id="{0BE602E4-9AEA-4E4C-8083-F847C3D0F3A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E5386292-7FED-5144-8B26-51C2CAEA492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839B9892-0B7B-5D44-BF31-D0EA88FCC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92E768F7-7168-BB4B-BDB3-237BEB86F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A87C5B6E-AAC8-9742-B102-CF86ECEDA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AC5907FE-77B6-4E46-87F0-53CB232E6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9C954327-151B-AC45-BBED-C7BF9B32D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65577500-CDC1-3045-9B09-045383A76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2EF5D5E1-63F4-B143-8397-EE1DFAA0D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EE022A8D-1FAE-E446-9FF1-1984E0C39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E96EB66D-ABB0-A54F-B545-76E6F638D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052DB434-A98A-E64E-88BA-1D06603F98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00D95C0B-51AF-E64A-B2F3-B290B7C8A7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32" name="Rectangle 16">
            <a:extLst>
              <a:ext uri="{FF2B5EF4-FFF2-40B4-BE49-F238E27FC236}">
                <a16:creationId xmlns:a16="http://schemas.microsoft.com/office/drawing/2014/main" id="{A9A2879A-05D2-F344-AEFB-9E1CED9762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0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A0F6719D-1537-43CB-AAC7-2B8B808149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57400" y="2235200"/>
            <a:ext cx="6705600" cy="3403600"/>
          </a:xfrm>
        </p:spPr>
        <p:txBody>
          <a:bodyPr/>
          <a:lstStyle/>
          <a:p>
            <a:pPr marL="609600" indent="-609600" algn="ctr">
              <a:defRPr/>
            </a:pPr>
            <a:r>
              <a:rPr lang="en-US" altLang="en-US" sz="6000" dirty="0">
                <a:solidFill>
                  <a:schemeClr val="bg1"/>
                </a:solidFill>
              </a:rPr>
              <a:t>Code Review with a Tool</a:t>
            </a:r>
            <a:br>
              <a:rPr lang="en-US" altLang="en-US" sz="6000" dirty="0">
                <a:solidFill>
                  <a:schemeClr val="bg1"/>
                </a:solidFill>
              </a:rPr>
            </a:br>
            <a:endParaRPr lang="en-US" alt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240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48CF6F40-E8FA-EA40-9762-50FA78EC9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4ABBD4D-0920-414B-9A30-4740DDC26546}" type="slidenum">
              <a:rPr lang="en-US" altLang="en-US" sz="1400"/>
              <a:pPr eaLnBrk="1" hangingPunct="1"/>
              <a:t>10</a:t>
            </a:fld>
            <a:endParaRPr lang="en-US" altLang="en-US" sz="1400"/>
          </a:p>
        </p:txBody>
      </p:sp>
      <p:sp>
        <p:nvSpPr>
          <p:cNvPr id="218114" name="Rectangle 2">
            <a:extLst>
              <a:ext uri="{FF2B5EF4-FFF2-40B4-BE49-F238E27FC236}">
                <a16:creationId xmlns:a16="http://schemas.microsoft.com/office/drawing/2014/main" id="{7A1FA27F-A406-2F42-87FF-FB163EDCB7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/>
              <a:t>Best Practices Recommendations 3.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025B2CAA-2A9A-2F4D-A18A-38216FBA70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9"/>
            </a:pPr>
            <a:r>
              <a:rPr lang="en-US" altLang="en-US" sz="2800"/>
              <a:t>Beware of the “Big Brother” effect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en-US" sz="2400"/>
              <a:t>Use of metrics – role of manager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9"/>
            </a:pPr>
            <a:r>
              <a:rPr lang="en-US" altLang="en-US" sz="2800"/>
              <a:t>The Ego effect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en-US" sz="2400"/>
              <a:t>User code review to encourage developers for good coding habits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en-US" sz="2400"/>
              <a:t>Review at least 20-33% of code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9"/>
            </a:pPr>
            <a:r>
              <a:rPr lang="en-US" altLang="en-US" sz="2800"/>
              <a:t>Light weight style of review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en-US" sz="2400"/>
              <a:t>Tool assisted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en-US" sz="2400"/>
              <a:t>Just as efficient as formal, heavy weight review but 1/5 less time required</a:t>
            </a:r>
          </a:p>
        </p:txBody>
      </p:sp>
    </p:spTree>
    <p:extLst>
      <p:ext uri="{BB962C8B-B14F-4D97-AF65-F5344CB8AC3E}">
        <p14:creationId xmlns:p14="http://schemas.microsoft.com/office/powerpoint/2010/main" val="75198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34F12764-89E8-8840-955A-89E0EC238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D5A95B0-B37B-A644-91C6-B0DDB1FD929C}" type="slidenum">
              <a:rPr lang="en-US" altLang="en-US" sz="1400"/>
              <a:pPr eaLnBrk="1" hangingPunct="1"/>
              <a:t>11</a:t>
            </a:fld>
            <a:endParaRPr lang="en-US" altLang="en-US" sz="1400"/>
          </a:p>
        </p:txBody>
      </p:sp>
      <p:sp>
        <p:nvSpPr>
          <p:cNvPr id="202754" name="Rectangle 2">
            <a:extLst>
              <a:ext uri="{FF2B5EF4-FFF2-40B4-BE49-F238E27FC236}">
                <a16:creationId xmlns:a16="http://schemas.microsoft.com/office/drawing/2014/main" id="{5146FF65-2F54-914D-BAFB-71DAC03CAE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dirty="0"/>
              <a:t>Source Code vs. Binary Code Check</a:t>
            </a:r>
          </a:p>
        </p:txBody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4095C59E-B585-7042-A043-F4E100E85A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3999"/>
            <a:ext cx="7772400" cy="4721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What to check?  Source Code or Binary Code?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Source Code: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See the logic, control, and data flow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See explicit code lines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Fixes can be carried out on the source code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Compiled Code: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May need reverse engineering (disassemble, decompile)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Finding a few vulnerabilities is easy.  Finding all is difficult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Fixes may be incorporated as binary modules or external filters</a:t>
            </a:r>
          </a:p>
        </p:txBody>
      </p:sp>
    </p:spTree>
    <p:extLst>
      <p:ext uri="{BB962C8B-B14F-4D97-AF65-F5344CB8AC3E}">
        <p14:creationId xmlns:p14="http://schemas.microsoft.com/office/powerpoint/2010/main" val="602203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>
            <a:extLst>
              <a:ext uri="{FF2B5EF4-FFF2-40B4-BE49-F238E27FC236}">
                <a16:creationId xmlns:a16="http://schemas.microsoft.com/office/drawing/2014/main" id="{87BD913E-4217-9F41-8ED1-049F67BE6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E822AEE-6C8D-8647-B557-D30C355A6EB6}" type="slidenum">
              <a:rPr lang="en-US" altLang="en-US" sz="1400"/>
              <a:pPr eaLnBrk="1" hangingPunct="1"/>
              <a:t>12</a:t>
            </a:fld>
            <a:endParaRPr lang="en-US" altLang="en-US" sz="1400"/>
          </a:p>
        </p:txBody>
      </p:sp>
      <p:sp>
        <p:nvSpPr>
          <p:cNvPr id="203778" name="Rectangle 2">
            <a:extLst>
              <a:ext uri="{FF2B5EF4-FFF2-40B4-BE49-F238E27FC236}">
                <a16:creationId xmlns:a16="http://schemas.microsoft.com/office/drawing/2014/main" id="{D3E0C380-F9CE-0749-88B1-BEAAEE19E6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How Static Analysis Works?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CC25EE08-313D-4749-B6E1-18EDC36638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229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Look for fixed set of patterns or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Syntactic matches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Lexical analysis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Flow analysis (control flow, call chains, data flow)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False negatives</a:t>
            </a:r>
            <a:r>
              <a:rPr lang="en-US" altLang="en-US" dirty="0"/>
              <a:t>(wrong sense of security)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 sound tool does not generate false negatives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False positives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Sound tool: given a set of assumptions, the static analysis tool does not produce false negatives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Commercial tools:  unsound</a:t>
            </a:r>
          </a:p>
        </p:txBody>
      </p:sp>
    </p:spTree>
    <p:extLst>
      <p:ext uri="{BB962C8B-B14F-4D97-AF65-F5344CB8AC3E}">
        <p14:creationId xmlns:p14="http://schemas.microsoft.com/office/powerpoint/2010/main" val="3793395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3C7FF3D7-2236-364B-A18E-E42D08B82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029A078-8A34-594B-A27E-CF2AB2CC6D77}" type="slidenum">
              <a:rPr lang="en-US" altLang="en-US" sz="1400"/>
              <a:pPr eaLnBrk="1" hangingPunct="1"/>
              <a:t>13</a:t>
            </a:fld>
            <a:endParaRPr lang="en-US" altLang="en-US" sz="1400"/>
          </a:p>
        </p:txBody>
      </p:sp>
      <p:sp>
        <p:nvSpPr>
          <p:cNvPr id="204802" name="Rectangle 2">
            <a:extLst>
              <a:ext uri="{FF2B5EF4-FFF2-40B4-BE49-F238E27FC236}">
                <a16:creationId xmlns:a16="http://schemas.microsoft.com/office/drawing/2014/main" id="{94518C1D-0C80-C945-ADB9-E1A68E7A53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Static Analysis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A652F04F-A934-5A4C-A305-D74FDAAF51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Identify vulnerable constructs</a:t>
            </a:r>
          </a:p>
          <a:p>
            <a:pPr eaLnBrk="1" hangingPunct="1"/>
            <a:r>
              <a:rPr lang="en-US" altLang="en-US" sz="2800" dirty="0"/>
              <a:t>Similar to compiler – preprocess source file and evaluates against known vulnerabilities</a:t>
            </a:r>
          </a:p>
          <a:p>
            <a:pPr eaLnBrk="1" hangingPunct="1"/>
            <a:r>
              <a:rPr lang="en-US" altLang="en-US" sz="2800" dirty="0"/>
              <a:t>Scope of analysis</a:t>
            </a:r>
          </a:p>
          <a:p>
            <a:pPr lvl="1" eaLnBrk="1" hangingPunct="1"/>
            <a:r>
              <a:rPr lang="en-US" altLang="en-US" sz="2400" dirty="0"/>
              <a:t>Local: one function at a time</a:t>
            </a:r>
          </a:p>
          <a:p>
            <a:pPr lvl="1" eaLnBrk="1" hangingPunct="1"/>
            <a:r>
              <a:rPr lang="en-US" altLang="en-US" sz="2400" dirty="0"/>
              <a:t>Module-level: one class (or compilation unit) at a time – incorporates relationships between functions</a:t>
            </a:r>
          </a:p>
          <a:p>
            <a:pPr lvl="1" eaLnBrk="1" hangingPunct="1"/>
            <a:r>
              <a:rPr lang="en-US" altLang="en-US" sz="2400" dirty="0"/>
              <a:t>Global: entire program – all relationships between functions</a:t>
            </a:r>
          </a:p>
        </p:txBody>
      </p:sp>
    </p:spTree>
    <p:extLst>
      <p:ext uri="{BB962C8B-B14F-4D97-AF65-F5344CB8AC3E}">
        <p14:creationId xmlns:p14="http://schemas.microsoft.com/office/powerpoint/2010/main" val="2125618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5C52169B-134E-E540-ACCF-F251EEF22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D799D49-FF57-DC44-AD02-97C6B6B24035}" type="slidenum">
              <a:rPr lang="en-US" altLang="en-US" sz="1400"/>
              <a:pPr eaLnBrk="1" hangingPunct="1"/>
              <a:t>14</a:t>
            </a:fld>
            <a:endParaRPr lang="en-US" altLang="en-US" sz="1400"/>
          </a:p>
        </p:txBody>
      </p:sp>
      <p:sp>
        <p:nvSpPr>
          <p:cNvPr id="205826" name="Rectangle 2">
            <a:extLst>
              <a:ext uri="{FF2B5EF4-FFF2-40B4-BE49-F238E27FC236}">
                <a16:creationId xmlns:a16="http://schemas.microsoft.com/office/drawing/2014/main" id="{922164BF-99A0-D644-981A-F47D44A4B7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Rule Coverage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7B4E957A-2E79-FA4C-A4A6-04F87EDEE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Taxonomy of coding errors:</a:t>
            </a:r>
          </a:p>
          <a:p>
            <a:pPr lvl="1" eaLnBrk="1" hangingPunct="1"/>
            <a:r>
              <a:rPr lang="en-US" altLang="en-US" dirty="0"/>
              <a:t>Language specific (e.g., C/C++, Java, etc.)</a:t>
            </a:r>
          </a:p>
          <a:p>
            <a:pPr lvl="1" eaLnBrk="1" hangingPunct="1"/>
            <a:r>
              <a:rPr lang="en-US" altLang="en-US" dirty="0"/>
              <a:t>Functions or APIs</a:t>
            </a:r>
          </a:p>
        </p:txBody>
      </p:sp>
    </p:spTree>
    <p:extLst>
      <p:ext uri="{BB962C8B-B14F-4D97-AF65-F5344CB8AC3E}">
        <p14:creationId xmlns:p14="http://schemas.microsoft.com/office/powerpoint/2010/main" val="2530482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F8509086-FF85-3645-A609-D8025A9976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Taxonomy of coding errors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193E6CB9-D0D9-E849-B0B8-8771456B3C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3058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Taxonomy of coding errors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/>
              <a:t>Input validation and representation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100" dirty="0"/>
              <a:t>Some source of problems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en-US" sz="1800" dirty="0"/>
              <a:t>Metacharacters, alternate encodings, numeric representations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en-US" sz="1800" dirty="0"/>
              <a:t>Forgetting input validation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en-US" sz="1800" dirty="0"/>
              <a:t>Trusting input too much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en-US" sz="1800" dirty="0"/>
              <a:t>Example: buffer overflow; integer overflow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/>
              <a:t>API abuse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100" dirty="0"/>
              <a:t>API represents contract between caller and </a:t>
            </a:r>
            <a:r>
              <a:rPr lang="en-US" altLang="en-US" sz="2100" dirty="0" err="1"/>
              <a:t>callee</a:t>
            </a:r>
            <a:endParaRPr lang="en-US" altLang="en-US" sz="2100" dirty="0"/>
          </a:p>
          <a:p>
            <a:pPr lvl="2" eaLnBrk="1" hangingPunct="1">
              <a:lnSpc>
                <a:spcPct val="80000"/>
              </a:lnSpc>
            </a:pPr>
            <a:r>
              <a:rPr lang="en-US" altLang="en-US" sz="2100" dirty="0"/>
              <a:t>E.g., failure to enforce principle of least privilege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/>
              <a:t>Security features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100" dirty="0"/>
              <a:t>Getting right security features is difficult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100" dirty="0"/>
              <a:t>E.g., insecure randomness, password management, authentication, access control, cryptography, privilege management, etc.</a:t>
            </a:r>
          </a:p>
        </p:txBody>
      </p:sp>
    </p:spTree>
    <p:extLst>
      <p:ext uri="{BB962C8B-B14F-4D97-AF65-F5344CB8AC3E}">
        <p14:creationId xmlns:p14="http://schemas.microsoft.com/office/powerpoint/2010/main" val="1505626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AE493757-40A4-2A4F-AF9D-CABE7A779C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Taxonomy of coding errors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3E896C1D-BC1B-E946-A762-471DC6FB1A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eaLnBrk="1" hangingPunct="1"/>
            <a:r>
              <a:rPr lang="en-US" altLang="en-US" sz="2600" dirty="0"/>
              <a:t>Taxonomy of coding errors</a:t>
            </a:r>
          </a:p>
          <a:p>
            <a:pPr lvl="1" eaLnBrk="1" hangingPunct="1"/>
            <a:r>
              <a:rPr lang="en-US" altLang="en-US" sz="2200" dirty="0"/>
              <a:t>Time and state</a:t>
            </a:r>
          </a:p>
          <a:p>
            <a:pPr lvl="2" eaLnBrk="1" hangingPunct="1"/>
            <a:r>
              <a:rPr lang="en-US" altLang="en-US" sz="2100" dirty="0"/>
              <a:t>Typical race condition issues</a:t>
            </a:r>
          </a:p>
          <a:p>
            <a:pPr lvl="2" eaLnBrk="1" hangingPunct="1"/>
            <a:r>
              <a:rPr lang="en-US" altLang="en-US" sz="2100" dirty="0"/>
              <a:t>E.g., deadlock</a:t>
            </a:r>
          </a:p>
          <a:p>
            <a:pPr lvl="1" eaLnBrk="1" hangingPunct="1"/>
            <a:r>
              <a:rPr lang="en-US" altLang="en-US" sz="2200" dirty="0"/>
              <a:t>Error handling</a:t>
            </a:r>
          </a:p>
          <a:p>
            <a:pPr lvl="2" eaLnBrk="1" hangingPunct="1"/>
            <a:r>
              <a:rPr lang="en-US" altLang="en-US" sz="2100" dirty="0"/>
              <a:t>Security defects related to error handling are very common</a:t>
            </a:r>
          </a:p>
          <a:p>
            <a:pPr lvl="2" eaLnBrk="1" hangingPunct="1"/>
            <a:r>
              <a:rPr lang="en-US" altLang="en-US" sz="2100" dirty="0"/>
              <a:t>Two ways</a:t>
            </a:r>
          </a:p>
          <a:p>
            <a:pPr lvl="3" eaLnBrk="1" hangingPunct="1"/>
            <a:r>
              <a:rPr lang="en-US" altLang="en-US" sz="1800" dirty="0"/>
              <a:t>Forget to handle errors or handling them roughly</a:t>
            </a:r>
          </a:p>
          <a:p>
            <a:pPr lvl="3"/>
            <a:r>
              <a:rPr lang="en-US" altLang="en-US" sz="1800" dirty="0"/>
              <a:t>Produce errors that either give out way too much information or so dangerous no one wants to handle them</a:t>
            </a:r>
          </a:p>
          <a:p>
            <a:pPr lvl="2" eaLnBrk="1" hangingPunct="1"/>
            <a:r>
              <a:rPr lang="en-US" altLang="en-US" sz="2100" dirty="0"/>
              <a:t>E.g., unchecked error value; empty catch block</a:t>
            </a:r>
          </a:p>
        </p:txBody>
      </p:sp>
    </p:spTree>
    <p:extLst>
      <p:ext uri="{BB962C8B-B14F-4D97-AF65-F5344CB8AC3E}">
        <p14:creationId xmlns:p14="http://schemas.microsoft.com/office/powerpoint/2010/main" val="3413819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E54017AA-A0F6-B04E-B6A5-729384DC65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Taxonomy of coding errors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C8FF7BEC-A1E0-6B4E-95DD-A46622343A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100"/>
              <a:t>Taxonomy of coding errors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Code quality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/>
              <a:t>Poor code quality leads to unpredictable behavior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/>
              <a:t>Poor usability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/>
              <a:t>Allows attacker to stress the system in unexpected ways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/>
              <a:t>E.g., Double free; memory leak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Encapsulation	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/>
              <a:t>Object oriented approach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/>
              <a:t>Include boundaries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/>
              <a:t>E.g., comparing classes by name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Environment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/>
              <a:t>Everything outside of the code but is important for the security of the software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/>
              <a:t>E.g., password in configuration file (hardwired)</a:t>
            </a:r>
          </a:p>
        </p:txBody>
      </p:sp>
    </p:spTree>
    <p:extLst>
      <p:ext uri="{BB962C8B-B14F-4D97-AF65-F5344CB8AC3E}">
        <p14:creationId xmlns:p14="http://schemas.microsoft.com/office/powerpoint/2010/main" val="4217426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B7D1AC92-AFB0-F74E-A19A-E982BB446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3F9887B-5D5E-344C-8A69-BD6D5F45EB2C}" type="slidenum">
              <a:rPr lang="en-US" altLang="en-US" sz="1400"/>
              <a:pPr eaLnBrk="1" hangingPunct="1"/>
              <a:t>18</a:t>
            </a:fld>
            <a:endParaRPr lang="en-US" altLang="en-US" sz="1400"/>
          </a:p>
        </p:txBody>
      </p:sp>
      <p:sp>
        <p:nvSpPr>
          <p:cNvPr id="206850" name="Rectangle 2">
            <a:extLst>
              <a:ext uri="{FF2B5EF4-FFF2-40B4-BE49-F238E27FC236}">
                <a16:creationId xmlns:a16="http://schemas.microsoft.com/office/drawing/2014/main" id="{6D515421-9FB5-6E45-8E7A-EF29B83736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Commercial Tools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1D2B96C9-80D2-4248-B5FB-921B4754D9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dirty="0"/>
              <a:t>Easy to use – still need expert knowledge</a:t>
            </a:r>
          </a:p>
          <a:p>
            <a:pPr eaLnBrk="1" hangingPunct="1"/>
            <a:r>
              <a:rPr lang="en-US" altLang="en-US" dirty="0"/>
              <a:t>Can process large code (millions of lines) efficiently</a:t>
            </a:r>
          </a:p>
          <a:p>
            <a:r>
              <a:rPr lang="en-US" altLang="en-US" dirty="0"/>
              <a:t>Need specialization of reviewer of results</a:t>
            </a:r>
          </a:p>
          <a:p>
            <a:pPr eaLnBrk="1" hangingPunct="1"/>
            <a:r>
              <a:rPr lang="en-US" altLang="en-US" dirty="0"/>
              <a:t>Encapsulates knowledge (known vulnerabilities) and efficient flow analysis</a:t>
            </a:r>
          </a:p>
          <a:p>
            <a:pPr eaLnBrk="1" hangingPunct="1"/>
            <a:r>
              <a:rPr lang="en-US" altLang="en-US" dirty="0"/>
              <a:t>Encourages efficient and secure coding</a:t>
            </a:r>
          </a:p>
        </p:txBody>
      </p:sp>
    </p:spTree>
    <p:extLst>
      <p:ext uri="{BB962C8B-B14F-4D97-AF65-F5344CB8AC3E}">
        <p14:creationId xmlns:p14="http://schemas.microsoft.com/office/powerpoint/2010/main" val="4042634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805FE76A-1742-604C-B7DD-BEC666595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7DC65B0-2043-0045-877F-5A227E7FB794}" type="slidenum">
              <a:rPr lang="en-US" altLang="en-US" sz="1400"/>
              <a:pPr eaLnBrk="1" hangingPunct="1"/>
              <a:t>19</a:t>
            </a:fld>
            <a:endParaRPr lang="en-US" altLang="en-US" sz="1400"/>
          </a:p>
        </p:txBody>
      </p:sp>
      <p:sp>
        <p:nvSpPr>
          <p:cNvPr id="207874" name="Rectangle 2">
            <a:extLst>
              <a:ext uri="{FF2B5EF4-FFF2-40B4-BE49-F238E27FC236}">
                <a16:creationId xmlns:a16="http://schemas.microsoft.com/office/drawing/2014/main" id="{4B60FB53-150A-124F-9289-3B01391D68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Tool Characteristics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C33A8EFA-1DB0-554D-B255-81C8222FD4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dirty="0"/>
              <a:t>Be designed for security</a:t>
            </a:r>
          </a:p>
          <a:p>
            <a:pPr eaLnBrk="1" hangingPunct="1"/>
            <a:r>
              <a:rPr lang="en-US" altLang="en-US" dirty="0"/>
              <a:t>Support multiple tires</a:t>
            </a:r>
          </a:p>
          <a:p>
            <a:r>
              <a:rPr lang="en-US" altLang="en-US" dirty="0"/>
              <a:t>Be extendable</a:t>
            </a:r>
          </a:p>
          <a:p>
            <a:pPr eaLnBrk="1" hangingPunct="1"/>
            <a:r>
              <a:rPr lang="en-US" altLang="en-US" dirty="0"/>
              <a:t>Be useful for both security analyst and developer</a:t>
            </a:r>
          </a:p>
          <a:p>
            <a:pPr eaLnBrk="1" hangingPunct="1"/>
            <a:r>
              <a:rPr lang="en-US" altLang="en-US" dirty="0"/>
              <a:t>Support existing development process</a:t>
            </a:r>
          </a:p>
          <a:p>
            <a:pPr eaLnBrk="1" hangingPunct="1"/>
            <a:r>
              <a:rPr lang="en-US" altLang="en-US" dirty="0"/>
              <a:t>Make sense for multiple stakeholders</a:t>
            </a:r>
          </a:p>
        </p:txBody>
      </p:sp>
    </p:spTree>
    <p:extLst>
      <p:ext uri="{BB962C8B-B14F-4D97-AF65-F5344CB8AC3E}">
        <p14:creationId xmlns:p14="http://schemas.microsoft.com/office/powerpoint/2010/main" val="1846551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>
            <a:extLst>
              <a:ext uri="{FF2B5EF4-FFF2-40B4-BE49-F238E27FC236}">
                <a16:creationId xmlns:a16="http://schemas.microsoft.com/office/drawing/2014/main" id="{7B096707-FE8F-8B4D-9136-4E2549943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6BD5C7A-8B9D-B34B-9502-654A2ECF54CB}" type="slidenum">
              <a:rPr lang="en-US" altLang="en-US" sz="1400"/>
              <a:pPr eaLnBrk="1" hangingPunct="1"/>
              <a:t>2</a:t>
            </a:fld>
            <a:endParaRPr lang="en-US" altLang="en-US" sz="1400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961CFFB2-19F1-E647-A70E-5E8EFAF84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Application of Touchpoints</a:t>
            </a:r>
          </a:p>
        </p:txBody>
      </p:sp>
      <p:sp>
        <p:nvSpPr>
          <p:cNvPr id="64" name="AutoShape 3">
            <a:extLst>
              <a:ext uri="{FF2B5EF4-FFF2-40B4-BE49-F238E27FC236}">
                <a16:creationId xmlns:a16="http://schemas.microsoft.com/office/drawing/2014/main" id="{6522BA14-4BFA-1942-9DFB-AC064AEEE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Requirement and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Use cases</a:t>
            </a:r>
          </a:p>
        </p:txBody>
      </p:sp>
      <p:sp>
        <p:nvSpPr>
          <p:cNvPr id="65" name="AutoShape 4">
            <a:extLst>
              <a:ext uri="{FF2B5EF4-FFF2-40B4-BE49-F238E27FC236}">
                <a16:creationId xmlns:a16="http://schemas.microsoft.com/office/drawing/2014/main" id="{11BBB4F8-F277-484D-8075-14578558D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6" name="AutoShape 5">
            <a:extLst>
              <a:ext uri="{FF2B5EF4-FFF2-40B4-BE49-F238E27FC236}">
                <a16:creationId xmlns:a16="http://schemas.microsoft.com/office/drawing/2014/main" id="{6235A5B7-C283-7746-A251-894AE6A1B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7" name="AutoShape 6">
            <a:extLst>
              <a:ext uri="{FF2B5EF4-FFF2-40B4-BE49-F238E27FC236}">
                <a16:creationId xmlns:a16="http://schemas.microsoft.com/office/drawing/2014/main" id="{04F0B20A-4DA7-D64A-B448-B91652A29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Architecture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and Design</a:t>
            </a:r>
          </a:p>
        </p:txBody>
      </p:sp>
      <p:sp>
        <p:nvSpPr>
          <p:cNvPr id="68" name="AutoShape 7">
            <a:extLst>
              <a:ext uri="{FF2B5EF4-FFF2-40B4-BE49-F238E27FC236}">
                <a16:creationId xmlns:a16="http://schemas.microsoft.com/office/drawing/2014/main" id="{F6E1687C-0663-924E-994C-2DAEBE904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Plans</a:t>
            </a:r>
          </a:p>
        </p:txBody>
      </p:sp>
      <p:sp>
        <p:nvSpPr>
          <p:cNvPr id="69" name="AutoShape 8">
            <a:extLst>
              <a:ext uri="{FF2B5EF4-FFF2-40B4-BE49-F238E27FC236}">
                <a16:creationId xmlns:a16="http://schemas.microsoft.com/office/drawing/2014/main" id="{CFF46F29-3ACD-9E48-B3CA-65FCE9FDD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Code</a:t>
            </a:r>
          </a:p>
        </p:txBody>
      </p:sp>
      <p:sp>
        <p:nvSpPr>
          <p:cNvPr id="70" name="AutoShape 9">
            <a:extLst>
              <a:ext uri="{FF2B5EF4-FFF2-40B4-BE49-F238E27FC236}">
                <a16:creationId xmlns:a16="http://schemas.microsoft.com/office/drawing/2014/main" id="{334C08ED-3BC6-C846-AA6E-24DB6562A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Tests and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Results</a:t>
            </a:r>
          </a:p>
        </p:txBody>
      </p:sp>
      <p:sp>
        <p:nvSpPr>
          <p:cNvPr id="71" name="AutoShape 10">
            <a:extLst>
              <a:ext uri="{FF2B5EF4-FFF2-40B4-BE49-F238E27FC236}">
                <a16:creationId xmlns:a16="http://schemas.microsoft.com/office/drawing/2014/main" id="{83CCDF2B-3DB8-6746-B5D6-D64B970AF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Feedback from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the Field</a:t>
            </a:r>
          </a:p>
        </p:txBody>
      </p:sp>
      <p:sp>
        <p:nvSpPr>
          <p:cNvPr id="72" name="Text Box 11">
            <a:extLst>
              <a:ext uri="{FF2B5EF4-FFF2-40B4-BE49-F238E27FC236}">
                <a16:creationId xmlns:a16="http://schemas.microsoft.com/office/drawing/2014/main" id="{EC0AC660-34FC-904A-B7E7-B7C720050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08375"/>
            <a:ext cx="1730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5. Abuse cases</a:t>
            </a:r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id="{62CFA253-5475-3648-BABF-490A32181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90812"/>
            <a:ext cx="2382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6. Security Requirements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id="{9DBB01BA-AAFB-9F48-A8B4-7B35D6906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0138" y="3222625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2. Risk Analysis</a:t>
            </a:r>
          </a:p>
        </p:txBody>
      </p:sp>
      <p:sp>
        <p:nvSpPr>
          <p:cNvPr id="75" name="Text Box 14">
            <a:extLst>
              <a:ext uri="{FF2B5EF4-FFF2-40B4-BE49-F238E27FC236}">
                <a16:creationId xmlns:a16="http://schemas.microsoft.com/office/drawing/2014/main" id="{6D00D632-F6CE-0644-ACCB-5E0E61F77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1905000"/>
            <a:ext cx="180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External Review</a:t>
            </a:r>
          </a:p>
        </p:txBody>
      </p:sp>
      <p:sp>
        <p:nvSpPr>
          <p:cNvPr id="76" name="Text Box 15">
            <a:extLst>
              <a:ext uri="{FF2B5EF4-FFF2-40B4-BE49-F238E27FC236}">
                <a16:creationId xmlns:a16="http://schemas.microsoft.com/office/drawing/2014/main" id="{3C00C128-B404-3841-A69A-A1D9EE791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995612"/>
            <a:ext cx="14208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4. Risk-Based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Security Tests</a:t>
            </a:r>
          </a:p>
        </p:txBody>
      </p:sp>
      <p:sp>
        <p:nvSpPr>
          <p:cNvPr id="77" name="Text Box 16">
            <a:extLst>
              <a:ext uri="{FF2B5EF4-FFF2-40B4-BE49-F238E27FC236}">
                <a16:creationId xmlns:a16="http://schemas.microsoft.com/office/drawing/2014/main" id="{2CC00F85-2A94-214B-A996-98345FC46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3" y="2447925"/>
            <a:ext cx="2547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1. Code Review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(Tools)</a:t>
            </a:r>
          </a:p>
        </p:txBody>
      </p:sp>
      <p:sp>
        <p:nvSpPr>
          <p:cNvPr id="78" name="Text Box 17">
            <a:extLst>
              <a:ext uri="{FF2B5EF4-FFF2-40B4-BE49-F238E27FC236}">
                <a16:creationId xmlns:a16="http://schemas.microsoft.com/office/drawing/2014/main" id="{AF4B4431-89D2-E64F-8312-C517E6F3B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625850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2. Risk Analysis</a:t>
            </a:r>
          </a:p>
        </p:txBody>
      </p:sp>
      <p:sp>
        <p:nvSpPr>
          <p:cNvPr id="79" name="Text Box 18">
            <a:extLst>
              <a:ext uri="{FF2B5EF4-FFF2-40B4-BE49-F238E27FC236}">
                <a16:creationId xmlns:a16="http://schemas.microsoft.com/office/drawing/2014/main" id="{9E099979-E910-8245-B971-0DF657E34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157412"/>
            <a:ext cx="25971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3. Penetration Testing</a:t>
            </a:r>
          </a:p>
        </p:txBody>
      </p:sp>
      <p:sp>
        <p:nvSpPr>
          <p:cNvPr id="80" name="Text Box 19">
            <a:extLst>
              <a:ext uri="{FF2B5EF4-FFF2-40B4-BE49-F238E27FC236}">
                <a16:creationId xmlns:a16="http://schemas.microsoft.com/office/drawing/2014/main" id="{5A5554DA-98CB-7B40-A4D2-5B412758D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300412"/>
            <a:ext cx="11620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7. Security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Operations</a:t>
            </a:r>
          </a:p>
        </p:txBody>
      </p:sp>
      <p:sp>
        <p:nvSpPr>
          <p:cNvPr id="81" name="Line 20">
            <a:extLst>
              <a:ext uri="{FF2B5EF4-FFF2-40B4-BE49-F238E27FC236}">
                <a16:creationId xmlns:a16="http://schemas.microsoft.com/office/drawing/2014/main" id="{554D9E34-C6E7-7A47-9A72-5659C0D93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2" name="Line 21">
            <a:extLst>
              <a:ext uri="{FF2B5EF4-FFF2-40B4-BE49-F238E27FC236}">
                <a16:creationId xmlns:a16="http://schemas.microsoft.com/office/drawing/2014/main" id="{5FC23F93-65F9-4C49-983B-C7EF83908F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3071812"/>
            <a:ext cx="45720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3" name="Line 22">
            <a:extLst>
              <a:ext uri="{FF2B5EF4-FFF2-40B4-BE49-F238E27FC236}">
                <a16:creationId xmlns:a16="http://schemas.microsoft.com/office/drawing/2014/main" id="{3A67BDB4-35A3-0948-92FD-4202FF0F69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605212"/>
            <a:ext cx="6096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4" name="Line 23">
            <a:extLst>
              <a:ext uri="{FF2B5EF4-FFF2-40B4-BE49-F238E27FC236}">
                <a16:creationId xmlns:a16="http://schemas.microsoft.com/office/drawing/2014/main" id="{C32BF269-92EB-284C-8DD2-FEFA819A74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605212"/>
            <a:ext cx="5334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5" name="Line 24">
            <a:extLst>
              <a:ext uri="{FF2B5EF4-FFF2-40B4-BE49-F238E27FC236}">
                <a16:creationId xmlns:a16="http://schemas.microsoft.com/office/drawing/2014/main" id="{DCECFAC7-EF74-5742-A43B-F188CF3383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605212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6" name="Line 25">
            <a:extLst>
              <a:ext uri="{FF2B5EF4-FFF2-40B4-BE49-F238E27FC236}">
                <a16:creationId xmlns:a16="http://schemas.microsoft.com/office/drawing/2014/main" id="{46145CF8-E923-3C4E-A538-20B016140C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148012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7" name="Line 26">
            <a:extLst>
              <a:ext uri="{FF2B5EF4-FFF2-40B4-BE49-F238E27FC236}">
                <a16:creationId xmlns:a16="http://schemas.microsoft.com/office/drawing/2014/main" id="{BB489D9C-ADDC-B54A-A9DC-97DE1B68E5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8" name="Line 27">
            <a:extLst>
              <a:ext uri="{FF2B5EF4-FFF2-40B4-BE49-F238E27FC236}">
                <a16:creationId xmlns:a16="http://schemas.microsoft.com/office/drawing/2014/main" id="{2B7D56BE-5202-C14B-82EF-6559A51508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200" y="2462212"/>
            <a:ext cx="6858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9" name="Line 28">
            <a:extLst>
              <a:ext uri="{FF2B5EF4-FFF2-40B4-BE49-F238E27FC236}">
                <a16:creationId xmlns:a16="http://schemas.microsoft.com/office/drawing/2014/main" id="{7AD103F4-3060-9E42-A29A-978E88487397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462212"/>
            <a:ext cx="6096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90" name="Line 29">
            <a:extLst>
              <a:ext uri="{FF2B5EF4-FFF2-40B4-BE49-F238E27FC236}">
                <a16:creationId xmlns:a16="http://schemas.microsoft.com/office/drawing/2014/main" id="{76AA9AFD-AB7B-FC41-B2BD-F1094CDEE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3833812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253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89547-2490-734F-969D-488D44AE5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81619"/>
            <a:ext cx="8229600" cy="3886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9600" b="1" dirty="0">
                <a:solidFill>
                  <a:srgbClr val="002060"/>
                </a:solidFill>
              </a:rPr>
              <a:t>Questions?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FF8765-80F3-AA4D-9CD8-9012FB07C1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94525C-1EAE-864F-AD60-33FDDCC0F78A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952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7C52C4DC-99A9-8F44-ACC2-34ABB8E45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9A81519-5C20-734C-9A47-0A044AAC8F98}" type="slidenum">
              <a:rPr lang="en-US" altLang="en-US" sz="1400"/>
              <a:pPr eaLnBrk="1" hangingPunct="1"/>
              <a:t>3</a:t>
            </a:fld>
            <a:endParaRPr lang="en-US" altLang="en-US" sz="1400"/>
          </a:p>
        </p:txBody>
      </p:sp>
      <p:sp>
        <p:nvSpPr>
          <p:cNvPr id="188418" name="Rectangle 2">
            <a:extLst>
              <a:ext uri="{FF2B5EF4-FFF2-40B4-BE49-F238E27FC236}">
                <a16:creationId xmlns:a16="http://schemas.microsoft.com/office/drawing/2014/main" id="{91C25BCB-74A5-2047-9160-FC285CD3C8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Code Review (Tool)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0EB51DF7-8F48-4349-88B6-AAA624150F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000" b="1" u="sng"/>
              <a:t>Artifact: Code</a:t>
            </a:r>
          </a:p>
          <a:p>
            <a:pPr eaLnBrk="1" hangingPunct="1"/>
            <a:r>
              <a:rPr lang="en-US" altLang="en-US"/>
              <a:t>Implementation bugs</a:t>
            </a:r>
          </a:p>
          <a:p>
            <a:pPr eaLnBrk="1" hangingPunct="1"/>
            <a:r>
              <a:rPr lang="en-US" altLang="en-US"/>
              <a:t>Static Analysis tools</a:t>
            </a:r>
          </a:p>
          <a:p>
            <a:pPr eaLnBrk="1" hangingPunct="1"/>
            <a:r>
              <a:rPr lang="en-US" altLang="en-US"/>
              <a:t>White Hat activity</a:t>
            </a:r>
          </a:p>
        </p:txBody>
      </p:sp>
    </p:spTree>
    <p:extLst>
      <p:ext uri="{BB962C8B-B14F-4D97-AF65-F5344CB8AC3E}">
        <p14:creationId xmlns:p14="http://schemas.microsoft.com/office/powerpoint/2010/main" val="3032238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85AFD506-2D45-4940-84E2-AAC9055F8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4320CC1-BFE2-244F-8171-3AC23B2C9B64}" type="slidenum">
              <a:rPr lang="en-US" altLang="en-US" sz="1400"/>
              <a:pPr eaLnBrk="1" hangingPunct="1"/>
              <a:t>4</a:t>
            </a:fld>
            <a:endParaRPr lang="en-US" altLang="en-US" sz="1400"/>
          </a:p>
        </p:txBody>
      </p:sp>
      <p:sp>
        <p:nvSpPr>
          <p:cNvPr id="200706" name="Rectangle 2">
            <a:extLst>
              <a:ext uri="{FF2B5EF4-FFF2-40B4-BE49-F238E27FC236}">
                <a16:creationId xmlns:a16="http://schemas.microsoft.com/office/drawing/2014/main" id="{C8313DF5-1DAA-4F4A-ACF8-8EF5C789E0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Software Bugs</a:t>
            </a: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99CD27B0-1B69-B748-A754-174A20F503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Programming bugs:  </a:t>
            </a:r>
          </a:p>
          <a:p>
            <a:pPr lvl="1" eaLnBrk="1" hangingPunct="1"/>
            <a:r>
              <a:rPr lang="en-US" altLang="en-US" sz="2400" dirty="0"/>
              <a:t>Compiler catches error, developer corrects bug, continue development</a:t>
            </a:r>
          </a:p>
          <a:p>
            <a:pPr eaLnBrk="1" hangingPunct="1"/>
            <a:r>
              <a:rPr lang="en-US" altLang="en-US" sz="2800" dirty="0"/>
              <a:t>Security relevant bug: </a:t>
            </a:r>
          </a:p>
          <a:p>
            <a:pPr lvl="1" eaLnBrk="1" hangingPunct="1"/>
            <a:r>
              <a:rPr lang="en-US" altLang="en-US" sz="2400" dirty="0"/>
              <a:t>May be dormant for years</a:t>
            </a:r>
          </a:p>
          <a:p>
            <a:pPr lvl="1" eaLnBrk="1" hangingPunct="1"/>
            <a:r>
              <a:rPr lang="en-US" altLang="en-US" sz="2400" dirty="0"/>
              <a:t>Potentially higher cost than programming error</a:t>
            </a:r>
          </a:p>
          <a:p>
            <a:pPr eaLnBrk="1" hangingPunct="1"/>
            <a:r>
              <a:rPr lang="en-US" altLang="en-US" sz="2800" dirty="0"/>
              <a:t>Who should be responsible for security bug?</a:t>
            </a:r>
          </a:p>
          <a:p>
            <a:pPr lvl="1" eaLnBrk="1" hangingPunct="1"/>
            <a:r>
              <a:rPr lang="en-US" altLang="en-US" sz="2400" dirty="0"/>
              <a:t>Software developer?</a:t>
            </a:r>
          </a:p>
          <a:p>
            <a:pPr lvl="1" eaLnBrk="1" hangingPunct="1"/>
            <a:r>
              <a:rPr lang="en-US" altLang="en-US" sz="2400" dirty="0"/>
              <a:t>Security expert?</a:t>
            </a:r>
          </a:p>
          <a:p>
            <a:pPr lvl="1" eaLnBrk="1" hangingPunct="1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20033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42989EDC-A4CD-8D47-9DA8-DA21E5C4D4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Implementation bugs 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213F174A-5767-1544-9DBE-CE480E8EDF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r>
              <a:rPr lang="en-US" altLang="en-US" sz="2800" dirty="0"/>
              <a:t>Code review’s </a:t>
            </a:r>
            <a:r>
              <a:rPr lang="en-US" altLang="en-US" sz="2600" dirty="0"/>
              <a:t>focus is on implementation bugs</a:t>
            </a:r>
          </a:p>
          <a:p>
            <a:pPr lvl="1" eaLnBrk="1" hangingPunct="1"/>
            <a:r>
              <a:rPr lang="en-US" altLang="en-US" sz="2200" dirty="0"/>
              <a:t>Essentially those that static analysis can find</a:t>
            </a:r>
          </a:p>
          <a:p>
            <a:pPr lvl="1" eaLnBrk="1" hangingPunct="1"/>
            <a:r>
              <a:rPr lang="en-US" altLang="en-US" sz="2200" dirty="0"/>
              <a:t>Security bugs are real problems – but architectural flaws are just as big a problem</a:t>
            </a:r>
          </a:p>
          <a:p>
            <a:pPr lvl="2" eaLnBrk="1" hangingPunct="1"/>
            <a:r>
              <a:rPr lang="en-US" altLang="en-US" sz="2100" dirty="0"/>
              <a:t>Code review can capture only half of the problems</a:t>
            </a:r>
          </a:p>
          <a:p>
            <a:pPr lvl="1" eaLnBrk="1" hangingPunct="1"/>
            <a:r>
              <a:rPr lang="en-US" altLang="en-US" sz="2200" dirty="0"/>
              <a:t>E.g. </a:t>
            </a:r>
          </a:p>
          <a:p>
            <a:pPr lvl="2" eaLnBrk="1" hangingPunct="1"/>
            <a:r>
              <a:rPr lang="en-US" altLang="en-US" sz="2100" dirty="0"/>
              <a:t>Buffer overflow bug in a particular line of code</a:t>
            </a:r>
          </a:p>
          <a:p>
            <a:pPr lvl="1" eaLnBrk="1" hangingPunct="1"/>
            <a:r>
              <a:rPr lang="en-US" altLang="en-US" sz="2200" dirty="0"/>
              <a:t>Architectural problems are very difficult to find by looking at the code</a:t>
            </a:r>
          </a:p>
          <a:p>
            <a:pPr lvl="2" eaLnBrk="1" hangingPunct="1"/>
            <a:r>
              <a:rPr lang="en-US" altLang="en-US" sz="2100" dirty="0"/>
              <a:t>Specially true for today’s large software</a:t>
            </a:r>
          </a:p>
        </p:txBody>
      </p:sp>
    </p:spTree>
    <p:extLst>
      <p:ext uri="{BB962C8B-B14F-4D97-AF65-F5344CB8AC3E}">
        <p14:creationId xmlns:p14="http://schemas.microsoft.com/office/powerpoint/2010/main" val="2737174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2F2F555C-875C-0E40-A8D9-117A9ABC9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16594EF-1096-164A-8F95-D6DB460A8C14}" type="slidenum">
              <a:rPr lang="en-US" altLang="en-US" sz="1400"/>
              <a:pPr eaLnBrk="1" hangingPunct="1"/>
              <a:t>6</a:t>
            </a:fld>
            <a:endParaRPr lang="en-US" altLang="en-US" sz="1400"/>
          </a:p>
        </p:txBody>
      </p:sp>
      <p:sp>
        <p:nvSpPr>
          <p:cNvPr id="201730" name="Rectangle 2">
            <a:extLst>
              <a:ext uri="{FF2B5EF4-FFF2-40B4-BE49-F238E27FC236}">
                <a16:creationId xmlns:a16="http://schemas.microsoft.com/office/drawing/2014/main" id="{7CC70714-6482-E347-8982-636329C20E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/>
              <a:t>Manual vs. Automated Code Review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D1E953FA-A0CA-E64F-A853-532A381A12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Manual Code Review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Tedious, error prone, exhausting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Need expert with the mindset of an attacker!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Static analysis tools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Identify many common coding problems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Faster than manual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Need developer with basic understanding of security problems and how to fix detected ones </a:t>
            </a:r>
          </a:p>
        </p:txBody>
      </p:sp>
    </p:spTree>
    <p:extLst>
      <p:ext uri="{BB962C8B-B14F-4D97-AF65-F5344CB8AC3E}">
        <p14:creationId xmlns:p14="http://schemas.microsoft.com/office/powerpoint/2010/main" val="2500354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2094FFB0-E98A-184F-BB96-59B5BFA33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CFE0F51-0E92-0B47-8227-F3D87641E00A}" type="slidenum">
              <a:rPr lang="en-US" altLang="en-US" sz="1400"/>
              <a:pPr eaLnBrk="1" hangingPunct="1"/>
              <a:t>7</a:t>
            </a:fld>
            <a:endParaRPr lang="en-US" altLang="en-US" sz="1400"/>
          </a:p>
        </p:txBody>
      </p:sp>
      <p:sp>
        <p:nvSpPr>
          <p:cNvPr id="215042" name="Rectangle 2">
            <a:extLst>
              <a:ext uri="{FF2B5EF4-FFF2-40B4-BE49-F238E27FC236}">
                <a16:creationId xmlns:a16="http://schemas.microsoft.com/office/drawing/2014/main" id="{C1892CC1-BF95-FF4B-B48B-4AFADB73B3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Best Practices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3F067F80-1198-7B47-AA9A-29D6D176E3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Peer Code Review recommendations from SmartBear Software</a:t>
            </a:r>
          </a:p>
          <a:p>
            <a:pPr eaLnBrk="1" hangingPunct="1"/>
            <a:r>
              <a:rPr lang="en-US" altLang="en-US"/>
              <a:t>Based on Cisco code review study</a:t>
            </a:r>
          </a:p>
          <a:p>
            <a:pPr lvl="1" eaLnBrk="1" hangingPunct="1"/>
            <a:r>
              <a:rPr lang="en-US" altLang="en-US"/>
              <a:t>Over 6000 programmers and 100 companies “lessons learned” results</a:t>
            </a:r>
          </a:p>
          <a:p>
            <a:pPr lvl="1" eaLnBrk="1" hangingPunct="1"/>
            <a:r>
              <a:rPr lang="en-US" altLang="en-US"/>
              <a:t>Light weight code review</a:t>
            </a:r>
          </a:p>
        </p:txBody>
      </p:sp>
    </p:spTree>
    <p:extLst>
      <p:ext uri="{BB962C8B-B14F-4D97-AF65-F5344CB8AC3E}">
        <p14:creationId xmlns:p14="http://schemas.microsoft.com/office/powerpoint/2010/main" val="2909784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59853740-AED1-014B-93F9-3F5B78083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C4F5E7C-7138-E245-8717-408E482BE1E5}" type="slidenum">
              <a:rPr lang="en-US" altLang="en-US" sz="1400"/>
              <a:pPr eaLnBrk="1" hangingPunct="1"/>
              <a:t>8</a:t>
            </a:fld>
            <a:endParaRPr lang="en-US" altLang="en-US" sz="1400"/>
          </a:p>
        </p:txBody>
      </p:sp>
      <p:sp>
        <p:nvSpPr>
          <p:cNvPr id="216066" name="Rectangle 2">
            <a:extLst>
              <a:ext uri="{FF2B5EF4-FFF2-40B4-BE49-F238E27FC236}">
                <a16:creationId xmlns:a16="http://schemas.microsoft.com/office/drawing/2014/main" id="{9BF48E6D-A0FE-B14D-99D6-B5E197F448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/>
              <a:t>Best Practices Recommendations 1.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C457DB6E-3A3A-5340-8840-9C0625B649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en-US" sz="2400"/>
              <a:t>Review fewer that 200-400 lines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en-US" sz="2000"/>
              <a:t>Optimizes number of detected vulnerabilities (70-90 %)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en-US" sz="2400"/>
              <a:t>Aim for an inspection rate of less than 300-500 line of code/hour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en-US" sz="2000"/>
              <a:t>Faster is not better!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en-US" sz="2000"/>
              <a:t>Based on number of detected vulnerabilities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en-US" sz="2400"/>
              <a:t>Do not spend more than 60-90  mins on review at a time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en-US" sz="2000"/>
              <a:t>Efficiency drops after about an hour of intense work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en-US" sz="2400"/>
              <a:t>Make developers annotate their code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en-US" sz="2000"/>
              <a:t>Encourage developers to “double-check” their work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en-US" sz="2000"/>
              <a:t>Reduce the number of vulnerabilities in the code</a:t>
            </a:r>
          </a:p>
        </p:txBody>
      </p:sp>
    </p:spTree>
    <p:extLst>
      <p:ext uri="{BB962C8B-B14F-4D97-AF65-F5344CB8AC3E}">
        <p14:creationId xmlns:p14="http://schemas.microsoft.com/office/powerpoint/2010/main" val="3385698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DC9E47EF-37EA-474D-B675-59037A5B8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D30939A-EB3C-2942-B8C0-4B0772F09ADE}" type="slidenum">
              <a:rPr lang="en-US" altLang="en-US" sz="1400"/>
              <a:pPr eaLnBrk="1" hangingPunct="1"/>
              <a:t>9</a:t>
            </a:fld>
            <a:endParaRPr lang="en-US" altLang="en-US" sz="1400"/>
          </a:p>
        </p:txBody>
      </p:sp>
      <p:sp>
        <p:nvSpPr>
          <p:cNvPr id="217090" name="Rectangle 2">
            <a:extLst>
              <a:ext uri="{FF2B5EF4-FFF2-40B4-BE49-F238E27FC236}">
                <a16:creationId xmlns:a16="http://schemas.microsoft.com/office/drawing/2014/main" id="{62E6FB1E-5E0C-AC42-BA97-1E5CA2BA80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/>
              <a:t>Best Practices Recommendations 2.</a:t>
            </a:r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2A71D2EE-9DAA-9840-B820-C4DEA0DC5C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5"/>
            </a:pPr>
            <a:r>
              <a:rPr lang="en-US" altLang="en-US" sz="2800" dirty="0"/>
              <a:t>Establish quantifiable goals for code review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en-US" sz="2400" dirty="0"/>
              <a:t>External metrics: e.g., reduced # of support calls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en-US" sz="2400" dirty="0"/>
              <a:t>Internal metrics: e.g., defect rate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5"/>
            </a:pPr>
            <a:r>
              <a:rPr lang="en-US" altLang="en-US" sz="2800" dirty="0"/>
              <a:t>Maintain checklist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en-US" sz="2400" dirty="0"/>
              <a:t>Prevent omissions of important security components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5"/>
            </a:pPr>
            <a:r>
              <a:rPr lang="en-US" altLang="en-US" sz="2800" dirty="0"/>
              <a:t>Verify that defects are actually fixed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en-US" sz="2400" dirty="0"/>
              <a:t>Need good collaborative review of software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8"/>
            </a:pPr>
            <a:r>
              <a:rPr lang="en-US" altLang="en-US" sz="2800" dirty="0"/>
              <a:t>Managers must support code review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en-US" sz="2400" dirty="0"/>
              <a:t>Support team building and acceptance of process</a:t>
            </a:r>
          </a:p>
        </p:txBody>
      </p:sp>
    </p:spTree>
    <p:extLst>
      <p:ext uri="{BB962C8B-B14F-4D97-AF65-F5344CB8AC3E}">
        <p14:creationId xmlns:p14="http://schemas.microsoft.com/office/powerpoint/2010/main" val="2402439071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sce824-lecture3 (1)" id="{AF9327B6-CF3E-6F4C-A2B0-7FEF8BD0A690}" vid="{644D94DE-3798-774F-A090-5AD2B12CE15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1776</TotalTime>
  <Words>1129</Words>
  <Application>Microsoft Macintosh PowerPoint</Application>
  <PresentationFormat>On-screen Show (4:3)</PresentationFormat>
  <Paragraphs>205</Paragraphs>
  <Slides>20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Times New Roman</vt:lpstr>
      <vt:lpstr>Wingdings</vt:lpstr>
      <vt:lpstr>Pixel</vt:lpstr>
      <vt:lpstr>PowerPoint Presentation</vt:lpstr>
      <vt:lpstr>Application of Touchpoints</vt:lpstr>
      <vt:lpstr>Code Review (Tool)</vt:lpstr>
      <vt:lpstr>Software Bugs</vt:lpstr>
      <vt:lpstr>Implementation bugs </vt:lpstr>
      <vt:lpstr>Manual vs. Automated Code Review</vt:lpstr>
      <vt:lpstr>Best Practices</vt:lpstr>
      <vt:lpstr>Best Practices Recommendations 1.</vt:lpstr>
      <vt:lpstr>Best Practices Recommendations 2.</vt:lpstr>
      <vt:lpstr>Best Practices Recommendations 3.</vt:lpstr>
      <vt:lpstr>Source Code vs. Binary Code Check</vt:lpstr>
      <vt:lpstr>How Static Analysis Works?</vt:lpstr>
      <vt:lpstr>Static Analysis</vt:lpstr>
      <vt:lpstr>Rule Coverage</vt:lpstr>
      <vt:lpstr>Taxonomy of coding errors</vt:lpstr>
      <vt:lpstr>Taxonomy of coding errors</vt:lpstr>
      <vt:lpstr>Taxonomy of coding errors</vt:lpstr>
      <vt:lpstr>Commercial Tools</vt:lpstr>
      <vt:lpstr>Tool Characteristics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ALSUWAT, EMAD</dc:creator>
  <cp:lastModifiedBy>ALSUWAT, EMAD</cp:lastModifiedBy>
  <cp:revision>62</cp:revision>
  <dcterms:created xsi:type="dcterms:W3CDTF">2020-02-13T19:25:53Z</dcterms:created>
  <dcterms:modified xsi:type="dcterms:W3CDTF">2022-02-28T14:12:27Z</dcterms:modified>
</cp:coreProperties>
</file>