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>
  <p:sldMasterIdLst>
    <p:sldMasterId id="2147483655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577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9389ACDE-D4FC-D34D-BE28-5BFC8B5508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4CE5074-4E6E-D244-BB77-3C37EF14F4B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1BB8D12F-9DFF-4F41-B04E-300815B43BA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0342B4AF-69E0-2048-93C4-1A65790383B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5775402-590B-5C43-BEA0-DEB5FA103E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B2D167A-9941-7842-AFA2-A2ECC300E5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3478A0F-1F2C-0C43-B181-388BABE33F1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8406114E-AC1E-6048-90D5-F616DEC8972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9707D68-CA9D-C44D-AB83-00B2B0DB592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9AFAEA8-E491-9B43-9A14-1B0B7B9FB5A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2EA9F73-EDAD-594E-B1EB-CEEA34E667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FC11D4-4225-B641-9DBB-90A60FC54D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>
            <a:extLst>
              <a:ext uri="{FF2B5EF4-FFF2-40B4-BE49-F238E27FC236}">
                <a16:creationId xmlns:a16="http://schemas.microsoft.com/office/drawing/2014/main" id="{3935F572-F776-F84D-A95B-B84D161537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>
            <a:extLst>
              <a:ext uri="{FF2B5EF4-FFF2-40B4-BE49-F238E27FC236}">
                <a16:creationId xmlns:a16="http://schemas.microsoft.com/office/drawing/2014/main" id="{E9FBE2BB-A658-7E4A-B6AA-1AD9B028A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9570C5B0-B4D3-0141-BAB7-2EA42A6D63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F5772F-0CDD-9544-BC1D-54AF683D2BF2}" type="slidenum">
              <a:rPr lang="en-US" altLang="en-US">
                <a:latin typeface="Times New Roman" panose="02020603050405020304" pitchFamily="18" charset="0"/>
              </a:rPr>
              <a:pPr/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67C8A03-55B3-EC48-93B0-448E6A0DDC2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43C640FA-400A-5F45-956E-0B97DE2B6D6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4FBD7E26-653B-5243-8805-1A8DD92AABF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9E16899-D7A6-C84E-A67E-2D21F78665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092005A5-9F87-984D-9B11-2F00A7257B0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0D4881BA-FDB1-7C44-A018-D2346C2A192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9B5EA205-1BEF-CC41-A67F-3942185A11C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21428146-CEBE-234A-A518-7C205D2F130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9CFC070D-4034-C645-9EA6-3B2926BEEC3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B0A39D20-4B00-4048-8596-6CA41D6352B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A7BE6E77-ADD7-2442-AC57-412379250A5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A6385657-9BC7-4F46-BF95-DEA9FA3BBC6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49B27AFB-F2C9-234D-824F-66D317EF0C1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93AD7557-E1A4-8141-B27C-0BB08C498DB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218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187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8BFD9CC5-835C-AC4D-8A26-155EFEF7C2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17</a:t>
            </a: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BC6C18F0-B477-EF44-B334-62C3F5B41B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870F7BFD-D27F-5B4B-8589-E337A43B6C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02F506-8588-EF4C-913F-7F9C85A8A5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487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EFDDC7C-BCC0-FE43-A40E-447930EE340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32838C2-3608-6C41-B485-AE0C5FDF526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758A2-C41B-FA41-A3D8-041FC96434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415E3A83-66B8-AC43-B9F1-6621A8EC1F8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17</a:t>
            </a:r>
          </a:p>
        </p:txBody>
      </p:sp>
    </p:spTree>
    <p:extLst>
      <p:ext uri="{BB962C8B-B14F-4D97-AF65-F5344CB8AC3E}">
        <p14:creationId xmlns:p14="http://schemas.microsoft.com/office/powerpoint/2010/main" val="173171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B4B701E-F0C8-044B-AE9E-B2A03E0DC17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60171F3-DA61-5641-A00F-24CD02E18D0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C8831-1BFE-7646-9F92-FD67A357FC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3E6F1866-A4E0-C34C-9C9E-0AFCCD8EE21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17</a:t>
            </a:r>
          </a:p>
        </p:txBody>
      </p:sp>
    </p:spTree>
    <p:extLst>
      <p:ext uri="{BB962C8B-B14F-4D97-AF65-F5344CB8AC3E}">
        <p14:creationId xmlns:p14="http://schemas.microsoft.com/office/powerpoint/2010/main" val="58999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24A6729-B171-B641-B507-4859411FE8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E148DB7-1FF7-634F-9865-5C4C32232B1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9D661-C023-1646-91E6-C011343EC7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4A17657E-6151-8B4F-82A7-32EDF23862C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17</a:t>
            </a:r>
          </a:p>
        </p:txBody>
      </p:sp>
    </p:spTree>
    <p:extLst>
      <p:ext uri="{BB962C8B-B14F-4D97-AF65-F5344CB8AC3E}">
        <p14:creationId xmlns:p14="http://schemas.microsoft.com/office/powerpoint/2010/main" val="1875374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CFC99C6-FD2D-4D4E-A111-B17356BB54D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6320CE7-0331-C545-8CFC-6EE4D226831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9C5C-B145-2F40-9BF3-3DF0210E76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259B5CC-02E6-DF46-B099-E453AB798C3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17</a:t>
            </a:r>
          </a:p>
        </p:txBody>
      </p:sp>
    </p:spTree>
    <p:extLst>
      <p:ext uri="{BB962C8B-B14F-4D97-AF65-F5344CB8AC3E}">
        <p14:creationId xmlns:p14="http://schemas.microsoft.com/office/powerpoint/2010/main" val="298084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180857A-85B2-D746-BE5E-BB66A5FF9AF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4341ED4-79F0-744F-8C72-21793C1FB8A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4F533-F94F-AC4F-B7BA-4C967095A0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FC455B11-A5E8-7C44-9B8C-1A194642D8E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17</a:t>
            </a:r>
          </a:p>
        </p:txBody>
      </p:sp>
    </p:spTree>
    <p:extLst>
      <p:ext uri="{BB962C8B-B14F-4D97-AF65-F5344CB8AC3E}">
        <p14:creationId xmlns:p14="http://schemas.microsoft.com/office/powerpoint/2010/main" val="659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4AB4F15-9FC9-3A4C-AD9C-E875BF21925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1AFFE74-83E4-8148-A0BF-09420EC2E0C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D3C80-4A2E-7149-A068-87B5C0B2CB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7F113193-936B-0B41-ACE4-2323D5CC704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17</a:t>
            </a:r>
          </a:p>
        </p:txBody>
      </p:sp>
    </p:spTree>
    <p:extLst>
      <p:ext uri="{BB962C8B-B14F-4D97-AF65-F5344CB8AC3E}">
        <p14:creationId xmlns:p14="http://schemas.microsoft.com/office/powerpoint/2010/main" val="53123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F285E1-9556-F04F-8075-DAEC615798D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5F208C-6996-1643-9815-7FA553D5221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81291-A303-F340-84F0-CA62FFE443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27F53814-42F2-8B4A-948A-B9310D82A3C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17</a:t>
            </a:r>
          </a:p>
        </p:txBody>
      </p:sp>
    </p:spTree>
    <p:extLst>
      <p:ext uri="{BB962C8B-B14F-4D97-AF65-F5344CB8AC3E}">
        <p14:creationId xmlns:p14="http://schemas.microsoft.com/office/powerpoint/2010/main" val="79325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C2A53EF-61B2-8148-866D-FB6178E8561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0DD7B93-6012-C546-B179-6079D37A32F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3DDD2-DED9-0A48-A840-1822F872E3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27F94491-DD48-8844-B691-4B03AF813B4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17</a:t>
            </a:r>
          </a:p>
        </p:txBody>
      </p:sp>
    </p:spTree>
    <p:extLst>
      <p:ext uri="{BB962C8B-B14F-4D97-AF65-F5344CB8AC3E}">
        <p14:creationId xmlns:p14="http://schemas.microsoft.com/office/powerpoint/2010/main" val="2806712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BE0DD3F-9BBA-534D-8A18-D9A7E19F88A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AAA4BD4-E5DD-9448-82FF-24749371BB2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8EDDE-F47C-364F-8266-EF3F48A8FF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44CEAFB3-6D8F-4946-8C1E-BE9D847B04ED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17</a:t>
            </a:r>
          </a:p>
        </p:txBody>
      </p:sp>
    </p:spTree>
    <p:extLst>
      <p:ext uri="{BB962C8B-B14F-4D97-AF65-F5344CB8AC3E}">
        <p14:creationId xmlns:p14="http://schemas.microsoft.com/office/powerpoint/2010/main" val="17402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F360585-A78E-D446-9C22-BF613A13440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B00A5F0-5388-0945-9B5B-D48E32D5DE7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90C22-2706-DB4A-977A-3970F26709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1A270ADD-1041-8F4B-BD2E-79A2D60BE09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17</a:t>
            </a:r>
          </a:p>
        </p:txBody>
      </p:sp>
    </p:spTree>
    <p:extLst>
      <p:ext uri="{BB962C8B-B14F-4D97-AF65-F5344CB8AC3E}">
        <p14:creationId xmlns:p14="http://schemas.microsoft.com/office/powerpoint/2010/main" val="41314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E81FB2C7-8C3A-BA48-930B-3BE0CECF67B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572C2E18-10AA-854E-B497-EE5D98DADE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anose="020B0604020202020204" pitchFamily="34" charset="0"/>
              </a:defRPr>
            </a:lvl1pPr>
          </a:lstStyle>
          <a:p>
            <a:pPr>
              <a:defRPr/>
            </a:pPr>
            <a:fld id="{C5190053-85E9-DD4E-943C-9167306BCB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48C49F55-6AD7-3045-A4F3-39893291D73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56561BA3-5852-1F48-AF47-D1DFCD3FC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A4B5970A-22DC-104D-965A-AFA432A94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3DEB1F87-8BF7-5147-A994-3B5DC7C20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C60B7EBC-D67D-2147-BD91-C4B5A05EB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776C351C-1FC2-124B-B4CA-1AFBF43A9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5694CC5B-0A67-A94C-937D-83FAF9BF4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6527AACA-85A5-D740-96DE-511048C9E6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E48B5AC4-63C5-FD44-BCBF-7E271B56E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8D479C34-7AC7-3643-A7F4-43498615F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361538AD-C691-714B-AB73-35D70DC273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5075A5A1-7299-884D-98AB-B8433384DB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0848" name="Rectangle 16">
            <a:extLst>
              <a:ext uri="{FF2B5EF4-FFF2-40B4-BE49-F238E27FC236}">
                <a16:creationId xmlns:a16="http://schemas.microsoft.com/office/drawing/2014/main" id="{7B69A6DF-FA37-774A-8E1F-E97AFA9E6A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Lecture 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DB04B81A-3A97-1E44-A96B-82FE18467B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2057400"/>
            <a:ext cx="6019800" cy="2209800"/>
          </a:xfrm>
        </p:spPr>
        <p:txBody>
          <a:bodyPr/>
          <a:lstStyle/>
          <a:p>
            <a:pPr algn="ctr" eaLnBrk="1" hangingPunct="1"/>
            <a:r>
              <a:rPr lang="en-US" altLang="en-US" sz="4600"/>
              <a:t>Access Control</a:t>
            </a:r>
            <a:br>
              <a:rPr lang="en-US" altLang="en-US" sz="4600"/>
            </a:br>
            <a:r>
              <a:rPr lang="en-US" altLang="en-US" sz="4600"/>
              <a:t>MAC</a:t>
            </a:r>
            <a:br>
              <a:rPr lang="en-US" altLang="en-US" sz="3600"/>
            </a:br>
            <a:endParaRPr lang="en-US" altLang="en-US"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2">
            <a:extLst>
              <a:ext uri="{FF2B5EF4-FFF2-40B4-BE49-F238E27FC236}">
                <a16:creationId xmlns:a16="http://schemas.microsoft.com/office/drawing/2014/main" id="{94263858-01D7-E343-A3C1-8BB2AB1803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E3C819A-A608-2141-907B-CF018EA16679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4578" name="Rectangle 2" descr="Large confetti">
            <a:extLst>
              <a:ext uri="{FF2B5EF4-FFF2-40B4-BE49-F238E27FC236}">
                <a16:creationId xmlns:a16="http://schemas.microsoft.com/office/drawing/2014/main" id="{D6A78AA2-1CBA-1544-863F-0E3CE2F91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Times New Roman" panose="02020603050405020304" pitchFamily="18" charset="0"/>
              </a:rPr>
              <a:t>Blind Writes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709C2FB-BA5D-C947-A7D7-27C840B78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Improper modification of data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Most implementations disallow blind writes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2">
            <a:extLst>
              <a:ext uri="{FF2B5EF4-FFF2-40B4-BE49-F238E27FC236}">
                <a16:creationId xmlns:a16="http://schemas.microsoft.com/office/drawing/2014/main" id="{21651807-C43C-8248-8B62-29CED059B6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CCD00A-F115-984E-B778-93A7AD340E6C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5602" name="Rectangle 2" descr="Large confetti">
            <a:extLst>
              <a:ext uri="{FF2B5EF4-FFF2-40B4-BE49-F238E27FC236}">
                <a16:creationId xmlns:a16="http://schemas.microsoft.com/office/drawing/2014/main" id="{02F63EAA-02AF-C34B-AABE-31404F7E1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Times New Roman" panose="02020603050405020304" pitchFamily="18" charset="0"/>
              </a:rPr>
              <a:t>Tranquility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398F7C2-2DED-E141-BCFD-D7CA92945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Read and write accesses mediated based on the security labels of objects and subjects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Read and write accesses are not atomic, i.e., sequences of operations that may or may not be interrupted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i="1">
                <a:latin typeface="Times New Roman" panose="02020603050405020304" pitchFamily="18" charset="0"/>
              </a:rPr>
              <a:t>Example</a:t>
            </a:r>
            <a:r>
              <a:rPr lang="en-US" altLang="en-US" sz="2800">
                <a:latin typeface="Times New Roman" panose="02020603050405020304" pitchFamily="18" charset="0"/>
              </a:rPr>
              <a:t>: secret subject requests a read to a secret object.  While the request is being processed, the subjects lowers its level to unclassified =&gt; unclassified subject gained read access to secret object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2">
            <a:extLst>
              <a:ext uri="{FF2B5EF4-FFF2-40B4-BE49-F238E27FC236}">
                <a16:creationId xmlns:a16="http://schemas.microsoft.com/office/drawing/2014/main" id="{279A2509-F408-C149-9FE6-758A630112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EA2E670-9C8D-A946-A505-6D0E6B40FA5B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6626" name="Rectangle 2" descr="Large confetti">
            <a:extLst>
              <a:ext uri="{FF2B5EF4-FFF2-40B4-BE49-F238E27FC236}">
                <a16:creationId xmlns:a16="http://schemas.microsoft.com/office/drawing/2014/main" id="{AC36F95D-D409-DD42-A9A3-82389DADA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Times New Roman" panose="02020603050405020304" pitchFamily="18" charset="0"/>
              </a:rPr>
              <a:t>Tranquility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CB34507-E5A9-174D-8AEE-59AE89C8D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Tranquility: changing security labels</a:t>
            </a:r>
          </a:p>
          <a:p>
            <a:pPr eaLnBrk="1" hangingPunct="1"/>
            <a:r>
              <a:rPr lang="en-US" altLang="en-US" i="1">
                <a:latin typeface="Times New Roman" panose="02020603050405020304" pitchFamily="18" charset="0"/>
              </a:rPr>
              <a:t>Strong tranquility</a:t>
            </a:r>
            <a:r>
              <a:rPr lang="en-US" altLang="en-US">
                <a:latin typeface="Times New Roman" panose="02020603050405020304" pitchFamily="18" charset="0"/>
              </a:rPr>
              <a:t>: security labels of subjects and objects </a:t>
            </a:r>
            <a:r>
              <a:rPr lang="en-US" altLang="en-US" i="1">
                <a:latin typeface="Times New Roman" panose="02020603050405020304" pitchFamily="18" charset="0"/>
              </a:rPr>
              <a:t>never change</a:t>
            </a:r>
            <a:r>
              <a:rPr lang="en-US" altLang="en-US">
                <a:latin typeface="Times New Roman" panose="02020603050405020304" pitchFamily="18" charset="0"/>
              </a:rPr>
              <a:t> during an operation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Advantage: system state always satisfies security requirements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Disadvantage: not flexible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2">
            <a:extLst>
              <a:ext uri="{FF2B5EF4-FFF2-40B4-BE49-F238E27FC236}">
                <a16:creationId xmlns:a16="http://schemas.microsoft.com/office/drawing/2014/main" id="{D0EA6411-822F-3141-A70E-B28B97000F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2C1736-06D7-B441-9BA6-CC8FC2B4843D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7650" name="Rectangle 2" descr="Large confetti">
            <a:extLst>
              <a:ext uri="{FF2B5EF4-FFF2-40B4-BE49-F238E27FC236}">
                <a16:creationId xmlns:a16="http://schemas.microsoft.com/office/drawing/2014/main" id="{2103F916-12C8-1C49-8A6F-C150297F2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590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/>
              <a:t> </a:t>
            </a:r>
          </a:p>
        </p:txBody>
      </p:sp>
      <p:sp>
        <p:nvSpPr>
          <p:cNvPr id="27651" name="Rectangle 3" descr="Large confetti">
            <a:extLst>
              <a:ext uri="{FF2B5EF4-FFF2-40B4-BE49-F238E27FC236}">
                <a16:creationId xmlns:a16="http://schemas.microsoft.com/office/drawing/2014/main" id="{4EEBA496-ED8A-6D4D-85B2-AE6254348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  <a:latin typeface="Times New Roman" panose="02020603050405020304" pitchFamily="18" charset="0"/>
              </a:rPr>
              <a:t>Tranquility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4DC814A5-A3BE-C24D-B8FA-A5F643068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7526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Tx/>
              <a:buSzPct val="85000"/>
              <a:buFontTx/>
              <a:buNone/>
            </a:pPr>
            <a:endParaRPr lang="en-US" altLang="en-US">
              <a:latin typeface="Times New Roman" panose="02020603050405020304" pitchFamily="18" charset="0"/>
            </a:endParaRPr>
          </a:p>
          <a:p>
            <a:pPr eaLnBrk="1" hangingPunct="1">
              <a:buClrTx/>
              <a:buSzPct val="85000"/>
              <a:buFontTx/>
              <a:buBlip>
                <a:blip r:embed="rId2"/>
              </a:buBlip>
            </a:pPr>
            <a:r>
              <a:rPr lang="en-US" altLang="en-US" sz="2800" i="1">
                <a:latin typeface="Times New Roman" panose="02020603050405020304" pitchFamily="18" charset="0"/>
              </a:rPr>
              <a:t>Weak tranquility</a:t>
            </a:r>
            <a:r>
              <a:rPr lang="en-US" altLang="en-US" sz="2800">
                <a:latin typeface="Times New Roman" panose="02020603050405020304" pitchFamily="18" charset="0"/>
              </a:rPr>
              <a:t>: security labels of subjects and objects never change such a way as to violate the security policy</a:t>
            </a:r>
          </a:p>
          <a:p>
            <a:pPr lvl="1" eaLnBrk="1" hangingPunct="1">
              <a:buClrTx/>
              <a:buSzPct val="85000"/>
              <a:buFontTx/>
              <a:buBlip>
                <a:blip r:embed="rId2"/>
              </a:buBlip>
            </a:pPr>
            <a:r>
              <a:rPr lang="en-US" altLang="en-US" i="1">
                <a:latin typeface="Times New Roman" panose="02020603050405020304" pitchFamily="18" charset="0"/>
              </a:rPr>
              <a:t>High watermark on subject</a:t>
            </a:r>
            <a:r>
              <a:rPr lang="en-US" altLang="en-US">
                <a:latin typeface="Times New Roman" panose="02020603050405020304" pitchFamily="18" charset="0"/>
              </a:rPr>
              <a:t>: during read a subject may upgrade its security clearance</a:t>
            </a:r>
          </a:p>
          <a:p>
            <a:pPr lvl="1" eaLnBrk="1" hangingPunct="1">
              <a:buClrTx/>
              <a:buSzPct val="85000"/>
              <a:buFontTx/>
              <a:buBlip>
                <a:blip r:embed="rId2"/>
              </a:buBlip>
            </a:pPr>
            <a:r>
              <a:rPr lang="en-US" altLang="en-US" i="1">
                <a:latin typeface="Times New Roman" panose="02020603050405020304" pitchFamily="18" charset="0"/>
              </a:rPr>
              <a:t>High watermark on objects</a:t>
            </a:r>
            <a:r>
              <a:rPr lang="en-US" altLang="en-US">
                <a:latin typeface="Times New Roman" panose="02020603050405020304" pitchFamily="18" charset="0"/>
              </a:rPr>
              <a:t>: during write an object’s security classification may be upgraded.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2">
            <a:extLst>
              <a:ext uri="{FF2B5EF4-FFF2-40B4-BE49-F238E27FC236}">
                <a16:creationId xmlns:a16="http://schemas.microsoft.com/office/drawing/2014/main" id="{075743A7-9BBE-A44F-996B-AA3D2CFFEA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BDC76E-7AEC-9F40-A267-1399E45C35E9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8674" name="Rectangle 2" descr="Large confetti">
            <a:extLst>
              <a:ext uri="{FF2B5EF4-FFF2-40B4-BE49-F238E27FC236}">
                <a16:creationId xmlns:a16="http://schemas.microsoft.com/office/drawing/2014/main" id="{B645465C-58C2-4D48-90D3-C16A4254D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Times New Roman" panose="02020603050405020304" pitchFamily="18" charset="0"/>
              </a:rPr>
              <a:t>Discretionary Security Property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7F5807D-C15B-E541-98CF-5A20E7CD5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Every current access must be in the access matrix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2">
            <a:extLst>
              <a:ext uri="{FF2B5EF4-FFF2-40B4-BE49-F238E27FC236}">
                <a16:creationId xmlns:a16="http://schemas.microsoft.com/office/drawing/2014/main" id="{FE9AAD2F-23CA-9F42-AEEF-8EC0B480B8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C4011C-5B1B-B240-9F90-00EE23FF20A0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9698" name="Rectangle 2" descr="Large confetti">
            <a:extLst>
              <a:ext uri="{FF2B5EF4-FFF2-40B4-BE49-F238E27FC236}">
                <a16:creationId xmlns:a16="http://schemas.microsoft.com/office/drawing/2014/main" id="{CCF5574E-952F-744D-B055-92A841D42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  <a:latin typeface="Times New Roman" panose="02020603050405020304" pitchFamily="18" charset="0"/>
              </a:rPr>
              <a:t>Trojan Horse and BLP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CD6E1DD-0A71-CA43-98AC-7E17AD38F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04800"/>
            <a:ext cx="77724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9432F5E8-EEBA-D14D-8A3C-312E96236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981200"/>
            <a:ext cx="2590800" cy="1371600"/>
          </a:xfrm>
          <a:prstGeom prst="rect">
            <a:avLst/>
          </a:prstGeom>
          <a:noFill/>
          <a:ln w="158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DC34D034-3AA6-BE49-8CC6-DEB6912CE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14800"/>
            <a:ext cx="2514600" cy="1371600"/>
          </a:xfrm>
          <a:prstGeom prst="rect">
            <a:avLst/>
          </a:prstGeom>
          <a:noFill/>
          <a:ln w="158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9702" name="Text Box 6">
            <a:extLst>
              <a:ext uri="{FF2B5EF4-FFF2-40B4-BE49-F238E27FC236}">
                <a16:creationId xmlns:a16="http://schemas.microsoft.com/office/drawing/2014/main" id="{8BE74809-47A6-464F-90F3-2DF2A4994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057400"/>
            <a:ext cx="1212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Employee</a:t>
            </a:r>
          </a:p>
        </p:txBody>
      </p:sp>
      <p:sp>
        <p:nvSpPr>
          <p:cNvPr id="29703" name="Text Box 7">
            <a:extLst>
              <a:ext uri="{FF2B5EF4-FFF2-40B4-BE49-F238E27FC236}">
                <a16:creationId xmlns:a16="http://schemas.microsoft.com/office/drawing/2014/main" id="{C1297938-5821-F44F-9F5C-DF7BFED13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114800"/>
            <a:ext cx="2051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Black’s Employee</a:t>
            </a:r>
          </a:p>
        </p:txBody>
      </p:sp>
      <p:sp>
        <p:nvSpPr>
          <p:cNvPr id="29704" name="Text Box 8">
            <a:extLst>
              <a:ext uri="{FF2B5EF4-FFF2-40B4-BE49-F238E27FC236}">
                <a16:creationId xmlns:a16="http://schemas.microsoft.com/office/drawing/2014/main" id="{24B87C4C-6AEA-9E4C-8FCC-371B97714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1538288"/>
            <a:ext cx="2093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Brown: read, write</a:t>
            </a:r>
          </a:p>
        </p:txBody>
      </p:sp>
      <p:sp>
        <p:nvSpPr>
          <p:cNvPr id="29705" name="Text Box 9">
            <a:extLst>
              <a:ext uri="{FF2B5EF4-FFF2-40B4-BE49-F238E27FC236}">
                <a16:creationId xmlns:a16="http://schemas.microsoft.com/office/drawing/2014/main" id="{0F738D21-ED89-FC45-9484-54241EA17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3925" y="3671888"/>
            <a:ext cx="281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Black, Brown: read, write</a:t>
            </a:r>
          </a:p>
        </p:txBody>
      </p:sp>
      <p:sp>
        <p:nvSpPr>
          <p:cNvPr id="29706" name="Text Box 10">
            <a:extLst>
              <a:ext uri="{FF2B5EF4-FFF2-40B4-BE49-F238E27FC236}">
                <a16:creationId xmlns:a16="http://schemas.microsoft.com/office/drawing/2014/main" id="{F8354B81-32EC-5E4B-AC3D-ADFDC91CD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657600"/>
            <a:ext cx="87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Brown</a:t>
            </a:r>
          </a:p>
        </p:txBody>
      </p:sp>
      <p:sp>
        <p:nvSpPr>
          <p:cNvPr id="29707" name="Text Box 11">
            <a:extLst>
              <a:ext uri="{FF2B5EF4-FFF2-40B4-BE49-F238E27FC236}">
                <a16:creationId xmlns:a16="http://schemas.microsoft.com/office/drawing/2014/main" id="{D27E3109-C7E8-B943-9054-4B389F1F7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86400"/>
            <a:ext cx="776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Black</a:t>
            </a:r>
          </a:p>
        </p:txBody>
      </p:sp>
      <p:sp>
        <p:nvSpPr>
          <p:cNvPr id="29708" name="AutoShape 12">
            <a:extLst>
              <a:ext uri="{FF2B5EF4-FFF2-40B4-BE49-F238E27FC236}">
                <a16:creationId xmlns:a16="http://schemas.microsoft.com/office/drawing/2014/main" id="{4C97848F-F0A5-A94B-B29D-7CD052F72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133600"/>
            <a:ext cx="1676400" cy="3048000"/>
          </a:xfrm>
          <a:prstGeom prst="roundRect">
            <a:avLst>
              <a:gd name="adj" fmla="val 16667"/>
            </a:avLst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9709" name="Text Box 13">
            <a:extLst>
              <a:ext uri="{FF2B5EF4-FFF2-40B4-BE49-F238E27FC236}">
                <a16:creationId xmlns:a16="http://schemas.microsoft.com/office/drawing/2014/main" id="{0870989B-ADB5-5944-A0DB-7CB47C6D1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2224088"/>
            <a:ext cx="14874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Word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 Processor</a:t>
            </a:r>
          </a:p>
        </p:txBody>
      </p:sp>
      <p:sp>
        <p:nvSpPr>
          <p:cNvPr id="29710" name="Line 14">
            <a:extLst>
              <a:ext uri="{FF2B5EF4-FFF2-40B4-BE49-F238E27FC236}">
                <a16:creationId xmlns:a16="http://schemas.microsoft.com/office/drawing/2014/main" id="{03F6FF7D-65DE-1941-BD2D-6C4E5E2C8F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343400"/>
            <a:ext cx="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1" name="Line 15">
            <a:extLst>
              <a:ext uri="{FF2B5EF4-FFF2-40B4-BE49-F238E27FC236}">
                <a16:creationId xmlns:a16="http://schemas.microsoft.com/office/drawing/2014/main" id="{7CCB95DD-8761-6449-9571-92C1A8EC82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343400"/>
            <a:ext cx="914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2" name="Text Box 16">
            <a:extLst>
              <a:ext uri="{FF2B5EF4-FFF2-40B4-BE49-F238E27FC236}">
                <a16:creationId xmlns:a16="http://schemas.microsoft.com/office/drawing/2014/main" id="{BCE6217D-28D2-594C-824E-96482445A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510088"/>
            <a:ext cx="523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Times New Roman" panose="02020603050405020304" pitchFamily="18" charset="0"/>
              </a:rPr>
              <a:t>TH</a:t>
            </a:r>
          </a:p>
        </p:txBody>
      </p:sp>
      <p:sp>
        <p:nvSpPr>
          <p:cNvPr id="29713" name="Line 17">
            <a:extLst>
              <a:ext uri="{FF2B5EF4-FFF2-40B4-BE49-F238E27FC236}">
                <a16:creationId xmlns:a16="http://schemas.microsoft.com/office/drawing/2014/main" id="{49487F33-6E38-E642-BB5D-C3035BFBCE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876800"/>
            <a:ext cx="1676400" cy="0"/>
          </a:xfrm>
          <a:prstGeom prst="line">
            <a:avLst/>
          </a:prstGeom>
          <a:noFill/>
          <a:ln w="12700" cap="sq">
            <a:solidFill>
              <a:srgbClr val="CC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4" name="Text Box 18">
            <a:extLst>
              <a:ext uri="{FF2B5EF4-FFF2-40B4-BE49-F238E27FC236}">
                <a16:creationId xmlns:a16="http://schemas.microsoft.com/office/drawing/2014/main" id="{A308EF9D-E726-DE4C-9F47-2E5844A2D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029200"/>
            <a:ext cx="22399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Times New Roman" panose="02020603050405020304" pitchFamily="18" charset="0"/>
              </a:rPr>
              <a:t>Insert Trojan Horse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Times New Roman" panose="02020603050405020304" pitchFamily="18" charset="0"/>
              </a:rPr>
              <a:t>Into shared program</a:t>
            </a:r>
          </a:p>
        </p:txBody>
      </p:sp>
      <p:sp>
        <p:nvSpPr>
          <p:cNvPr id="29715" name="Line 19">
            <a:extLst>
              <a:ext uri="{FF2B5EF4-FFF2-40B4-BE49-F238E27FC236}">
                <a16:creationId xmlns:a16="http://schemas.microsoft.com/office/drawing/2014/main" id="{846DD842-D96D-7140-A064-A72006962B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971800"/>
            <a:ext cx="990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6" name="Text Box 20">
            <a:extLst>
              <a:ext uri="{FF2B5EF4-FFF2-40B4-BE49-F238E27FC236}">
                <a16:creationId xmlns:a16="http://schemas.microsoft.com/office/drawing/2014/main" id="{C09680D4-A3EA-4A41-A45A-E7FFA2543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200400"/>
            <a:ext cx="2227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Use shared program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2A7BDB48-6841-8644-8E16-E0D7ABB5B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352800"/>
            <a:ext cx="1212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Times New Roman" panose="02020603050405020304" pitchFamily="18" charset="0"/>
              </a:rPr>
              <a:t>Read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Times New Roman" panose="02020603050405020304" pitchFamily="18" charset="0"/>
              </a:rPr>
              <a:t>Employee</a:t>
            </a:r>
          </a:p>
        </p:txBody>
      </p:sp>
      <p:sp>
        <p:nvSpPr>
          <p:cNvPr id="29718" name="Text Box 22">
            <a:extLst>
              <a:ext uri="{FF2B5EF4-FFF2-40B4-BE49-F238E27FC236}">
                <a16:creationId xmlns:a16="http://schemas.microsoft.com/office/drawing/2014/main" id="{5D264496-CBAF-9C4D-90C1-9A2FD0C9F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876800"/>
            <a:ext cx="13049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Times New Roman" panose="02020603050405020304" pitchFamily="18" charset="0"/>
              </a:rPr>
              <a:t>Copy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Times New Roman" panose="02020603050405020304" pitchFamily="18" charset="0"/>
              </a:rPr>
              <a:t>Employee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Times New Roman" panose="02020603050405020304" pitchFamily="18" charset="0"/>
              </a:rPr>
              <a:t>To Black’s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Times New Roman" panose="02020603050405020304" pitchFamily="18" charset="0"/>
              </a:rPr>
              <a:t>Employee</a:t>
            </a:r>
          </a:p>
        </p:txBody>
      </p:sp>
      <p:sp>
        <p:nvSpPr>
          <p:cNvPr id="332823" name="Rectangle 23">
            <a:extLst>
              <a:ext uri="{FF2B5EF4-FFF2-40B4-BE49-F238E27FC236}">
                <a16:creationId xmlns:a16="http://schemas.microsoft.com/office/drawing/2014/main" id="{B1001E12-B498-B042-8D68-9802165A7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481513"/>
            <a:ext cx="236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9720" name="Picture 24" descr="bd06142_">
            <a:extLst>
              <a:ext uri="{FF2B5EF4-FFF2-40B4-BE49-F238E27FC236}">
                <a16:creationId xmlns:a16="http://schemas.microsoft.com/office/drawing/2014/main" id="{57FB0925-60C5-2541-9199-C31AC5AE0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12192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21" name="Picture 25" descr="bd06107_">
            <a:extLst>
              <a:ext uri="{FF2B5EF4-FFF2-40B4-BE49-F238E27FC236}">
                <a16:creationId xmlns:a16="http://schemas.microsoft.com/office/drawing/2014/main" id="{051F3F2A-61BD-1A42-98CF-B760C0717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19600"/>
            <a:ext cx="10668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22" name="Rectangle 26">
            <a:extLst>
              <a:ext uri="{FF2B5EF4-FFF2-40B4-BE49-F238E27FC236}">
                <a16:creationId xmlns:a16="http://schemas.microsoft.com/office/drawing/2014/main" id="{647D6684-7A2A-6B43-8C36-8C21A1138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828800"/>
            <a:ext cx="152400" cy="3505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9723" name="Line 27">
            <a:extLst>
              <a:ext uri="{FF2B5EF4-FFF2-40B4-BE49-F238E27FC236}">
                <a16:creationId xmlns:a16="http://schemas.microsoft.com/office/drawing/2014/main" id="{C24C6682-8452-A746-911A-20C08A65E1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35475" y="2576513"/>
            <a:ext cx="1524000" cy="2057400"/>
          </a:xfrm>
          <a:prstGeom prst="line">
            <a:avLst/>
          </a:prstGeom>
          <a:noFill/>
          <a:ln w="12700" cap="sq">
            <a:solidFill>
              <a:srgbClr val="CC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24" name="Line 28">
            <a:extLst>
              <a:ext uri="{FF2B5EF4-FFF2-40B4-BE49-F238E27FC236}">
                <a16:creationId xmlns:a16="http://schemas.microsoft.com/office/drawing/2014/main" id="{077EF3F4-847A-5845-9C9C-259A8CD60D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724400"/>
            <a:ext cx="838200" cy="0"/>
          </a:xfrm>
          <a:prstGeom prst="line">
            <a:avLst/>
          </a:prstGeom>
          <a:noFill/>
          <a:ln w="9525">
            <a:solidFill>
              <a:srgbClr val="E7060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25" name="Text Box 29">
            <a:extLst>
              <a:ext uri="{FF2B5EF4-FFF2-40B4-BE49-F238E27FC236}">
                <a16:creationId xmlns:a16="http://schemas.microsoft.com/office/drawing/2014/main" id="{A7CF4FD0-0931-2843-91EB-A19CD9ADD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743200"/>
            <a:ext cx="10715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200CDE"/>
                </a:solidFill>
                <a:latin typeface="Times New Roman" panose="02020603050405020304" pitchFamily="18" charset="0"/>
              </a:rPr>
              <a:t>Secret</a:t>
            </a:r>
          </a:p>
        </p:txBody>
      </p:sp>
      <p:sp>
        <p:nvSpPr>
          <p:cNvPr id="29726" name="Text Box 30">
            <a:extLst>
              <a:ext uri="{FF2B5EF4-FFF2-40B4-BE49-F238E27FC236}">
                <a16:creationId xmlns:a16="http://schemas.microsoft.com/office/drawing/2014/main" id="{CE0819B3-3935-9F4D-B107-6ADF87F5A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876800"/>
            <a:ext cx="1092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200CDE"/>
                </a:solidFill>
                <a:latin typeface="Times New Roman" panose="02020603050405020304" pitchFamily="18" charset="0"/>
              </a:rPr>
              <a:t>Public</a:t>
            </a:r>
          </a:p>
        </p:txBody>
      </p:sp>
      <p:sp>
        <p:nvSpPr>
          <p:cNvPr id="29727" name="Text Box 31">
            <a:extLst>
              <a:ext uri="{FF2B5EF4-FFF2-40B4-BE49-F238E27FC236}">
                <a16:creationId xmlns:a16="http://schemas.microsoft.com/office/drawing/2014/main" id="{8CE64DF3-3E1F-3341-84DA-84AA2EC3A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6388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200CDE"/>
                </a:solidFill>
                <a:latin typeface="Times New Roman" panose="02020603050405020304" pitchFamily="18" charset="0"/>
              </a:rPr>
              <a:t>Secret </a:t>
            </a:r>
            <a:r>
              <a:rPr lang="en-US" altLang="en-US" sz="2400">
                <a:solidFill>
                  <a:srgbClr val="200CDE"/>
                </a:solidFill>
                <a:latin typeface="Times New Roman" panose="02020603050405020304" pitchFamily="18" charset="0"/>
                <a:sym typeface="Symbol" pitchFamily="2" charset="2"/>
              </a:rPr>
              <a:t></a:t>
            </a:r>
            <a:r>
              <a:rPr lang="en-US" altLang="en-US" sz="2400">
                <a:solidFill>
                  <a:srgbClr val="200CDE"/>
                </a:solidFill>
                <a:latin typeface="Times New Roman" panose="02020603050405020304" pitchFamily="18" charset="0"/>
              </a:rPr>
              <a:t> Public</a:t>
            </a:r>
          </a:p>
        </p:txBody>
      </p:sp>
      <p:sp>
        <p:nvSpPr>
          <p:cNvPr id="29728" name="Text Box 32">
            <a:extLst>
              <a:ext uri="{FF2B5EF4-FFF2-40B4-BE49-F238E27FC236}">
                <a16:creationId xmlns:a16="http://schemas.microsoft.com/office/drawing/2014/main" id="{320DE306-A442-2D46-AF6C-FB369D210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15000"/>
            <a:ext cx="895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200CDE"/>
                </a:solidFill>
                <a:latin typeface="Times New Roman" panose="02020603050405020304" pitchFamily="18" charset="0"/>
              </a:rPr>
              <a:t>Public </a:t>
            </a:r>
          </a:p>
        </p:txBody>
      </p:sp>
      <p:sp>
        <p:nvSpPr>
          <p:cNvPr id="29729" name="Text Box 33">
            <a:extLst>
              <a:ext uri="{FF2B5EF4-FFF2-40B4-BE49-F238E27FC236}">
                <a16:creationId xmlns:a16="http://schemas.microsoft.com/office/drawing/2014/main" id="{E9B272FD-B7F9-F740-823E-9A1E0E1D6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886200"/>
            <a:ext cx="817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200CDE"/>
                </a:solidFill>
                <a:latin typeface="Times New Roman" panose="02020603050405020304" pitchFamily="18" charset="0"/>
              </a:rPr>
              <a:t>Secret</a:t>
            </a:r>
          </a:p>
        </p:txBody>
      </p:sp>
      <p:sp>
        <p:nvSpPr>
          <p:cNvPr id="29730" name="Text Box 34">
            <a:extLst>
              <a:ext uri="{FF2B5EF4-FFF2-40B4-BE49-F238E27FC236}">
                <a16:creationId xmlns:a16="http://schemas.microsoft.com/office/drawing/2014/main" id="{F0BA8C29-BBE3-FE4D-8C90-ADB2CF07B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057400"/>
            <a:ext cx="1212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Reference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Monitor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2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2">
            <a:extLst>
              <a:ext uri="{FF2B5EF4-FFF2-40B4-BE49-F238E27FC236}">
                <a16:creationId xmlns:a16="http://schemas.microsoft.com/office/drawing/2014/main" id="{9F1EC044-CBED-DC46-8E61-30289671E2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E30301-484D-2141-BCD7-7BFE97715CED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0722" name="Rectangle 2" descr="Large confetti">
            <a:extLst>
              <a:ext uri="{FF2B5EF4-FFF2-40B4-BE49-F238E27FC236}">
                <a16:creationId xmlns:a16="http://schemas.microsoft.com/office/drawing/2014/main" id="{0536DF02-9C99-074D-9DF2-5E5941C02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  <a:latin typeface="Times New Roman" panose="02020603050405020304" pitchFamily="18" charset="0"/>
              </a:rPr>
              <a:t>Biba Model – Integrity Protection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939D4F4-ECE4-764C-B57D-F64CC7BA3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Tx/>
              <a:buSzPct val="85000"/>
              <a:buFontTx/>
              <a:buBlip>
                <a:blip r:embed="rId2"/>
              </a:buBlip>
            </a:pPr>
            <a:r>
              <a:rPr lang="en-US" altLang="en-US">
                <a:latin typeface="Times New Roman" panose="02020603050405020304" pitchFamily="18" charset="0"/>
              </a:rPr>
              <a:t>Integrity protection</a:t>
            </a:r>
          </a:p>
          <a:p>
            <a:pPr eaLnBrk="1" hangingPunct="1">
              <a:buClrTx/>
              <a:buSzPct val="85000"/>
              <a:buFontTx/>
              <a:buBlip>
                <a:blip r:embed="rId2"/>
              </a:buBlip>
            </a:pPr>
            <a:r>
              <a:rPr lang="en-US" altLang="en-US">
                <a:latin typeface="Times New Roman" panose="02020603050405020304" pitchFamily="18" charset="0"/>
              </a:rPr>
              <a:t>Lattice-based access control</a:t>
            </a:r>
          </a:p>
          <a:p>
            <a:pPr lvl="1" eaLnBrk="1" hangingPunct="1">
              <a:buClr>
                <a:schemeClr val="bg2"/>
              </a:buClr>
              <a:buSzPct val="70000"/>
              <a:buFont typeface="Wingdings" pitchFamily="2" charset="2"/>
              <a:buChar char="n"/>
            </a:pPr>
            <a:r>
              <a:rPr lang="en-US" altLang="en-US">
                <a:latin typeface="Times New Roman" panose="02020603050405020304" pitchFamily="18" charset="0"/>
              </a:rPr>
              <a:t>Subjects</a:t>
            </a:r>
          </a:p>
          <a:p>
            <a:pPr lvl="1" eaLnBrk="1" hangingPunct="1">
              <a:buClr>
                <a:schemeClr val="bg2"/>
              </a:buClr>
              <a:buSzPct val="70000"/>
              <a:buFont typeface="Wingdings" pitchFamily="2" charset="2"/>
              <a:buChar char="n"/>
            </a:pPr>
            <a:r>
              <a:rPr lang="en-US" altLang="en-US">
                <a:latin typeface="Times New Roman" panose="02020603050405020304" pitchFamily="18" charset="0"/>
              </a:rPr>
              <a:t>Objects</a:t>
            </a:r>
          </a:p>
          <a:p>
            <a:pPr lvl="1" eaLnBrk="1" hangingPunct="1">
              <a:buClr>
                <a:schemeClr val="bg2"/>
              </a:buClr>
              <a:buSzPct val="70000"/>
              <a:buFont typeface="Wingdings" pitchFamily="2" charset="2"/>
              <a:buChar char="n"/>
            </a:pPr>
            <a:r>
              <a:rPr lang="en-US" altLang="en-US">
                <a:latin typeface="Times New Roman" panose="02020603050405020304" pitchFamily="18" charset="0"/>
              </a:rPr>
              <a:t>Integrity labels</a:t>
            </a:r>
          </a:p>
          <a:p>
            <a:pPr eaLnBrk="1" hangingPunct="1">
              <a:buClrTx/>
              <a:buSzPct val="85000"/>
              <a:buFontTx/>
              <a:buBlip>
                <a:blip r:embed="rId2"/>
              </a:buBlip>
            </a:pPr>
            <a:r>
              <a:rPr lang="en-US" altLang="en-US">
                <a:latin typeface="Times New Roman" panose="02020603050405020304" pitchFamily="18" charset="0"/>
              </a:rPr>
              <a:t>Access Control List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2">
            <a:extLst>
              <a:ext uri="{FF2B5EF4-FFF2-40B4-BE49-F238E27FC236}">
                <a16:creationId xmlns:a16="http://schemas.microsoft.com/office/drawing/2014/main" id="{42BAD818-7C6E-FC47-B097-706A772FD2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01D24B-11D7-F94D-8614-F77426EEBCED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1746" name="Rectangle 2" descr="Large confetti">
            <a:extLst>
              <a:ext uri="{FF2B5EF4-FFF2-40B4-BE49-F238E27FC236}">
                <a16:creationId xmlns:a16="http://schemas.microsoft.com/office/drawing/2014/main" id="{13BB698C-E122-9D49-B7A0-E7E357C81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Times New Roman" panose="02020603050405020304" pitchFamily="18" charset="0"/>
              </a:rPr>
              <a:t>Integrity Labels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54D610C-2B29-8B42-990A-F50971A15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Hierarchical integrity levels: e.g.,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Times New Roman" panose="02020603050405020304" pitchFamily="18" charset="0"/>
              </a:rPr>
              <a:t>	Crucial &gt; Very important &gt; Important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Non-hierarchical categories: e.g.,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latin typeface="Times New Roman" panose="02020603050405020304" pitchFamily="18" charset="0"/>
              </a:rPr>
              <a:t>	{medical, personal, administrative}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2">
            <a:extLst>
              <a:ext uri="{FF2B5EF4-FFF2-40B4-BE49-F238E27FC236}">
                <a16:creationId xmlns:a16="http://schemas.microsoft.com/office/drawing/2014/main" id="{98949E97-8EF8-0047-9B9E-029C2DEF6E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6E6ED5-0CB3-A24D-8CB2-71053898C9DB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2770" name="Rectangle 2" descr="Large confetti">
            <a:extLst>
              <a:ext uri="{FF2B5EF4-FFF2-40B4-BE49-F238E27FC236}">
                <a16:creationId xmlns:a16="http://schemas.microsoft.com/office/drawing/2014/main" id="{3541F24B-32DD-B141-B5C9-44C2A4912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Times New Roman" panose="02020603050405020304" pitchFamily="18" charset="0"/>
              </a:rPr>
              <a:t>Strict Integrity Policy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5E1F12D5-7471-EA41-835F-44BFA9F58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i="1">
                <a:latin typeface="Times New Roman" panose="02020603050405020304" pitchFamily="18" charset="0"/>
              </a:rPr>
              <a:t>Integrity *-property</a:t>
            </a:r>
            <a:r>
              <a:rPr lang="en-US" altLang="en-US" sz="2600">
                <a:latin typeface="Times New Roman" panose="02020603050405020304" pitchFamily="18" charset="0"/>
              </a:rPr>
              <a:t>: a subject s can modify an object o only if the integrity level of the subject dominates the integrity level of the object (no write up)</a:t>
            </a:r>
          </a:p>
          <a:p>
            <a:pPr eaLnBrk="1" hangingPunct="1"/>
            <a:r>
              <a:rPr lang="en-US" altLang="en-US" sz="2600" i="1">
                <a:latin typeface="Times New Roman" panose="02020603050405020304" pitchFamily="18" charset="0"/>
              </a:rPr>
              <a:t>Simple integrity property</a:t>
            </a:r>
            <a:r>
              <a:rPr lang="en-US" altLang="en-US" sz="2600">
                <a:latin typeface="Times New Roman" panose="02020603050405020304" pitchFamily="18" charset="0"/>
              </a:rPr>
              <a:t>: a subject s can observe an object o only if the integrity label of s is dominated by the integrity label of o (no read down)</a:t>
            </a:r>
          </a:p>
          <a:p>
            <a:pPr eaLnBrk="1" hangingPunct="1"/>
            <a:r>
              <a:rPr lang="en-US" altLang="en-US" sz="2600" i="1">
                <a:latin typeface="Times New Roman" panose="02020603050405020304" pitchFamily="18" charset="0"/>
              </a:rPr>
              <a:t>Invocation property</a:t>
            </a:r>
            <a:r>
              <a:rPr lang="en-US" altLang="en-US" sz="2600">
                <a:latin typeface="Times New Roman" panose="02020603050405020304" pitchFamily="18" charset="0"/>
              </a:rPr>
              <a:t>: a subject s1 can invoke a subject s2 only if the integrity label of s1 dominates the integrity label of s2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2">
            <a:extLst>
              <a:ext uri="{FF2B5EF4-FFF2-40B4-BE49-F238E27FC236}">
                <a16:creationId xmlns:a16="http://schemas.microsoft.com/office/drawing/2014/main" id="{EF78A8EF-27D1-0F45-A71E-642C100FD9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581275"/>
            <a:ext cx="8229600" cy="38862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altLang="en-US" sz="9600" b="1">
                <a:solidFill>
                  <a:srgbClr val="002060"/>
                </a:solidFill>
              </a:rPr>
              <a:t>Questions?</a:t>
            </a:r>
          </a:p>
        </p:txBody>
      </p:sp>
      <p:sp>
        <p:nvSpPr>
          <p:cNvPr id="33794" name="Slide Number Placeholder 4">
            <a:extLst>
              <a:ext uri="{FF2B5EF4-FFF2-40B4-BE49-F238E27FC236}">
                <a16:creationId xmlns:a16="http://schemas.microsoft.com/office/drawing/2014/main" id="{651BB161-E27D-2C46-947F-EEA7F7E770A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6CBF68-473E-CC4A-93EB-6D1C4A2B9F7B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2">
            <a:extLst>
              <a:ext uri="{FF2B5EF4-FFF2-40B4-BE49-F238E27FC236}">
                <a16:creationId xmlns:a16="http://schemas.microsoft.com/office/drawing/2014/main" id="{523C8FA2-17D7-3C44-BAAC-7644F5AFF6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7FACE8-87B8-9D4D-881E-E9200C3B77D5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16386" name="Rectangle 2" descr="Large confetti">
            <a:extLst>
              <a:ext uri="{FF2B5EF4-FFF2-40B4-BE49-F238E27FC236}">
                <a16:creationId xmlns:a16="http://schemas.microsoft.com/office/drawing/2014/main" id="{8D6C4F41-8731-CA43-A59C-1591EBA6F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  <a:latin typeface="Times New Roman" panose="02020603050405020304" pitchFamily="18" charset="0"/>
              </a:rPr>
              <a:t>Mandatory Access Control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0F21DB5-EA6B-794C-BE7C-E6C6295A2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Pct val="85000"/>
              <a:buFontTx/>
              <a:buBlip>
                <a:blip r:embed="rId2"/>
              </a:buBlip>
            </a:pPr>
            <a:r>
              <a:rPr lang="en-US" altLang="en-US" sz="2800" i="1">
                <a:latin typeface="Times New Roman" panose="02020603050405020304" pitchFamily="18" charset="0"/>
              </a:rPr>
              <a:t>Objects:</a:t>
            </a:r>
            <a:r>
              <a:rPr lang="en-US" altLang="en-US" sz="2800">
                <a:latin typeface="Times New Roman" panose="02020603050405020304" pitchFamily="18" charset="0"/>
              </a:rPr>
              <a:t> security classification </a:t>
            </a: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	</a:t>
            </a:r>
            <a:r>
              <a:rPr lang="en-US" altLang="en-US" sz="2400">
                <a:latin typeface="Times New Roman" panose="02020603050405020304" pitchFamily="18" charset="0"/>
              </a:rPr>
              <a:t>e.g., grades=(confidential, {student-info})</a:t>
            </a: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Blip>
                <a:blip r:embed="rId2"/>
              </a:buBlip>
            </a:pPr>
            <a:r>
              <a:rPr lang="en-US" altLang="en-US" sz="2800" i="1">
                <a:latin typeface="Times New Roman" panose="02020603050405020304" pitchFamily="18" charset="0"/>
              </a:rPr>
              <a:t>Subjects:</a:t>
            </a:r>
            <a:r>
              <a:rPr lang="en-US" altLang="en-US" sz="2800">
                <a:latin typeface="Times New Roman" panose="02020603050405020304" pitchFamily="18" charset="0"/>
              </a:rPr>
              <a:t> security clearances</a:t>
            </a: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	</a:t>
            </a:r>
            <a:r>
              <a:rPr lang="en-US" altLang="en-US" sz="2400">
                <a:latin typeface="Times New Roman" panose="02020603050405020304" pitchFamily="18" charset="0"/>
              </a:rPr>
              <a:t>e.g., Joe=(confidential, {student-info})</a:t>
            </a: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Blip>
                <a:blip r:embed="rId2"/>
              </a:buBlip>
            </a:pPr>
            <a:r>
              <a:rPr lang="en-US" altLang="en-US" sz="2800" i="1">
                <a:latin typeface="Times New Roman" panose="02020603050405020304" pitchFamily="18" charset="0"/>
              </a:rPr>
              <a:t>Access rules:</a:t>
            </a:r>
            <a:r>
              <a:rPr lang="en-US" altLang="en-US" sz="2800">
                <a:latin typeface="Times New Roman" panose="02020603050405020304" pitchFamily="18" charset="0"/>
              </a:rPr>
              <a:t> defined by comparing the security classification of the requested objects with the security clearance of the subject </a:t>
            </a: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	</a:t>
            </a:r>
            <a:r>
              <a:rPr lang="en-US" altLang="en-US" sz="2400">
                <a:latin typeface="Times New Roman" panose="02020603050405020304" pitchFamily="18" charset="0"/>
              </a:rPr>
              <a:t>e.g., subject can read object only if label(subject) dominates label(object)</a:t>
            </a: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2">
            <a:extLst>
              <a:ext uri="{FF2B5EF4-FFF2-40B4-BE49-F238E27FC236}">
                <a16:creationId xmlns:a16="http://schemas.microsoft.com/office/drawing/2014/main" id="{DC7C3CBB-2CB7-DA41-B4E2-6D13AFCE14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D2251B-E07F-4947-B2E0-D44CDBED0E8A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17410" name="Rectangle 2" descr="Large confetti">
            <a:extLst>
              <a:ext uri="{FF2B5EF4-FFF2-40B4-BE49-F238E27FC236}">
                <a16:creationId xmlns:a16="http://schemas.microsoft.com/office/drawing/2014/main" id="{366983AD-54E5-0345-AEB4-4F1F8A934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  <a:latin typeface="Times New Roman" panose="02020603050405020304" pitchFamily="18" charset="0"/>
              </a:rPr>
              <a:t>Mandatory Access Control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73183C3-7407-3940-9C14-E1956C371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Pct val="85000"/>
              <a:buFontTx/>
              <a:buBlip>
                <a:blip r:embed="rId2"/>
              </a:buBlip>
            </a:pPr>
            <a:r>
              <a:rPr lang="en-US" altLang="en-US" sz="2800">
                <a:latin typeface="Times New Roman" panose="02020603050405020304" pitchFamily="18" charset="0"/>
              </a:rPr>
              <a:t>If </a:t>
            </a:r>
            <a:r>
              <a:rPr lang="en-US" altLang="en-US" sz="2800" i="1">
                <a:latin typeface="Times New Roman" panose="02020603050405020304" pitchFamily="18" charset="0"/>
              </a:rPr>
              <a:t>access control rules</a:t>
            </a:r>
            <a:r>
              <a:rPr lang="en-US" altLang="en-US" sz="2800">
                <a:latin typeface="Times New Roman" panose="02020603050405020304" pitchFamily="18" charset="0"/>
              </a:rPr>
              <a:t> are satisfied, access is permitted</a:t>
            </a: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	</a:t>
            </a:r>
            <a:r>
              <a:rPr lang="en-US" altLang="en-US" sz="2400">
                <a:latin typeface="Times New Roman" panose="02020603050405020304" pitchFamily="18" charset="0"/>
              </a:rPr>
              <a:t>e.g., Joe wants to read grades.</a:t>
            </a: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	label(Joe)=(confidential,{student-info})</a:t>
            </a: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	label(grades)=(confidential,{student-info})</a:t>
            </a: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	Joe is permitted to read grades</a:t>
            </a: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None/>
            </a:pPr>
            <a:endParaRPr lang="en-US" altLang="en-US" sz="1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Blip>
                <a:blip r:embed="rId2"/>
              </a:buBlip>
            </a:pPr>
            <a:r>
              <a:rPr lang="en-US" altLang="en-US" sz="2800" i="1">
                <a:latin typeface="Times New Roman" panose="02020603050405020304" pitchFamily="18" charset="0"/>
              </a:rPr>
              <a:t>Granularity</a:t>
            </a:r>
            <a:r>
              <a:rPr lang="en-US" altLang="en-US" sz="2800">
                <a:latin typeface="Times New Roman" panose="02020603050405020304" pitchFamily="18" charset="0"/>
              </a:rPr>
              <a:t> of access rights!</a:t>
            </a: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Blip>
                <a:blip r:embed="rId2"/>
              </a:buBlip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2">
            <a:extLst>
              <a:ext uri="{FF2B5EF4-FFF2-40B4-BE49-F238E27FC236}">
                <a16:creationId xmlns:a16="http://schemas.microsoft.com/office/drawing/2014/main" id="{2547BDB6-2690-924D-953F-54CF97551F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83765E8-838E-F248-B4C7-360C7BBF1C58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18434" name="Rectangle 2" descr="Large confetti">
            <a:extLst>
              <a:ext uri="{FF2B5EF4-FFF2-40B4-BE49-F238E27FC236}">
                <a16:creationId xmlns:a16="http://schemas.microsoft.com/office/drawing/2014/main" id="{7C6E2B41-8B3D-6A4E-B581-5FD52B4C9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chemeClr val="tx2"/>
                </a:solidFill>
                <a:latin typeface="Times New Roman" panose="02020603050405020304" pitchFamily="18" charset="0"/>
              </a:rPr>
              <a:t>Mandatory Access Control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1D952E52-4B61-B841-B77E-D5742E0E3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600200"/>
            <a:ext cx="68199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</a:rPr>
              <a:t>Security Classes</a:t>
            </a:r>
            <a:r>
              <a:rPr lang="en-US" altLang="en-US" sz="2000">
                <a:latin typeface="Times New Roman" panose="02020603050405020304" pitchFamily="18" charset="0"/>
              </a:rPr>
              <a:t> (labels): (A,C)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A – total order authority level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C – set of categories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e.g.,	A = confidential &gt; public , C = {student-info, dept-info}</a:t>
            </a: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905110F0-0DB0-764B-80B2-6EE48EB91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495800"/>
            <a:ext cx="193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(confidential,{ })</a:t>
            </a:r>
          </a:p>
        </p:txBody>
      </p:sp>
      <p:sp>
        <p:nvSpPr>
          <p:cNvPr id="18437" name="Line 5">
            <a:extLst>
              <a:ext uri="{FF2B5EF4-FFF2-40B4-BE49-F238E27FC236}">
                <a16:creationId xmlns:a16="http://schemas.microsoft.com/office/drawing/2014/main" id="{D26D15A9-4575-614D-8F5E-D07C71FF08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4267200"/>
            <a:ext cx="25908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38" name="Line 6">
            <a:extLst>
              <a:ext uri="{FF2B5EF4-FFF2-40B4-BE49-F238E27FC236}">
                <a16:creationId xmlns:a16="http://schemas.microsoft.com/office/drawing/2014/main" id="{7337E6B1-478C-3F43-B453-193AC8C57BBE}"/>
              </a:ext>
            </a:extLst>
          </p:cNvPr>
          <p:cNvSpPr>
            <a:spLocks noChangeShapeType="1"/>
          </p:cNvSpPr>
          <p:nvPr/>
        </p:nvSpPr>
        <p:spPr bwMode="auto">
          <a:xfrm rot="10800000" flipH="1" flipV="1">
            <a:off x="1371600" y="4191000"/>
            <a:ext cx="25908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39" name="Line 7">
            <a:extLst>
              <a:ext uri="{FF2B5EF4-FFF2-40B4-BE49-F238E27FC236}">
                <a16:creationId xmlns:a16="http://schemas.microsoft.com/office/drawing/2014/main" id="{81501AE0-7D0A-5F4A-B148-3965A29FC0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876800"/>
            <a:ext cx="9906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40" name="Text Box 8">
            <a:extLst>
              <a:ext uri="{FF2B5EF4-FFF2-40B4-BE49-F238E27FC236}">
                <a16:creationId xmlns:a16="http://schemas.microsoft.com/office/drawing/2014/main" id="{7065EEFC-6F4B-E840-ACF9-6F0ACC4BB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810000"/>
            <a:ext cx="2798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(confidential,{dept-info})</a:t>
            </a:r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8A8E8645-00F9-8942-AF9D-AF9BB1317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276600"/>
            <a:ext cx="4086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(confidential,{student-info,dept-info})</a:t>
            </a:r>
          </a:p>
        </p:txBody>
      </p:sp>
      <p:sp>
        <p:nvSpPr>
          <p:cNvPr id="18442" name="Text Box 10">
            <a:extLst>
              <a:ext uri="{FF2B5EF4-FFF2-40B4-BE49-F238E27FC236}">
                <a16:creationId xmlns:a16="http://schemas.microsoft.com/office/drawing/2014/main" id="{6601CE38-5AA1-5F48-82EF-9D77B715C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0"/>
            <a:ext cx="30940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(confidential,{student-info})</a:t>
            </a:r>
          </a:p>
        </p:txBody>
      </p:sp>
      <p:sp>
        <p:nvSpPr>
          <p:cNvPr id="18443" name="Text Box 11">
            <a:extLst>
              <a:ext uri="{FF2B5EF4-FFF2-40B4-BE49-F238E27FC236}">
                <a16:creationId xmlns:a16="http://schemas.microsoft.com/office/drawing/2014/main" id="{54A23B1D-BD94-904D-84F6-C548279AA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029200"/>
            <a:ext cx="3509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(public,{student-info,dept-info})</a:t>
            </a:r>
          </a:p>
        </p:txBody>
      </p:sp>
      <p:sp>
        <p:nvSpPr>
          <p:cNvPr id="18444" name="Text Box 12">
            <a:extLst>
              <a:ext uri="{FF2B5EF4-FFF2-40B4-BE49-F238E27FC236}">
                <a16:creationId xmlns:a16="http://schemas.microsoft.com/office/drawing/2014/main" id="{EA44EDE0-6AEF-C746-AC98-F3668A993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4102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(public,{,dept-info})</a:t>
            </a:r>
          </a:p>
        </p:txBody>
      </p:sp>
      <p:sp>
        <p:nvSpPr>
          <p:cNvPr id="18445" name="Text Box 13">
            <a:extLst>
              <a:ext uri="{FF2B5EF4-FFF2-40B4-BE49-F238E27FC236}">
                <a16:creationId xmlns:a16="http://schemas.microsoft.com/office/drawing/2014/main" id="{4CC13D8C-36F4-E641-A21B-619A4D4D7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019800"/>
            <a:ext cx="1357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(public,{ })</a:t>
            </a:r>
          </a:p>
        </p:txBody>
      </p:sp>
      <p:sp>
        <p:nvSpPr>
          <p:cNvPr id="18446" name="Text Box 14">
            <a:extLst>
              <a:ext uri="{FF2B5EF4-FFF2-40B4-BE49-F238E27FC236}">
                <a16:creationId xmlns:a16="http://schemas.microsoft.com/office/drawing/2014/main" id="{16AE81A1-05CD-1C46-BFD0-FE1CD511E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334000"/>
            <a:ext cx="2517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(public,{student-info})</a:t>
            </a:r>
          </a:p>
        </p:txBody>
      </p:sp>
      <p:sp>
        <p:nvSpPr>
          <p:cNvPr id="18447" name="Line 15">
            <a:extLst>
              <a:ext uri="{FF2B5EF4-FFF2-40B4-BE49-F238E27FC236}">
                <a16:creationId xmlns:a16="http://schemas.microsoft.com/office/drawing/2014/main" id="{D4594A07-1DD8-6649-B522-7B19F953EAF9}"/>
              </a:ext>
            </a:extLst>
          </p:cNvPr>
          <p:cNvSpPr>
            <a:spLocks noChangeShapeType="1"/>
          </p:cNvSpPr>
          <p:nvPr/>
        </p:nvSpPr>
        <p:spPr bwMode="auto">
          <a:xfrm rot="10800000" flipH="1" flipV="1">
            <a:off x="4038600" y="3605213"/>
            <a:ext cx="25908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48" name="Line 16">
            <a:extLst>
              <a:ext uri="{FF2B5EF4-FFF2-40B4-BE49-F238E27FC236}">
                <a16:creationId xmlns:a16="http://schemas.microsoft.com/office/drawing/2014/main" id="{716E8F67-D39D-5949-BDDA-E7CD67F262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5129213"/>
            <a:ext cx="25908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49" name="Line 17">
            <a:extLst>
              <a:ext uri="{FF2B5EF4-FFF2-40B4-BE49-F238E27FC236}">
                <a16:creationId xmlns:a16="http://schemas.microsoft.com/office/drawing/2014/main" id="{D4D67912-1A6B-554D-85FF-2DECF725DA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5738813"/>
            <a:ext cx="25908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50" name="Line 18">
            <a:extLst>
              <a:ext uri="{FF2B5EF4-FFF2-40B4-BE49-F238E27FC236}">
                <a16:creationId xmlns:a16="http://schemas.microsoft.com/office/drawing/2014/main" id="{2F2288EF-D94F-334D-9FFA-BF4222E2B2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3605213"/>
            <a:ext cx="25908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51" name="Line 19">
            <a:extLst>
              <a:ext uri="{FF2B5EF4-FFF2-40B4-BE49-F238E27FC236}">
                <a16:creationId xmlns:a16="http://schemas.microsoft.com/office/drawing/2014/main" id="{651ED85A-B81A-4541-887F-CCB2CEDB425C}"/>
              </a:ext>
            </a:extLst>
          </p:cNvPr>
          <p:cNvSpPr>
            <a:spLocks noChangeShapeType="1"/>
          </p:cNvSpPr>
          <p:nvPr/>
        </p:nvSpPr>
        <p:spPr bwMode="auto">
          <a:xfrm rot="10800000" flipH="1" flipV="1">
            <a:off x="2667000" y="5738813"/>
            <a:ext cx="25908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52" name="Line 20">
            <a:extLst>
              <a:ext uri="{FF2B5EF4-FFF2-40B4-BE49-F238E27FC236}">
                <a16:creationId xmlns:a16="http://schemas.microsoft.com/office/drawing/2014/main" id="{491384FE-E530-BD45-9013-7B6BD28D8889}"/>
              </a:ext>
            </a:extLst>
          </p:cNvPr>
          <p:cNvSpPr>
            <a:spLocks noChangeShapeType="1"/>
          </p:cNvSpPr>
          <p:nvPr/>
        </p:nvSpPr>
        <p:spPr bwMode="auto">
          <a:xfrm rot="10800000" flipH="1" flipV="1">
            <a:off x="5181600" y="5105400"/>
            <a:ext cx="25908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53" name="Line 21">
            <a:extLst>
              <a:ext uri="{FF2B5EF4-FFF2-40B4-BE49-F238E27FC236}">
                <a16:creationId xmlns:a16="http://schemas.microsoft.com/office/drawing/2014/main" id="{EE933F7F-A0B1-E34D-8D66-D8B898BE10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4214813"/>
            <a:ext cx="9906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54" name="Line 22">
            <a:extLst>
              <a:ext uri="{FF2B5EF4-FFF2-40B4-BE49-F238E27FC236}">
                <a16:creationId xmlns:a16="http://schemas.microsoft.com/office/drawing/2014/main" id="{5E6151FA-F89D-BA46-BBED-66EF9F30FA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214813"/>
            <a:ext cx="9906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55" name="Line 23">
            <a:extLst>
              <a:ext uri="{FF2B5EF4-FFF2-40B4-BE49-F238E27FC236}">
                <a16:creationId xmlns:a16="http://schemas.microsoft.com/office/drawing/2014/main" id="{9DF486FA-254C-8243-9F93-3186316201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681413"/>
            <a:ext cx="9906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2">
            <a:extLst>
              <a:ext uri="{FF2B5EF4-FFF2-40B4-BE49-F238E27FC236}">
                <a16:creationId xmlns:a16="http://schemas.microsoft.com/office/drawing/2014/main" id="{C6E61D86-0378-5F47-A9AD-F8EC701C3C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C2BED1-71D3-0E4F-8867-A767E90B8C5F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19458" name="Rectangle 2" descr="Large confetti">
            <a:extLst>
              <a:ext uri="{FF2B5EF4-FFF2-40B4-BE49-F238E27FC236}">
                <a16:creationId xmlns:a16="http://schemas.microsoft.com/office/drawing/2014/main" id="{DEEFD6D8-D5A4-B542-8B0F-C7D06FA58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chemeClr val="tx2"/>
                </a:solidFill>
                <a:latin typeface="Times New Roman" panose="02020603050405020304" pitchFamily="18" charset="0"/>
              </a:rPr>
              <a:t>Mandatory Access Control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5C3F1C6-0896-9940-BC09-81D65DF60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8288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Pct val="85000"/>
              <a:buFontTx/>
              <a:buBlip>
                <a:blip r:embed="rId2"/>
              </a:buBlip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Blip>
                <a:blip r:embed="rId2"/>
              </a:buBlip>
            </a:pPr>
            <a:r>
              <a:rPr lang="en-US" altLang="en-US" sz="2800" i="1">
                <a:latin typeface="Times New Roman" panose="02020603050405020304" pitchFamily="18" charset="0"/>
              </a:rPr>
              <a:t>Dominance </a:t>
            </a:r>
            <a:r>
              <a:rPr lang="en-US" altLang="en-US" sz="2800">
                <a:latin typeface="Times New Roman" panose="02020603050405020304" pitchFamily="18" charset="0"/>
              </a:rPr>
              <a:t>(</a:t>
            </a:r>
            <a:r>
              <a:rPr lang="en-US" altLang="en-US" sz="2800">
                <a:latin typeface="Times New Roman" panose="02020603050405020304" pitchFamily="18" charset="0"/>
                <a:sym typeface="Symbol" pitchFamily="2" charset="2"/>
              </a:rPr>
              <a:t>)</a:t>
            </a:r>
            <a:r>
              <a:rPr lang="en-US" altLang="en-US" sz="2800">
                <a:latin typeface="Times New Roman" panose="02020603050405020304" pitchFamily="18" charset="0"/>
              </a:rPr>
              <a:t>: label l=(A,C) dominates l’=(A’,C’) iff  A </a:t>
            </a:r>
            <a:r>
              <a:rPr lang="en-US" altLang="en-US" sz="2800">
                <a:latin typeface="Times New Roman" panose="02020603050405020304" pitchFamily="18" charset="0"/>
                <a:sym typeface="Symbol" pitchFamily="2" charset="2"/>
              </a:rPr>
              <a:t> A’ and C  C’</a:t>
            </a: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None/>
            </a:pPr>
            <a:endParaRPr lang="en-US" altLang="en-US" sz="1000">
              <a:latin typeface="Times New Roman" panose="02020603050405020304" pitchFamily="18" charset="0"/>
              <a:sym typeface="Symbol" pitchFamily="2" charset="2"/>
            </a:endParaRP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sym typeface="Symbol" pitchFamily="2" charset="2"/>
              </a:rPr>
              <a:t>	</a:t>
            </a:r>
            <a:r>
              <a:rPr lang="en-US" altLang="en-US" sz="2400">
                <a:latin typeface="Times New Roman" panose="02020603050405020304" pitchFamily="18" charset="0"/>
                <a:sym typeface="Symbol" pitchFamily="2" charset="2"/>
              </a:rPr>
              <a:t>e.g., (confidential,{student-info}) </a:t>
            </a:r>
            <a:r>
              <a:rPr lang="en-US" altLang="en-US" sz="2400" b="1">
                <a:latin typeface="Times New Roman" panose="02020603050405020304" pitchFamily="18" charset="0"/>
                <a:sym typeface="Symbol" pitchFamily="2" charset="2"/>
              </a:rPr>
              <a:t> </a:t>
            </a:r>
            <a:r>
              <a:rPr lang="en-US" altLang="en-US" sz="2400">
                <a:latin typeface="Times New Roman" panose="02020603050405020304" pitchFamily="18" charset="0"/>
                <a:sym typeface="Symbol" pitchFamily="2" charset="2"/>
              </a:rPr>
              <a:t>(public,{student-info})</a:t>
            </a: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sym typeface="Symbol" pitchFamily="2" charset="2"/>
              </a:rPr>
              <a:t>	</a:t>
            </a:r>
            <a:r>
              <a:rPr lang="en-US" altLang="en-US" sz="2400">
                <a:latin typeface="Times New Roman" panose="02020603050405020304" pitchFamily="18" charset="0"/>
              </a:rPr>
              <a:t>BUT </a:t>
            </a:r>
          </a:p>
          <a:p>
            <a:pPr eaLnBrk="1" hangingPunct="1">
              <a:lnSpc>
                <a:spcPct val="90000"/>
              </a:lnSpc>
              <a:buClrTx/>
              <a:buSzPct val="85000"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   (confidential, {student-info}) </a:t>
            </a:r>
            <a:r>
              <a:rPr lang="en-US" altLang="en-US" sz="2400" b="1">
                <a:latin typeface="Times New Roman" panose="02020603050405020304" pitchFamily="18" charset="0"/>
                <a:sym typeface="Symbol" pitchFamily="2" charset="2"/>
              </a:rPr>
              <a:t></a:t>
            </a:r>
            <a:r>
              <a:rPr lang="en-US" altLang="en-US" sz="2400">
                <a:latin typeface="Times New Roman" panose="02020603050405020304" pitchFamily="18" charset="0"/>
              </a:rPr>
              <a:t> (public,{student-info, department-info})</a:t>
            </a:r>
            <a:r>
              <a:rPr lang="en-US" altLang="en-US" sz="2400">
                <a:latin typeface="Times New Roman" panose="02020603050405020304" pitchFamily="18" charset="0"/>
                <a:sym typeface="Symbol" pitchFamily="2" charset="2"/>
              </a:rPr>
              <a:t> 	</a:t>
            </a:r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FEF67F4E-3824-8B41-AB08-40B4B5C77E5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191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2">
            <a:extLst>
              <a:ext uri="{FF2B5EF4-FFF2-40B4-BE49-F238E27FC236}">
                <a16:creationId xmlns:a16="http://schemas.microsoft.com/office/drawing/2014/main" id="{3DB646D1-B28D-714B-A2B8-AD8A3BF450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1A8AF0-3C29-E843-9B7E-8F053C1193E6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0482" name="Rectangle 2" descr="Large confetti">
            <a:extLst>
              <a:ext uri="{FF2B5EF4-FFF2-40B4-BE49-F238E27FC236}">
                <a16:creationId xmlns:a16="http://schemas.microsoft.com/office/drawing/2014/main" id="{DB26C82E-E9CF-234B-9F61-4F1B3E25D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Times New Roman" panose="02020603050405020304" pitchFamily="18" charset="0"/>
              </a:rPr>
              <a:t>Bell- LaPadula (BLP) Model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BD94B51-8A66-254B-B40B-F8A8F52D4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Confidentiality protection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Lattice-based access control</a:t>
            </a: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</a:rPr>
              <a:t>Subjects</a:t>
            </a: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</a:rPr>
              <a:t>Objects</a:t>
            </a: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</a:rPr>
              <a:t>Security labels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Supports decentralized administration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2">
            <a:extLst>
              <a:ext uri="{FF2B5EF4-FFF2-40B4-BE49-F238E27FC236}">
                <a16:creationId xmlns:a16="http://schemas.microsoft.com/office/drawing/2014/main" id="{5BBA8242-A7D1-BD4F-A5AA-C030EDC2B3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EB08ABB-BFB4-9648-A6D9-D0E249E64F50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1506" name="Rectangle 2" descr="Large confetti">
            <a:extLst>
              <a:ext uri="{FF2B5EF4-FFF2-40B4-BE49-F238E27FC236}">
                <a16:creationId xmlns:a16="http://schemas.microsoft.com/office/drawing/2014/main" id="{0CE8C902-32BA-F049-AEB7-0F73B9F92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Times New Roman" panose="02020603050405020304" pitchFamily="18" charset="0"/>
              </a:rPr>
              <a:t>BLP Reference Monitor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988EFD4-8589-A049-8E00-6E8C9509B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All accesses are controlled by the reference monitor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Cannot be bypassed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Access is allowed iff the resulting system state satisfies all security properties</a:t>
            </a:r>
          </a:p>
          <a:p>
            <a:pPr eaLnBrk="1" hangingPunct="1"/>
            <a:r>
              <a:rPr lang="en-US" altLang="en-US" i="1">
                <a:latin typeface="Times New Roman" panose="02020603050405020304" pitchFamily="18" charset="0"/>
              </a:rPr>
              <a:t>Trusted subjects</a:t>
            </a:r>
            <a:r>
              <a:rPr lang="en-US" altLang="en-US">
                <a:latin typeface="Times New Roman" panose="02020603050405020304" pitchFamily="18" charset="0"/>
              </a:rPr>
              <a:t>: subjects trusted not to compromise security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2">
            <a:extLst>
              <a:ext uri="{FF2B5EF4-FFF2-40B4-BE49-F238E27FC236}">
                <a16:creationId xmlns:a16="http://schemas.microsoft.com/office/drawing/2014/main" id="{184A0499-74D8-C041-9EE9-EFC0D9948E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080CA3-3295-7747-BBB1-8D5138E1491A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2530" name="Rectangle 2" descr="Large confetti">
            <a:extLst>
              <a:ext uri="{FF2B5EF4-FFF2-40B4-BE49-F238E27FC236}">
                <a16:creationId xmlns:a16="http://schemas.microsoft.com/office/drawing/2014/main" id="{26D0623C-3791-5D41-ABD2-5F7B4C13C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Times New Roman" panose="02020603050405020304" pitchFamily="18" charset="0"/>
              </a:rPr>
              <a:t>BLP Axioms </a:t>
            </a:r>
            <a:r>
              <a:rPr lang="en-US" altLang="en-US" sz="3600">
                <a:latin typeface="Times New Roman" panose="02020603050405020304" pitchFamily="18" charset="0"/>
              </a:rPr>
              <a:t>1</a:t>
            </a:r>
            <a:r>
              <a:rPr lang="en-US" altLang="en-US" sz="440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092A15E-0893-2B4F-8A54-313D5845A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en-US" sz="2800" i="1">
                <a:latin typeface="Times New Roman" panose="02020603050405020304" pitchFamily="18" charset="0"/>
              </a:rPr>
              <a:t>Simple-security property</a:t>
            </a:r>
            <a:r>
              <a:rPr lang="en-US" altLang="en-US" sz="2800">
                <a:latin typeface="Times New Roman" panose="02020603050405020304" pitchFamily="18" charset="0"/>
              </a:rPr>
              <a:t>: a subject </a:t>
            </a:r>
            <a:r>
              <a:rPr lang="en-US" altLang="en-US" sz="2800" i="1"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latin typeface="Times New Roman" panose="02020603050405020304" pitchFamily="18" charset="0"/>
              </a:rPr>
              <a:t> is allowed to  read an object </a:t>
            </a:r>
            <a:r>
              <a:rPr lang="en-US" altLang="en-US" sz="2800" i="1">
                <a:latin typeface="Times New Roman" panose="02020603050405020304" pitchFamily="18" charset="0"/>
              </a:rPr>
              <a:t>o</a:t>
            </a:r>
            <a:r>
              <a:rPr lang="en-US" altLang="en-US" sz="2800"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latin typeface="Times New Roman" panose="02020603050405020304" pitchFamily="18" charset="0"/>
              </a:rPr>
              <a:t>only if</a:t>
            </a:r>
            <a:r>
              <a:rPr lang="en-US" altLang="en-US" sz="2800">
                <a:latin typeface="Times New Roman" panose="02020603050405020304" pitchFamily="18" charset="0"/>
              </a:rPr>
              <a:t> the security label of </a:t>
            </a:r>
            <a:r>
              <a:rPr lang="en-US" altLang="en-US" sz="2800" i="1"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latin typeface="Times New Roman" panose="02020603050405020304" pitchFamily="18" charset="0"/>
              </a:rPr>
              <a:t> dominates the security label of </a:t>
            </a:r>
            <a:r>
              <a:rPr lang="en-US" altLang="en-US" sz="2800" i="1">
                <a:latin typeface="Times New Roman" panose="02020603050405020304" pitchFamily="18" charset="0"/>
              </a:rPr>
              <a:t>o</a:t>
            </a: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  <a:sym typeface="Symbol" pitchFamily="2" charset="2"/>
              </a:rPr>
              <a:t>No read up</a:t>
            </a: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  <a:sym typeface="Symbol" pitchFamily="2" charset="2"/>
              </a:rPr>
              <a:t>Applies to </a:t>
            </a:r>
            <a:r>
              <a:rPr lang="en-US" altLang="en-US" i="1">
                <a:latin typeface="Times New Roman" panose="02020603050405020304" pitchFamily="18" charset="0"/>
                <a:sym typeface="Symbol" pitchFamily="2" charset="2"/>
              </a:rPr>
              <a:t>all subjects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2">
            <a:extLst>
              <a:ext uri="{FF2B5EF4-FFF2-40B4-BE49-F238E27FC236}">
                <a16:creationId xmlns:a16="http://schemas.microsoft.com/office/drawing/2014/main" id="{F2131B79-4DAF-3A46-9A2D-584F416195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A20B78-C59C-B141-A71A-351CE5344DD9}" type="slidenum">
              <a:rPr lang="en-US" altLang="en-US" sz="120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8A66A1E4-98F2-D846-9E7D-BABCA74D0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133600"/>
            <a:ext cx="6781800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Tx/>
              <a:buSzPct val="85000"/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</a:rPr>
              <a:t>*-property</a:t>
            </a:r>
            <a:r>
              <a:rPr lang="en-US" altLang="en-US" sz="2800">
                <a:latin typeface="Times New Roman" panose="02020603050405020304" pitchFamily="18" charset="0"/>
              </a:rPr>
              <a:t>: a subject </a:t>
            </a:r>
            <a:r>
              <a:rPr lang="en-US" altLang="en-US" sz="2800" i="1"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latin typeface="Times New Roman" panose="02020603050405020304" pitchFamily="18" charset="0"/>
              </a:rPr>
              <a:t> is allowed to write an object </a:t>
            </a:r>
            <a:r>
              <a:rPr lang="en-US" altLang="en-US" sz="2800" i="1">
                <a:latin typeface="Times New Roman" panose="02020603050405020304" pitchFamily="18" charset="0"/>
              </a:rPr>
              <a:t>o</a:t>
            </a:r>
            <a:r>
              <a:rPr lang="en-US" altLang="en-US" sz="2800"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latin typeface="Times New Roman" panose="02020603050405020304" pitchFamily="18" charset="0"/>
              </a:rPr>
              <a:t>only if</a:t>
            </a:r>
            <a:r>
              <a:rPr lang="en-US" altLang="en-US" sz="2800">
                <a:latin typeface="Times New Roman" panose="02020603050405020304" pitchFamily="18" charset="0"/>
              </a:rPr>
              <a:t> the security label of </a:t>
            </a:r>
            <a:r>
              <a:rPr lang="en-US" altLang="en-US" sz="2800" i="1">
                <a:latin typeface="Times New Roman" panose="02020603050405020304" pitchFamily="18" charset="0"/>
              </a:rPr>
              <a:t>o</a:t>
            </a:r>
            <a:r>
              <a:rPr lang="en-US" altLang="en-US" sz="2800">
                <a:latin typeface="Times New Roman" panose="02020603050405020304" pitchFamily="18" charset="0"/>
              </a:rPr>
              <a:t> dominates the security label of </a:t>
            </a:r>
            <a:r>
              <a:rPr lang="en-US" altLang="en-US" sz="2800" i="1">
                <a:latin typeface="Times New Roman" panose="02020603050405020304" pitchFamily="18" charset="0"/>
              </a:rPr>
              <a:t>s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SzPct val="70000"/>
              <a:buFont typeface="Wingdings" pitchFamily="2" charset="2"/>
              <a:buChar char="n"/>
            </a:pPr>
            <a:r>
              <a:rPr lang="en-US" altLang="en-US">
                <a:latin typeface="Times New Roman" panose="02020603050405020304" pitchFamily="18" charset="0"/>
                <a:sym typeface="Symbol" pitchFamily="2" charset="2"/>
              </a:rPr>
              <a:t>No write down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SzPct val="70000"/>
              <a:buFont typeface="Wingdings" pitchFamily="2" charset="2"/>
              <a:buChar char="n"/>
            </a:pPr>
            <a:r>
              <a:rPr lang="en-US" altLang="en-US">
                <a:latin typeface="Times New Roman" panose="02020603050405020304" pitchFamily="18" charset="0"/>
                <a:sym typeface="Symbol" pitchFamily="2" charset="2"/>
              </a:rPr>
              <a:t>Applies to </a:t>
            </a:r>
            <a:r>
              <a:rPr lang="en-US" altLang="en-US" i="1">
                <a:latin typeface="Times New Roman" panose="02020603050405020304" pitchFamily="18" charset="0"/>
                <a:sym typeface="Symbol" pitchFamily="2" charset="2"/>
              </a:rPr>
              <a:t>un-trusted subjects</a:t>
            </a:r>
            <a:r>
              <a:rPr lang="en-US" altLang="en-US">
                <a:latin typeface="Times New Roman" panose="02020603050405020304" pitchFamily="18" charset="0"/>
                <a:sym typeface="Symbol" pitchFamily="2" charset="2"/>
              </a:rPr>
              <a:t> only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FA54F9C-B19D-714F-99F7-749B5B6F4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609600"/>
            <a:ext cx="36274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  <a:latin typeface="Times New Roman" panose="02020603050405020304" pitchFamily="18" charset="0"/>
              </a:rPr>
              <a:t>BLP Axioms </a:t>
            </a:r>
            <a:r>
              <a:rPr lang="en-US" altLang="en-US" sz="360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440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1187</TotalTime>
  <Words>804</Words>
  <Application>Microsoft Macintosh PowerPoint</Application>
  <PresentationFormat>On-screen Show (4:3)</PresentationFormat>
  <Paragraphs>140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Wingdings</vt:lpstr>
      <vt:lpstr>Times New Roman</vt:lpstr>
      <vt:lpstr>Arial Black</vt:lpstr>
      <vt:lpstr>Symbol</vt:lpstr>
      <vt:lpstr>Pixel</vt:lpstr>
      <vt:lpstr>Access Control MAC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790 – Secure Database Systems</dc:title>
  <dc:creator>FARKAS</dc:creator>
  <cp:lastModifiedBy>ALSUWAT, EMAD</cp:lastModifiedBy>
  <cp:revision>58</cp:revision>
  <cp:lastPrinted>2022-03-06T16:44:22Z</cp:lastPrinted>
  <dcterms:created xsi:type="dcterms:W3CDTF">2001-01-17T09:31:44Z</dcterms:created>
  <dcterms:modified xsi:type="dcterms:W3CDTF">2022-03-06T16:44:33Z</dcterms:modified>
</cp:coreProperties>
</file>