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29"/>
  </p:notesMasterIdLst>
  <p:handoutMasterIdLst>
    <p:handoutMasterId r:id="rId30"/>
  </p:handoutMasterIdLst>
  <p:sldIdLst>
    <p:sldId id="256" r:id="rId2"/>
    <p:sldId id="578" r:id="rId3"/>
    <p:sldId id="420" r:id="rId4"/>
    <p:sldId id="421" r:id="rId5"/>
    <p:sldId id="422" r:id="rId6"/>
    <p:sldId id="406" r:id="rId7"/>
    <p:sldId id="407" r:id="rId8"/>
    <p:sldId id="408" r:id="rId9"/>
    <p:sldId id="423" r:id="rId10"/>
    <p:sldId id="424" r:id="rId11"/>
    <p:sldId id="425" r:id="rId12"/>
    <p:sldId id="426" r:id="rId13"/>
    <p:sldId id="427" r:id="rId14"/>
    <p:sldId id="428" r:id="rId15"/>
    <p:sldId id="429" r:id="rId16"/>
    <p:sldId id="409" r:id="rId17"/>
    <p:sldId id="410" r:id="rId18"/>
    <p:sldId id="411" r:id="rId19"/>
    <p:sldId id="417" r:id="rId20"/>
    <p:sldId id="418" r:id="rId21"/>
    <p:sldId id="419" r:id="rId22"/>
    <p:sldId id="412" r:id="rId23"/>
    <p:sldId id="413" r:id="rId24"/>
    <p:sldId id="414" r:id="rId25"/>
    <p:sldId id="415" r:id="rId26"/>
    <p:sldId id="416" r:id="rId27"/>
    <p:sldId id="577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24" autoAdjust="0"/>
    <p:restoredTop sz="85170"/>
  </p:normalViewPr>
  <p:slideViewPr>
    <p:cSldViewPr>
      <p:cViewPr varScale="1">
        <p:scale>
          <a:sx n="108" d="100"/>
          <a:sy n="108" d="100"/>
        </p:scale>
        <p:origin x="268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5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61484CB7-5627-FB46-AC8A-9DECF3E537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4A845753-943A-E340-92C2-11EB898441C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A4238010-C419-3F43-A8EE-1881465978B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AE54755E-3FD6-A14F-8341-24FD0E368B3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26202B00-625F-6A4D-BC2D-867E413C61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673A270-4EE5-A941-B16E-FE3F636733A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D28D2F5-E1BB-B646-82F2-57797B70FCB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>
            <a:extLst>
              <a:ext uri="{FF2B5EF4-FFF2-40B4-BE49-F238E27FC236}">
                <a16:creationId xmlns:a16="http://schemas.microsoft.com/office/drawing/2014/main" id="{5C0D786D-41D2-E444-AA12-FEA9D072B74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BDBDF8B-CA4B-ED42-B81E-DCB4CDC0693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3C464C6-35C5-6D4F-A5DD-238A7C22DD9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A01E660C-47DA-1849-A823-2806B3033C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C82FDA1F-E0EC-4B43-8947-0DD07C659CC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DA1F-E0EC-4B43-8947-0DD07C659CC3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5457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895A9EB3-5A4E-8A4B-9B0E-F64B0319E0E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51D23B1D-ACB3-D342-87C4-BAFA1115654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A1523F29-AC60-3049-8D62-10C87E7E5BE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EB0D9836-3DA1-AE4E-A4A2-9FCC37F787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id="{0BD7E3F6-ADD3-2B47-8564-DB96B2E5276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52DD61CF-D996-5840-8A52-1A4EABCB1DD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7A359DCC-727D-244C-91AF-6E209F66473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>
                <a:extLst>
                  <a:ext uri="{FF2B5EF4-FFF2-40B4-BE49-F238E27FC236}">
                    <a16:creationId xmlns:a16="http://schemas.microsoft.com/office/drawing/2014/main" id="{F0766D59-D676-6649-B83B-5D495C5FD38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17DE7337-46DF-C646-8405-8335E127AAA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143C08D6-EC24-6343-922E-4B8095E2D7D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267D01E5-16F2-144B-8710-DE3031AC476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>
                <a:extLst>
                  <a:ext uri="{FF2B5EF4-FFF2-40B4-BE49-F238E27FC236}">
                    <a16:creationId xmlns:a16="http://schemas.microsoft.com/office/drawing/2014/main" id="{7A24CB61-F600-2140-BB7B-C3ADD0FBC57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>
                <a:extLst>
                  <a:ext uri="{FF2B5EF4-FFF2-40B4-BE49-F238E27FC236}">
                    <a16:creationId xmlns:a16="http://schemas.microsoft.com/office/drawing/2014/main" id="{A97F2998-A7A9-9343-93B9-450091C81A3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C2E77069-C08B-724F-8EB8-2E4E034A991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614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FB268399-29FC-8644-949C-AD07B99527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D116D6FC-009A-6346-9043-645AA02F45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Security Overview</a:t>
            </a:r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AAB144D3-68F7-9F49-AD63-7D25B13D08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EE0A9-6497-5140-B87D-2396A44BB0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758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CBC8309-B0D0-5D48-B015-FE5BE16FAF6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05D7A86-718D-654F-9675-0177E2589BB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E1800F-1F16-284D-A432-499F3D3B047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BA513267-BCE1-C640-9F2A-72A9620F899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1947605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35865F4-F243-D64F-BDBD-53F1A190AB6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A8A281F-EC8B-F04B-AA3C-4E3535A1D49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06BBEE-71BC-0845-A68D-7B254C273CB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CE0A951B-D98A-0E42-8BCD-7B876D18EA6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37961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5DCB0C1-682D-354D-9B67-FDE6D9EFD36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Security Overview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F8F04E5-9B0B-DF4C-BD25-8484A668C8C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94525C-1EAE-864F-AD60-33FDDCC0F78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D484DAFC-CC7F-4A45-8604-C89E77FA9A9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17238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CF48B8B-B5A1-3145-BE47-46A30B62393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2C2EDDD-CDA9-4A46-84A8-61DD043BC45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6150E8-A4D8-E24A-971D-26B4D5289F0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FEF58054-8EB3-6245-BAA2-C46C60F17B3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103492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AF8E303-7A93-6748-B4B1-B3C40C2C037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803DBFB-38DE-D84B-AB8D-59B76B022FD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67E2A8-0554-1F4C-8C33-DE2C9B1892B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82769225-599B-F346-AA7A-0FD2759B901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419256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608BA1E-59EF-054C-B3D2-6E4C735AB14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A954CC1-D3A7-074D-9266-0CE246696CF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1C54D0-94DE-8846-9835-FA00CD09F1A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702A44AB-FACB-4D40-AD66-1B4D7FF7ED5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49137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9CA344-D0C6-FF4D-BEAA-9FA8FBBF898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8E439F-128B-F744-A655-2A522E87029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DE7478-3EE2-E542-A184-ACC427813C0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4BA62226-B138-BE45-9115-6F9074C4FA5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12567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69020E0-5C5C-F848-A623-13BE1DCC189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9F7599D-0901-2E48-AE15-119FA077AE6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44E832-2F1C-6C49-AE96-02519D68167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13564159-C434-684E-A260-8E95B12CB62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4034625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944F2C4-B0D7-AC4F-92AA-51A951F95DE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D9B0B3D-EDF5-AE45-B572-C557151C55A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A1DFA9-4501-B24A-94D5-E697EDC49FF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525AD3A8-2497-8D49-A93C-AFA513451E59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49665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504C783-85D9-C940-91D8-DEC9D7E4338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49CB94B-A3CB-6745-9010-C976A02ACE1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ACFF9D-933C-B141-841E-54C49615880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EB4B01F0-8973-1640-AE42-3302C8CAFABF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157024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CB459910-39AE-D64C-8DE1-6038972D99B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dirty="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Security Overview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3F7DCEB1-B402-A942-BDFC-12E1F8CEB8A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604020202020204" pitchFamily="34" charset="0"/>
              </a:defRPr>
            </a:lvl1pPr>
          </a:lstStyle>
          <a:p>
            <a:fld id="{0BE602E4-9AEA-4E4C-8083-F847C3D0F3A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E5386292-7FED-5144-8B26-51C2CAEA492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>
              <a:extLst>
                <a:ext uri="{FF2B5EF4-FFF2-40B4-BE49-F238E27FC236}">
                  <a16:creationId xmlns:a16="http://schemas.microsoft.com/office/drawing/2014/main" id="{839B9892-0B7B-5D44-BF31-D0EA88FCCC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>
              <a:extLst>
                <a:ext uri="{FF2B5EF4-FFF2-40B4-BE49-F238E27FC236}">
                  <a16:creationId xmlns:a16="http://schemas.microsoft.com/office/drawing/2014/main" id="{92E768F7-7168-BB4B-BDB3-237BEB86F0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>
              <a:extLst>
                <a:ext uri="{FF2B5EF4-FFF2-40B4-BE49-F238E27FC236}">
                  <a16:creationId xmlns:a16="http://schemas.microsoft.com/office/drawing/2014/main" id="{A87C5B6E-AAC8-9742-B102-CF86ECEDA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>
              <a:extLst>
                <a:ext uri="{FF2B5EF4-FFF2-40B4-BE49-F238E27FC236}">
                  <a16:creationId xmlns:a16="http://schemas.microsoft.com/office/drawing/2014/main" id="{AC5907FE-77B6-4E46-87F0-53CB232E63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>
              <a:extLst>
                <a:ext uri="{FF2B5EF4-FFF2-40B4-BE49-F238E27FC236}">
                  <a16:creationId xmlns:a16="http://schemas.microsoft.com/office/drawing/2014/main" id="{9C954327-151B-AC45-BBED-C7BF9B32D4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>
              <a:extLst>
                <a:ext uri="{FF2B5EF4-FFF2-40B4-BE49-F238E27FC236}">
                  <a16:creationId xmlns:a16="http://schemas.microsoft.com/office/drawing/2014/main" id="{65577500-CDC1-3045-9B09-045383A76D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>
              <a:extLst>
                <a:ext uri="{FF2B5EF4-FFF2-40B4-BE49-F238E27FC236}">
                  <a16:creationId xmlns:a16="http://schemas.microsoft.com/office/drawing/2014/main" id="{2EF5D5E1-63F4-B143-8397-EE1DFAA0D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>
              <a:extLst>
                <a:ext uri="{FF2B5EF4-FFF2-40B4-BE49-F238E27FC236}">
                  <a16:creationId xmlns:a16="http://schemas.microsoft.com/office/drawing/2014/main" id="{EE022A8D-1FAE-E446-9FF1-1984E0C39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>
              <a:extLst>
                <a:ext uri="{FF2B5EF4-FFF2-40B4-BE49-F238E27FC236}">
                  <a16:creationId xmlns:a16="http://schemas.microsoft.com/office/drawing/2014/main" id="{E96EB66D-ABB0-A54F-B545-76E6F638D8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>
            <a:extLst>
              <a:ext uri="{FF2B5EF4-FFF2-40B4-BE49-F238E27FC236}">
                <a16:creationId xmlns:a16="http://schemas.microsoft.com/office/drawing/2014/main" id="{052DB434-A98A-E64E-88BA-1D06603F98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00D95C0B-51AF-E64A-B2F3-B290B7C8A7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0432" name="Rectangle 16">
            <a:extLst>
              <a:ext uri="{FF2B5EF4-FFF2-40B4-BE49-F238E27FC236}">
                <a16:creationId xmlns:a16="http://schemas.microsoft.com/office/drawing/2014/main" id="{A9A2879A-05D2-F344-AEFB-9E1CED97622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30" r:id="rId2"/>
    <p:sldLayoutId id="2147484042" r:id="rId3"/>
    <p:sldLayoutId id="2147484043" r:id="rId4"/>
    <p:sldLayoutId id="2147484044" r:id="rId5"/>
    <p:sldLayoutId id="2147484045" r:id="rId6"/>
    <p:sldLayoutId id="2147484046" r:id="rId7"/>
    <p:sldLayoutId id="2147484047" r:id="rId8"/>
    <p:sldLayoutId id="2147484048" r:id="rId9"/>
    <p:sldLayoutId id="2147484049" r:id="rId10"/>
    <p:sldLayoutId id="2147484050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E9302259-2755-2841-8414-D5013E036F5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33600" y="2667000"/>
            <a:ext cx="6705600" cy="3403600"/>
          </a:xfrm>
        </p:spPr>
        <p:txBody>
          <a:bodyPr/>
          <a:lstStyle/>
          <a:p>
            <a:pPr marL="609600" indent="-609600" algn="ctr">
              <a:defRPr/>
            </a:pPr>
            <a:r>
              <a:rPr lang="en-US" sz="4000" b="1" dirty="0">
                <a:solidFill>
                  <a:schemeClr val="accent3"/>
                </a:solidFill>
              </a:rPr>
              <a:t> Risk Analysis</a:t>
            </a:r>
          </a:p>
          <a:p>
            <a:pPr marL="609600" indent="-609600" algn="ctr" eaLnBrk="1" hangingPunct="1">
              <a:defRPr/>
            </a:pPr>
            <a:endParaRPr lang="en-US" sz="32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1D6D9-94DF-914F-AEE1-024162EE5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Discuss security issues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011E36FF-8B31-C340-9E59-0CA06719C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86200"/>
          </a:xfrm>
        </p:spPr>
        <p:txBody>
          <a:bodyPr/>
          <a:lstStyle/>
          <a:p>
            <a:r>
              <a:rPr lang="en-US" altLang="en-US" dirty="0"/>
              <a:t>Argue about how the product works, areas of disagreement</a:t>
            </a:r>
          </a:p>
          <a:p>
            <a:r>
              <a:rPr lang="en-US" altLang="en-US" dirty="0"/>
              <a:t>Identify possible vulnerabilities (lists, tools)</a:t>
            </a:r>
          </a:p>
          <a:p>
            <a:r>
              <a:rPr lang="en-US" altLang="en-US" dirty="0"/>
              <a:t>Identify exploits and protection</a:t>
            </a:r>
          </a:p>
          <a:p>
            <a:r>
              <a:rPr lang="en-US" altLang="en-US" dirty="0"/>
              <a:t>Understand security controls (current, planned)</a:t>
            </a:r>
          </a:p>
        </p:txBody>
      </p:sp>
      <p:sp>
        <p:nvSpPr>
          <p:cNvPr id="13317" name="Slide Number Placeholder 4">
            <a:extLst>
              <a:ext uri="{FF2B5EF4-FFF2-40B4-BE49-F238E27FC236}">
                <a16:creationId xmlns:a16="http://schemas.microsoft.com/office/drawing/2014/main" id="{AF4C3603-BF04-4341-9C43-9F9D10226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B8C1879-6CC1-F14E-9C76-1F6D329AD996}" type="slidenum">
              <a:rPr lang="en-US" altLang="en-US" sz="1400"/>
              <a:pPr eaLnBrk="1" hangingPunct="1"/>
              <a:t>10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092787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CC4E7-C149-BC44-80A4-008A1D2E4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800" dirty="0"/>
              <a:t>Determine probability of compromise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0320531E-51FB-BC45-A8EE-84CD4DADC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886200"/>
          </a:xfrm>
        </p:spPr>
        <p:txBody>
          <a:bodyPr/>
          <a:lstStyle/>
          <a:p>
            <a:r>
              <a:rPr lang="en-US" altLang="en-US" dirty="0"/>
              <a:t>Attack scenarios</a:t>
            </a:r>
          </a:p>
          <a:p>
            <a:r>
              <a:rPr lang="en-US" altLang="en-US" dirty="0"/>
              <a:t>Historical data</a:t>
            </a:r>
          </a:p>
          <a:p>
            <a:r>
              <a:rPr lang="en-US" altLang="en-US" dirty="0"/>
              <a:t>Balance control against threat</a:t>
            </a:r>
          </a:p>
          <a:p>
            <a:endParaRPr lang="en-US" altLang="en-US" dirty="0"/>
          </a:p>
        </p:txBody>
      </p:sp>
      <p:sp>
        <p:nvSpPr>
          <p:cNvPr id="14341" name="Slide Number Placeholder 4">
            <a:extLst>
              <a:ext uri="{FF2B5EF4-FFF2-40B4-BE49-F238E27FC236}">
                <a16:creationId xmlns:a16="http://schemas.microsoft.com/office/drawing/2014/main" id="{F5190554-B79D-DE49-A779-AF025A26D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640C950-B946-1E4C-8848-A76E16F1EB7B}" type="slidenum">
              <a:rPr lang="en-US" altLang="en-US" sz="1400"/>
              <a:pPr eaLnBrk="1" hangingPunct="1"/>
              <a:t>11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905907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5EC67-E190-3B47-A7E1-5E0E4DA76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Perform impact analysis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122969C4-0646-B245-A6F4-37FB6B4CC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886200"/>
          </a:xfrm>
        </p:spPr>
        <p:txBody>
          <a:bodyPr/>
          <a:lstStyle/>
          <a:p>
            <a:r>
              <a:rPr lang="en-US" altLang="en-US" dirty="0"/>
              <a:t>Impact on assets and business goals</a:t>
            </a:r>
          </a:p>
          <a:p>
            <a:r>
              <a:rPr lang="en-US" altLang="en-US" dirty="0"/>
              <a:t>Impact on security posture</a:t>
            </a:r>
          </a:p>
          <a:p>
            <a:r>
              <a:rPr lang="en-US" altLang="en-US" dirty="0"/>
              <a:t>Impact on social sector</a:t>
            </a:r>
          </a:p>
        </p:txBody>
      </p:sp>
      <p:sp>
        <p:nvSpPr>
          <p:cNvPr id="15365" name="Slide Number Placeholder 4">
            <a:extLst>
              <a:ext uri="{FF2B5EF4-FFF2-40B4-BE49-F238E27FC236}">
                <a16:creationId xmlns:a16="http://schemas.microsoft.com/office/drawing/2014/main" id="{C82BBCFA-7698-FB46-9747-1F2C2E024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E6CBF9C-18A1-1440-91FD-BE6619E9DE07}" type="slidenum">
              <a:rPr lang="en-US" altLang="en-US" sz="1400"/>
              <a:pPr eaLnBrk="1" hangingPunct="1"/>
              <a:t>12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932557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6D4BC-850C-F84E-886E-8F0F41FA6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Rank risk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5A6FB857-E33B-5942-A6E8-6938EBF02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86200"/>
          </a:xfrm>
        </p:spPr>
        <p:txBody>
          <a:bodyPr/>
          <a:lstStyle/>
          <a:p>
            <a:r>
              <a:rPr lang="en-US" altLang="en-US" dirty="0"/>
              <a:t>Connect to business goals</a:t>
            </a:r>
          </a:p>
          <a:p>
            <a:r>
              <a:rPr lang="en-US" altLang="en-US" dirty="0"/>
              <a:t>Regulatory requirements</a:t>
            </a:r>
          </a:p>
          <a:p>
            <a:r>
              <a:rPr lang="en-US" altLang="en-US" dirty="0"/>
              <a:t>Customer’s needs</a:t>
            </a:r>
          </a:p>
          <a:p>
            <a:r>
              <a:rPr lang="en-US" altLang="en-US" dirty="0"/>
              <a:t>Capabilities</a:t>
            </a:r>
          </a:p>
          <a:p>
            <a:pPr>
              <a:buFont typeface="Wingdings" pitchFamily="2" charset="2"/>
              <a:buNone/>
            </a:pPr>
            <a:endParaRPr lang="en-US" altLang="en-US" dirty="0"/>
          </a:p>
        </p:txBody>
      </p:sp>
      <p:sp>
        <p:nvSpPr>
          <p:cNvPr id="16389" name="Slide Number Placeholder 4">
            <a:extLst>
              <a:ext uri="{FF2B5EF4-FFF2-40B4-BE49-F238E27FC236}">
                <a16:creationId xmlns:a16="http://schemas.microsoft.com/office/drawing/2014/main" id="{4CD58BF4-6926-DC48-9FD4-C6DAFB5EC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9D5CFC2-2D35-3B4D-A33E-74EF0EA162FD}" type="slidenum">
              <a:rPr lang="en-US" altLang="en-US" sz="1400"/>
              <a:pPr eaLnBrk="1" hangingPunct="1"/>
              <a:t>13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221560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F444F-7351-FF41-96C7-47EAF9855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Develop mitigation strategy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BAEE2239-2318-1841-BAC3-619640FF4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886200"/>
          </a:xfrm>
        </p:spPr>
        <p:txBody>
          <a:bodyPr/>
          <a:lstStyle/>
          <a:p>
            <a:r>
              <a:rPr lang="en-US" altLang="en-US" dirty="0"/>
              <a:t>Countermeasures</a:t>
            </a:r>
          </a:p>
          <a:p>
            <a:pPr lvl="1"/>
            <a:r>
              <a:rPr lang="en-US" altLang="en-US" dirty="0"/>
              <a:t>Technical</a:t>
            </a:r>
          </a:p>
          <a:p>
            <a:pPr lvl="1"/>
            <a:r>
              <a:rPr lang="en-US" altLang="en-US" dirty="0"/>
              <a:t>Societal </a:t>
            </a:r>
          </a:p>
          <a:p>
            <a:pPr lvl="1"/>
            <a:r>
              <a:rPr lang="en-US" altLang="en-US" dirty="0" err="1"/>
              <a:t>Ecomonics</a:t>
            </a:r>
            <a:r>
              <a:rPr lang="en-US" altLang="en-US" dirty="0"/>
              <a:t> </a:t>
            </a:r>
          </a:p>
          <a:p>
            <a:r>
              <a:rPr lang="en-US" altLang="en-US" dirty="0"/>
              <a:t>Capabilities and preferences</a:t>
            </a:r>
          </a:p>
          <a:p>
            <a:pPr>
              <a:buFont typeface="Wingdings" pitchFamily="2" charset="2"/>
              <a:buNone/>
            </a:pPr>
            <a:endParaRPr lang="en-US" altLang="en-US" dirty="0"/>
          </a:p>
        </p:txBody>
      </p:sp>
      <p:sp>
        <p:nvSpPr>
          <p:cNvPr id="17413" name="Slide Number Placeholder 4">
            <a:extLst>
              <a:ext uri="{FF2B5EF4-FFF2-40B4-BE49-F238E27FC236}">
                <a16:creationId xmlns:a16="http://schemas.microsoft.com/office/drawing/2014/main" id="{874D19A1-C5FF-594A-9A0D-68010196C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D9E6EFE-4312-A14A-96FE-A2C28EF1A1A5}" type="slidenum">
              <a:rPr lang="en-US" altLang="en-US" sz="1400"/>
              <a:pPr eaLnBrk="1" hangingPunct="1"/>
              <a:t>14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391732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82BDC-841F-C74A-B833-0293DC0E1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Report findings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503878BC-6F09-634E-A068-BF638D39A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Major vs. minor risks</a:t>
            </a:r>
          </a:p>
          <a:p>
            <a:r>
              <a:rPr lang="en-US" altLang="en-US"/>
              <a:t>Decision support for mitigating risk</a:t>
            </a:r>
          </a:p>
        </p:txBody>
      </p:sp>
      <p:sp>
        <p:nvSpPr>
          <p:cNvPr id="18437" name="Slide Number Placeholder 4">
            <a:extLst>
              <a:ext uri="{FF2B5EF4-FFF2-40B4-BE49-F238E27FC236}">
                <a16:creationId xmlns:a16="http://schemas.microsoft.com/office/drawing/2014/main" id="{AC55E4A9-A8D4-994A-BF02-75E81C1EA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0796CD7-1F9B-1E4F-9603-94DB129CA716}" type="slidenum">
              <a:rPr lang="en-US" altLang="en-US" sz="1400"/>
              <a:pPr eaLnBrk="1" hangingPunct="1"/>
              <a:t>15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788284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5">
            <a:extLst>
              <a:ext uri="{FF2B5EF4-FFF2-40B4-BE49-F238E27FC236}">
                <a16:creationId xmlns:a16="http://schemas.microsoft.com/office/drawing/2014/main" id="{9D4DBCA6-F431-984F-BA0C-B81379C01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BD10D75-060D-6E42-8681-A85B729CF7B9}" type="slidenum">
              <a:rPr lang="en-US" altLang="en-US" sz="1400"/>
              <a:pPr eaLnBrk="1" hangingPunct="1"/>
              <a:t>16</a:t>
            </a:fld>
            <a:endParaRPr lang="en-US" altLang="en-US" sz="1400"/>
          </a:p>
        </p:txBody>
      </p:sp>
      <p:sp>
        <p:nvSpPr>
          <p:cNvPr id="224258" name="Rectangle 2">
            <a:extLst>
              <a:ext uri="{FF2B5EF4-FFF2-40B4-BE49-F238E27FC236}">
                <a16:creationId xmlns:a16="http://schemas.microsoft.com/office/drawing/2014/main" id="{1B376A2E-D887-D04D-A4B5-D4269F6717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Traditional Risk Analysis</a:t>
            </a:r>
          </a:p>
        </p:txBody>
      </p:sp>
      <p:sp>
        <p:nvSpPr>
          <p:cNvPr id="19461" name="Rectangle 3">
            <a:extLst>
              <a:ext uri="{FF2B5EF4-FFF2-40B4-BE49-F238E27FC236}">
                <a16:creationId xmlns:a16="http://schemas.microsoft.com/office/drawing/2014/main" id="{641C067D-9E93-7348-B9B4-1B98BF2EBA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Financial loss-based</a:t>
            </a:r>
          </a:p>
          <a:p>
            <a:pPr lvl="1" eaLnBrk="1" hangingPunct="1"/>
            <a:r>
              <a:rPr lang="en-US" altLang="en-US" dirty="0"/>
              <a:t>Balance cost vs. loss</a:t>
            </a:r>
          </a:p>
          <a:p>
            <a:pPr eaLnBrk="1" hangingPunct="1"/>
            <a:r>
              <a:rPr lang="en-US" altLang="en-US" dirty="0"/>
              <a:t>Mathematically derived “risk rating”</a:t>
            </a:r>
          </a:p>
          <a:p>
            <a:pPr lvl="1" eaLnBrk="1" hangingPunct="1"/>
            <a:r>
              <a:rPr lang="en-US" altLang="en-US" dirty="0"/>
              <a:t>Threat, probability, and impact</a:t>
            </a:r>
          </a:p>
          <a:p>
            <a:pPr eaLnBrk="1" hangingPunct="1"/>
            <a:r>
              <a:rPr lang="en-US" altLang="en-US" dirty="0"/>
              <a:t>Qualitative assessment</a:t>
            </a:r>
          </a:p>
          <a:p>
            <a:pPr lvl="1" eaLnBrk="1" hangingPunct="1"/>
            <a:r>
              <a:rPr lang="en-US" altLang="en-US" dirty="0"/>
              <a:t>Knowledge-driven or anecdotal factors</a:t>
            </a:r>
          </a:p>
          <a:p>
            <a:pPr lvl="1" eaLnBrk="1" hangingPunct="1"/>
            <a:r>
              <a:rPr lang="en-US" alt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Social Impact</a:t>
            </a:r>
          </a:p>
        </p:txBody>
      </p:sp>
    </p:spTree>
    <p:extLst>
      <p:ext uri="{BB962C8B-B14F-4D97-AF65-F5344CB8AC3E}">
        <p14:creationId xmlns:p14="http://schemas.microsoft.com/office/powerpoint/2010/main" val="2870429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5">
            <a:extLst>
              <a:ext uri="{FF2B5EF4-FFF2-40B4-BE49-F238E27FC236}">
                <a16:creationId xmlns:a16="http://schemas.microsoft.com/office/drawing/2014/main" id="{BF10F781-B263-8245-8B9A-4546BE4BB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B6ACF68-6F16-BC47-BE9F-4C59C5463DA6}" type="slidenum">
              <a:rPr lang="en-US" altLang="en-US" sz="1400"/>
              <a:pPr eaLnBrk="1" hangingPunct="1"/>
              <a:t>17</a:t>
            </a:fld>
            <a:endParaRPr lang="en-US" altLang="en-US" sz="1400"/>
          </a:p>
        </p:txBody>
      </p:sp>
      <p:sp>
        <p:nvSpPr>
          <p:cNvPr id="225282" name="Rectangle 2">
            <a:extLst>
              <a:ext uri="{FF2B5EF4-FFF2-40B4-BE49-F238E27FC236}">
                <a16:creationId xmlns:a16="http://schemas.microsoft.com/office/drawing/2014/main" id="{1A81E28F-0A89-B040-97EF-920555D38D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Terminology </a:t>
            </a:r>
          </a:p>
        </p:txBody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id="{49E50A5F-E56F-F64B-9BE1-3CC9CEA2DC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700" u="sng" dirty="0"/>
              <a:t>Asset</a:t>
            </a:r>
            <a:r>
              <a:rPr lang="en-US" altLang="en-US" sz="2700" dirty="0"/>
              <a:t>: object of protection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700" u="sng" dirty="0"/>
              <a:t>Risk</a:t>
            </a:r>
            <a:r>
              <a:rPr lang="en-US" altLang="en-US" sz="2700" dirty="0"/>
              <a:t>: probability that the asset will suffer an attack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700" u="sng" dirty="0"/>
              <a:t>Threat</a:t>
            </a:r>
            <a:r>
              <a:rPr lang="en-US" altLang="en-US" sz="2700" dirty="0"/>
              <a:t>: the actor (agent) who is the source of danger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700" u="sng" dirty="0"/>
              <a:t>Vulnerability</a:t>
            </a:r>
            <a:r>
              <a:rPr lang="en-US" altLang="en-US" sz="2700" dirty="0"/>
              <a:t>: defect or weakness in the system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700" u="sng" dirty="0"/>
              <a:t>Countermeasures</a:t>
            </a:r>
            <a:r>
              <a:rPr lang="en-US" altLang="en-US" sz="2700" dirty="0"/>
              <a:t> or </a:t>
            </a:r>
            <a:r>
              <a:rPr lang="en-US" altLang="en-US" sz="2700" u="sng" dirty="0"/>
              <a:t>safeguards</a:t>
            </a:r>
            <a:r>
              <a:rPr lang="en-US" altLang="en-US" sz="2700" dirty="0"/>
              <a:t>: management, operational, and technical control to protect confidentiality, integrity, and availability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700" u="sng" dirty="0"/>
              <a:t>Impact</a:t>
            </a:r>
            <a:r>
              <a:rPr lang="en-US" altLang="en-US" sz="2700" dirty="0"/>
              <a:t>: impact on the organization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700" u="sng" dirty="0"/>
              <a:t>Probability</a:t>
            </a:r>
            <a:r>
              <a:rPr lang="en-US" altLang="en-US" sz="2700" dirty="0"/>
              <a:t>: likelihood that the event will occur (high, medium, low) </a:t>
            </a:r>
          </a:p>
        </p:txBody>
      </p:sp>
    </p:spTree>
    <p:extLst>
      <p:ext uri="{BB962C8B-B14F-4D97-AF65-F5344CB8AC3E}">
        <p14:creationId xmlns:p14="http://schemas.microsoft.com/office/powerpoint/2010/main" val="371918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5">
            <a:extLst>
              <a:ext uri="{FF2B5EF4-FFF2-40B4-BE49-F238E27FC236}">
                <a16:creationId xmlns:a16="http://schemas.microsoft.com/office/drawing/2014/main" id="{63BC33CA-D101-9548-9568-BC01232ED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7213EEC-8D65-8B4E-AB82-5C6D7635C910}" type="slidenum">
              <a:rPr lang="en-US" altLang="en-US" sz="1400"/>
              <a:pPr eaLnBrk="1" hangingPunct="1"/>
              <a:t>18</a:t>
            </a:fld>
            <a:endParaRPr lang="en-US" altLang="en-US" sz="1400"/>
          </a:p>
        </p:txBody>
      </p:sp>
      <p:sp>
        <p:nvSpPr>
          <p:cNvPr id="226306" name="Rectangle 2">
            <a:extLst>
              <a:ext uri="{FF2B5EF4-FFF2-40B4-BE49-F238E27FC236}">
                <a16:creationId xmlns:a16="http://schemas.microsoft.com/office/drawing/2014/main" id="{74093EE1-1FB0-9A41-B815-0C12459CE3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Knowledge Requirements</a:t>
            </a:r>
          </a:p>
        </p:txBody>
      </p:sp>
      <p:sp>
        <p:nvSpPr>
          <p:cNvPr id="21509" name="Rectangle 3">
            <a:extLst>
              <a:ext uri="{FF2B5EF4-FFF2-40B4-BE49-F238E27FC236}">
                <a16:creationId xmlns:a16="http://schemas.microsoft.com/office/drawing/2014/main" id="{80093D27-BE33-BD42-9887-E8A48AF2D1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Three basic steps: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Attack resistance analysis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/>
              <a:t>Attack patterns and exploit graphs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Ambiguity analysis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/>
              <a:t>Knowledge of design principles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Weakness analysis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/>
              <a:t>Knowledge of security issues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Forest-level view: What does the software do?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Critical components and interaction between them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Identify risk related to flaws</a:t>
            </a:r>
          </a:p>
        </p:txBody>
      </p:sp>
    </p:spTree>
    <p:extLst>
      <p:ext uri="{BB962C8B-B14F-4D97-AF65-F5344CB8AC3E}">
        <p14:creationId xmlns:p14="http://schemas.microsoft.com/office/powerpoint/2010/main" val="2756735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lide Number Placeholder 5">
            <a:extLst>
              <a:ext uri="{FF2B5EF4-FFF2-40B4-BE49-F238E27FC236}">
                <a16:creationId xmlns:a16="http://schemas.microsoft.com/office/drawing/2014/main" id="{19C36CC3-0A1A-2C4E-9704-054587051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C823D2F-BD81-BA47-AA0A-1F5A083235E9}" type="slidenum">
              <a:rPr lang="en-US" altLang="en-US" sz="1400"/>
              <a:pPr eaLnBrk="1" hangingPunct="1"/>
              <a:t>19</a:t>
            </a:fld>
            <a:endParaRPr lang="en-US" altLang="en-US" sz="1400"/>
          </a:p>
        </p:txBody>
      </p:sp>
      <p:sp>
        <p:nvSpPr>
          <p:cNvPr id="232450" name="Rectangle 2">
            <a:extLst>
              <a:ext uri="{FF2B5EF4-FFF2-40B4-BE49-F238E27FC236}">
                <a16:creationId xmlns:a16="http://schemas.microsoft.com/office/drawing/2014/main" id="{4F392DCC-DFB6-5F45-A443-889A4D7798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Attack Resistance Analysis</a:t>
            </a:r>
          </a:p>
        </p:txBody>
      </p:sp>
      <p:sp>
        <p:nvSpPr>
          <p:cNvPr id="27653" name="Rectangle 3">
            <a:extLst>
              <a:ext uri="{FF2B5EF4-FFF2-40B4-BE49-F238E27FC236}">
                <a16:creationId xmlns:a16="http://schemas.microsoft.com/office/drawing/2014/main" id="{460565FD-E497-3047-AC29-FEF989F5BB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Information about known attacks, attack patterns, and vulnerabilities – known problems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Identify general flaws: using secure design literature and checklists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Map attack patterns: based on abuse cases and attack patterns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Identify risk in the architecture: using checklist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Understand and demonstrate the viability of known attacks</a:t>
            </a:r>
          </a:p>
        </p:txBody>
      </p:sp>
    </p:spTree>
    <p:extLst>
      <p:ext uri="{BB962C8B-B14F-4D97-AF65-F5344CB8AC3E}">
        <p14:creationId xmlns:p14="http://schemas.microsoft.com/office/powerpoint/2010/main" val="1787458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>
            <a:extLst>
              <a:ext uri="{FF2B5EF4-FFF2-40B4-BE49-F238E27FC236}">
                <a16:creationId xmlns:a16="http://schemas.microsoft.com/office/drawing/2014/main" id="{7B096707-FE8F-8B4D-9136-4E2549943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6BD5C7A-8B9D-B34B-9502-654A2ECF54CB}" type="slidenum">
              <a:rPr lang="en-US" altLang="en-US" sz="1400"/>
              <a:pPr eaLnBrk="1" hangingPunct="1"/>
              <a:t>2</a:t>
            </a:fld>
            <a:endParaRPr lang="en-US" altLang="en-US" sz="1400"/>
          </a:p>
        </p:txBody>
      </p:sp>
      <p:sp>
        <p:nvSpPr>
          <p:cNvPr id="187394" name="Rectangle 2">
            <a:extLst>
              <a:ext uri="{FF2B5EF4-FFF2-40B4-BE49-F238E27FC236}">
                <a16:creationId xmlns:a16="http://schemas.microsoft.com/office/drawing/2014/main" id="{961CFFB2-19F1-E647-A70E-5E8EFAF841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Application of Touchpoints</a:t>
            </a:r>
          </a:p>
        </p:txBody>
      </p:sp>
      <p:sp>
        <p:nvSpPr>
          <p:cNvPr id="64" name="AutoShape 3">
            <a:extLst>
              <a:ext uri="{FF2B5EF4-FFF2-40B4-BE49-F238E27FC236}">
                <a16:creationId xmlns:a16="http://schemas.microsoft.com/office/drawing/2014/main" id="{6522BA14-4BFA-1942-9DFB-AC064AEEE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Requirement and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Use cases</a:t>
            </a:r>
          </a:p>
        </p:txBody>
      </p:sp>
      <p:sp>
        <p:nvSpPr>
          <p:cNvPr id="65" name="AutoShape 4">
            <a:extLst>
              <a:ext uri="{FF2B5EF4-FFF2-40B4-BE49-F238E27FC236}">
                <a16:creationId xmlns:a16="http://schemas.microsoft.com/office/drawing/2014/main" id="{11BBB4F8-F277-484D-8075-14578558D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66" name="AutoShape 5">
            <a:extLst>
              <a:ext uri="{FF2B5EF4-FFF2-40B4-BE49-F238E27FC236}">
                <a16:creationId xmlns:a16="http://schemas.microsoft.com/office/drawing/2014/main" id="{6235A5B7-C283-7746-A251-894AE6A1B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67" name="AutoShape 6">
            <a:extLst>
              <a:ext uri="{FF2B5EF4-FFF2-40B4-BE49-F238E27FC236}">
                <a16:creationId xmlns:a16="http://schemas.microsoft.com/office/drawing/2014/main" id="{04F0B20A-4DA7-D64A-B448-B91652A29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Architecture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and Design</a:t>
            </a:r>
          </a:p>
        </p:txBody>
      </p:sp>
      <p:sp>
        <p:nvSpPr>
          <p:cNvPr id="68" name="AutoShape 7">
            <a:extLst>
              <a:ext uri="{FF2B5EF4-FFF2-40B4-BE49-F238E27FC236}">
                <a16:creationId xmlns:a16="http://schemas.microsoft.com/office/drawing/2014/main" id="{F6E1687C-0663-924E-994C-2DAEBE904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Test Plans</a:t>
            </a:r>
          </a:p>
        </p:txBody>
      </p:sp>
      <p:sp>
        <p:nvSpPr>
          <p:cNvPr id="69" name="AutoShape 8">
            <a:extLst>
              <a:ext uri="{FF2B5EF4-FFF2-40B4-BE49-F238E27FC236}">
                <a16:creationId xmlns:a16="http://schemas.microsoft.com/office/drawing/2014/main" id="{CFF46F29-3ACD-9E48-B3CA-65FCE9FDD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Code</a:t>
            </a:r>
          </a:p>
        </p:txBody>
      </p:sp>
      <p:sp>
        <p:nvSpPr>
          <p:cNvPr id="70" name="AutoShape 9">
            <a:extLst>
              <a:ext uri="{FF2B5EF4-FFF2-40B4-BE49-F238E27FC236}">
                <a16:creationId xmlns:a16="http://schemas.microsoft.com/office/drawing/2014/main" id="{334C08ED-3BC6-C846-AA6E-24DB6562A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Tests and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Test Results</a:t>
            </a:r>
          </a:p>
        </p:txBody>
      </p:sp>
      <p:sp>
        <p:nvSpPr>
          <p:cNvPr id="71" name="AutoShape 10">
            <a:extLst>
              <a:ext uri="{FF2B5EF4-FFF2-40B4-BE49-F238E27FC236}">
                <a16:creationId xmlns:a16="http://schemas.microsoft.com/office/drawing/2014/main" id="{83CCDF2B-3DB8-6746-B5D6-D64B970AF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Feedback from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the Field</a:t>
            </a:r>
          </a:p>
        </p:txBody>
      </p:sp>
      <p:sp>
        <p:nvSpPr>
          <p:cNvPr id="72" name="Text Box 11">
            <a:extLst>
              <a:ext uri="{FF2B5EF4-FFF2-40B4-BE49-F238E27FC236}">
                <a16:creationId xmlns:a16="http://schemas.microsoft.com/office/drawing/2014/main" id="{EC0AC660-34FC-904A-B7E7-B7C720050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508375"/>
            <a:ext cx="1730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sng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5. Abuse cases</a:t>
            </a:r>
          </a:p>
        </p:txBody>
      </p:sp>
      <p:sp>
        <p:nvSpPr>
          <p:cNvPr id="73" name="Text Box 12">
            <a:extLst>
              <a:ext uri="{FF2B5EF4-FFF2-40B4-BE49-F238E27FC236}">
                <a16:creationId xmlns:a16="http://schemas.microsoft.com/office/drawing/2014/main" id="{62CFA253-5475-3648-BABF-490A32181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690812"/>
            <a:ext cx="23828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6. Security Requirements</a:t>
            </a:r>
          </a:p>
        </p:txBody>
      </p:sp>
      <p:sp>
        <p:nvSpPr>
          <p:cNvPr id="74" name="Text Box 13">
            <a:extLst>
              <a:ext uri="{FF2B5EF4-FFF2-40B4-BE49-F238E27FC236}">
                <a16:creationId xmlns:a16="http://schemas.microsoft.com/office/drawing/2014/main" id="{9DBB01BA-AAFB-9F48-A8B4-7B35D6906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1" y="3222625"/>
            <a:ext cx="25343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b="1" kern="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Risk</a:t>
            </a:r>
            <a:r>
              <a:rPr kumimoji="0" lang="en-US" altLang="en-US" sz="2000" b="1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lang="en-US" altLang="en-US" sz="2000" b="1" kern="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</a:t>
            </a:r>
          </a:p>
        </p:txBody>
      </p:sp>
      <p:sp>
        <p:nvSpPr>
          <p:cNvPr id="75" name="Text Box 14">
            <a:extLst>
              <a:ext uri="{FF2B5EF4-FFF2-40B4-BE49-F238E27FC236}">
                <a16:creationId xmlns:a16="http://schemas.microsoft.com/office/drawing/2014/main" id="{6D00D632-F6CE-0644-ACCB-5E0E61F77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400" y="1905000"/>
            <a:ext cx="180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External Review</a:t>
            </a:r>
          </a:p>
        </p:txBody>
      </p:sp>
      <p:sp>
        <p:nvSpPr>
          <p:cNvPr id="76" name="Text Box 15">
            <a:extLst>
              <a:ext uri="{FF2B5EF4-FFF2-40B4-BE49-F238E27FC236}">
                <a16:creationId xmlns:a16="http://schemas.microsoft.com/office/drawing/2014/main" id="{3C00C128-B404-3841-A69A-A1D9EE791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995612"/>
            <a:ext cx="14208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4. Risk-Based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Security Tests</a:t>
            </a:r>
          </a:p>
        </p:txBody>
      </p:sp>
      <p:sp>
        <p:nvSpPr>
          <p:cNvPr id="77" name="Text Box 16">
            <a:extLst>
              <a:ext uri="{FF2B5EF4-FFF2-40B4-BE49-F238E27FC236}">
                <a16:creationId xmlns:a16="http://schemas.microsoft.com/office/drawing/2014/main" id="{2CC00F85-2A94-214B-A996-98345FC46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0063" y="2447925"/>
            <a:ext cx="25479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1. Code Review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(Tools)</a:t>
            </a:r>
          </a:p>
        </p:txBody>
      </p:sp>
      <p:sp>
        <p:nvSpPr>
          <p:cNvPr id="78" name="Text Box 17">
            <a:extLst>
              <a:ext uri="{FF2B5EF4-FFF2-40B4-BE49-F238E27FC236}">
                <a16:creationId xmlns:a16="http://schemas.microsoft.com/office/drawing/2014/main" id="{AF4B4431-89D2-E64F-8312-C517E6F3B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625850"/>
            <a:ext cx="1914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</a:rPr>
              <a:t>2. Risk Analysis</a:t>
            </a:r>
          </a:p>
        </p:txBody>
      </p:sp>
      <p:sp>
        <p:nvSpPr>
          <p:cNvPr id="79" name="Text Box 18">
            <a:extLst>
              <a:ext uri="{FF2B5EF4-FFF2-40B4-BE49-F238E27FC236}">
                <a16:creationId xmlns:a16="http://schemas.microsoft.com/office/drawing/2014/main" id="{9E099979-E910-8245-B971-0DF657E34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157412"/>
            <a:ext cx="25971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3. Penetration Testing</a:t>
            </a:r>
          </a:p>
        </p:txBody>
      </p:sp>
      <p:sp>
        <p:nvSpPr>
          <p:cNvPr id="80" name="Text Box 19">
            <a:extLst>
              <a:ext uri="{FF2B5EF4-FFF2-40B4-BE49-F238E27FC236}">
                <a16:creationId xmlns:a16="http://schemas.microsoft.com/office/drawing/2014/main" id="{5A5554DA-98CB-7B40-A4D2-5B412758D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300412"/>
            <a:ext cx="11620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7. Security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Operations</a:t>
            </a:r>
          </a:p>
        </p:txBody>
      </p:sp>
      <p:sp>
        <p:nvSpPr>
          <p:cNvPr id="81" name="Line 20">
            <a:extLst>
              <a:ext uri="{FF2B5EF4-FFF2-40B4-BE49-F238E27FC236}">
                <a16:creationId xmlns:a16="http://schemas.microsoft.com/office/drawing/2014/main" id="{554D9E34-C6E7-7A47-9A72-5659C0D9361A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910012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2" name="Line 21">
            <a:extLst>
              <a:ext uri="{FF2B5EF4-FFF2-40B4-BE49-F238E27FC236}">
                <a16:creationId xmlns:a16="http://schemas.microsoft.com/office/drawing/2014/main" id="{5FC23F93-65F9-4C49-983B-C7EF83908F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95400" y="3071812"/>
            <a:ext cx="457200" cy="11430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2400" kern="0" dirty="0">
              <a:latin typeface="Times New Roman" panose="02020603050405020304" pitchFamily="18" charset="0"/>
            </a:endParaRPr>
          </a:p>
        </p:txBody>
      </p:sp>
      <p:sp>
        <p:nvSpPr>
          <p:cNvPr id="83" name="Line 22">
            <a:extLst>
              <a:ext uri="{FF2B5EF4-FFF2-40B4-BE49-F238E27FC236}">
                <a16:creationId xmlns:a16="http://schemas.microsoft.com/office/drawing/2014/main" id="{3A67BDB4-35A3-0948-92FD-4202FF0F69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3605212"/>
            <a:ext cx="609600" cy="6096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4" name="Line 23">
            <a:extLst>
              <a:ext uri="{FF2B5EF4-FFF2-40B4-BE49-F238E27FC236}">
                <a16:creationId xmlns:a16="http://schemas.microsoft.com/office/drawing/2014/main" id="{C32BF269-92EB-284C-8DD2-FEFA819A74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605212"/>
            <a:ext cx="533400" cy="6096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5" name="Line 24">
            <a:extLst>
              <a:ext uri="{FF2B5EF4-FFF2-40B4-BE49-F238E27FC236}">
                <a16:creationId xmlns:a16="http://schemas.microsoft.com/office/drawing/2014/main" id="{DCECFAC7-EF74-5742-A43B-F188CF33831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605212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6" name="Line 25">
            <a:extLst>
              <a:ext uri="{FF2B5EF4-FFF2-40B4-BE49-F238E27FC236}">
                <a16:creationId xmlns:a16="http://schemas.microsoft.com/office/drawing/2014/main" id="{46145CF8-E923-3C4E-A538-20B016140C7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3148012"/>
            <a:ext cx="0" cy="11430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7" name="Line 26">
            <a:extLst>
              <a:ext uri="{FF2B5EF4-FFF2-40B4-BE49-F238E27FC236}">
                <a16:creationId xmlns:a16="http://schemas.microsoft.com/office/drawing/2014/main" id="{BB489D9C-ADDC-B54A-A9DC-97DE1B68E50E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3910012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8" name="Line 27">
            <a:extLst>
              <a:ext uri="{FF2B5EF4-FFF2-40B4-BE49-F238E27FC236}">
                <a16:creationId xmlns:a16="http://schemas.microsoft.com/office/drawing/2014/main" id="{2B7D56BE-5202-C14B-82EF-6559A51508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34200" y="2462212"/>
            <a:ext cx="685800" cy="17526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9" name="Line 28">
            <a:extLst>
              <a:ext uri="{FF2B5EF4-FFF2-40B4-BE49-F238E27FC236}">
                <a16:creationId xmlns:a16="http://schemas.microsoft.com/office/drawing/2014/main" id="{7AD103F4-3060-9E42-A29A-978E88487397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2462212"/>
            <a:ext cx="609600" cy="17526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90" name="Line 29">
            <a:extLst>
              <a:ext uri="{FF2B5EF4-FFF2-40B4-BE49-F238E27FC236}">
                <a16:creationId xmlns:a16="http://schemas.microsoft.com/office/drawing/2014/main" id="{76AA9AFD-AB7B-FC41-B2BD-F1094CDEE973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3833812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2538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5">
            <a:extLst>
              <a:ext uri="{FF2B5EF4-FFF2-40B4-BE49-F238E27FC236}">
                <a16:creationId xmlns:a16="http://schemas.microsoft.com/office/drawing/2014/main" id="{0D6B4E2D-503D-074D-B7D9-B36923E69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D0D6CA8-19B5-DF4D-84C5-0EDDF4A6040B}" type="slidenum">
              <a:rPr lang="en-US" altLang="en-US" sz="1400"/>
              <a:pPr eaLnBrk="1" hangingPunct="1"/>
              <a:t>20</a:t>
            </a:fld>
            <a:endParaRPr lang="en-US" altLang="en-US" sz="1400"/>
          </a:p>
        </p:txBody>
      </p:sp>
      <p:sp>
        <p:nvSpPr>
          <p:cNvPr id="233474" name="Rectangle 2">
            <a:extLst>
              <a:ext uri="{FF2B5EF4-FFF2-40B4-BE49-F238E27FC236}">
                <a16:creationId xmlns:a16="http://schemas.microsoft.com/office/drawing/2014/main" id="{160EECE7-5EC7-1245-A602-817EB4EFFB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Ambiguity Analysis</a:t>
            </a:r>
          </a:p>
        </p:txBody>
      </p:sp>
      <p:sp>
        <p:nvSpPr>
          <p:cNvPr id="28677" name="Rectangle 3">
            <a:extLst>
              <a:ext uri="{FF2B5EF4-FFF2-40B4-BE49-F238E27FC236}">
                <a16:creationId xmlns:a16="http://schemas.microsoft.com/office/drawing/2014/main" id="{0999F8C6-0EBA-0A44-9215-D083692751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886200"/>
          </a:xfrm>
        </p:spPr>
        <p:txBody>
          <a:bodyPr/>
          <a:lstStyle/>
          <a:p>
            <a:pPr eaLnBrk="1" hangingPunct="1"/>
            <a:r>
              <a:rPr lang="en-US" altLang="en-US" dirty="0"/>
              <a:t>Discover new risks</a:t>
            </a:r>
          </a:p>
          <a:p>
            <a:pPr eaLnBrk="1" hangingPunct="1"/>
            <a:r>
              <a:rPr lang="en-US" altLang="en-US" dirty="0"/>
              <a:t>Parallel activities of team members </a:t>
            </a:r>
            <a:r>
              <a:rPr lang="en-US" altLang="en-US" dirty="0">
                <a:sym typeface="Wingdings" pitchFamily="2" charset="2"/>
              </a:rPr>
              <a:t> unify understanding</a:t>
            </a:r>
          </a:p>
          <a:p>
            <a:pPr lvl="1" eaLnBrk="1" hangingPunct="1"/>
            <a:r>
              <a:rPr lang="en-US" altLang="en-US" dirty="0"/>
              <a:t>Private list of possible flaws</a:t>
            </a:r>
          </a:p>
          <a:p>
            <a:pPr lvl="1" eaLnBrk="1" hangingPunct="1"/>
            <a:r>
              <a:rPr lang="en-US" altLang="en-US" dirty="0"/>
              <a:t>Describe together how the system worked</a:t>
            </a:r>
          </a:p>
          <a:p>
            <a:pPr eaLnBrk="1" hangingPunct="1"/>
            <a:r>
              <a:rPr lang="en-US" altLang="en-US" dirty="0"/>
              <a:t>Need a team of experienced analysts</a:t>
            </a:r>
          </a:p>
        </p:txBody>
      </p:sp>
    </p:spTree>
    <p:extLst>
      <p:ext uri="{BB962C8B-B14F-4D97-AF65-F5344CB8AC3E}">
        <p14:creationId xmlns:p14="http://schemas.microsoft.com/office/powerpoint/2010/main" val="1577668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5">
            <a:extLst>
              <a:ext uri="{FF2B5EF4-FFF2-40B4-BE49-F238E27FC236}">
                <a16:creationId xmlns:a16="http://schemas.microsoft.com/office/drawing/2014/main" id="{7D67C49C-D750-0A4A-AD85-C696EA2C2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9BAC5EE-FC7C-644C-8D7F-EE1094437DF0}" type="slidenum">
              <a:rPr lang="en-US" altLang="en-US" sz="1400"/>
              <a:pPr eaLnBrk="1" hangingPunct="1"/>
              <a:t>21</a:t>
            </a:fld>
            <a:endParaRPr lang="en-US" altLang="en-US" sz="1400"/>
          </a:p>
        </p:txBody>
      </p:sp>
      <p:sp>
        <p:nvSpPr>
          <p:cNvPr id="234498" name="Rectangle 2">
            <a:extLst>
              <a:ext uri="{FF2B5EF4-FFF2-40B4-BE49-F238E27FC236}">
                <a16:creationId xmlns:a16="http://schemas.microsoft.com/office/drawing/2014/main" id="{01FD010D-F72F-3247-8719-5936284351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Weakness Analysis</a:t>
            </a:r>
          </a:p>
        </p:txBody>
      </p:sp>
      <p:sp>
        <p:nvSpPr>
          <p:cNvPr id="29701" name="Rectangle 3">
            <a:extLst>
              <a:ext uri="{FF2B5EF4-FFF2-40B4-BE49-F238E27FC236}">
                <a16:creationId xmlns:a16="http://schemas.microsoft.com/office/drawing/2014/main" id="{D720D382-C305-1947-BDE0-6C92942B28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Understanding the impact of external software dependencies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Middleware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Outside libraries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Distributed code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Services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Physical environment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Etc. </a:t>
            </a:r>
          </a:p>
        </p:txBody>
      </p:sp>
    </p:spTree>
    <p:extLst>
      <p:ext uri="{BB962C8B-B14F-4D97-AF65-F5344CB8AC3E}">
        <p14:creationId xmlns:p14="http://schemas.microsoft.com/office/powerpoint/2010/main" val="40629928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5">
            <a:extLst>
              <a:ext uri="{FF2B5EF4-FFF2-40B4-BE49-F238E27FC236}">
                <a16:creationId xmlns:a16="http://schemas.microsoft.com/office/drawing/2014/main" id="{F38CFE78-C0EE-7243-9F8D-220BBC0FD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4F0FD79-F71C-FE4A-8380-B906DC6F8C38}" type="slidenum">
              <a:rPr lang="en-US" altLang="en-US" sz="1400"/>
              <a:pPr eaLnBrk="1" hangingPunct="1"/>
              <a:t>22</a:t>
            </a:fld>
            <a:endParaRPr lang="en-US" altLang="en-US" sz="1400"/>
          </a:p>
        </p:txBody>
      </p:sp>
      <p:sp>
        <p:nvSpPr>
          <p:cNvPr id="227330" name="Rectangle 2">
            <a:extLst>
              <a:ext uri="{FF2B5EF4-FFF2-40B4-BE49-F238E27FC236}">
                <a16:creationId xmlns:a16="http://schemas.microsoft.com/office/drawing/2014/main" id="{6DA8DC41-861C-B448-BCAA-BF24CE48B9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Risk Calculation</a:t>
            </a:r>
          </a:p>
        </p:txBody>
      </p:sp>
      <p:sp>
        <p:nvSpPr>
          <p:cNvPr id="22533" name="Rectangle 3">
            <a:extLst>
              <a:ext uri="{FF2B5EF4-FFF2-40B4-BE49-F238E27FC236}">
                <a16:creationId xmlns:a16="http://schemas.microsoft.com/office/drawing/2014/main" id="{4D518BE0-C99E-0B48-81AB-3A391EEEBD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400"/>
              <a:t>Financial loss: ALE = SLE x ARO</a:t>
            </a:r>
          </a:p>
          <a:p>
            <a:pPr lvl="1" eaLnBrk="1" hangingPunct="1"/>
            <a:r>
              <a:rPr lang="en-US" altLang="en-US" sz="2400"/>
              <a:t>ALE – annualized loss expectancy</a:t>
            </a:r>
          </a:p>
          <a:p>
            <a:pPr lvl="1" eaLnBrk="1" hangingPunct="1"/>
            <a:r>
              <a:rPr lang="en-US" altLang="en-US" sz="2400"/>
              <a:t>SLE – single loss expectancy</a:t>
            </a:r>
          </a:p>
          <a:p>
            <a:pPr lvl="1" eaLnBrk="1" hangingPunct="1"/>
            <a:r>
              <a:rPr lang="en-US" altLang="en-US" sz="2400"/>
              <a:t>ARO – annualized rate of occurrence </a:t>
            </a:r>
          </a:p>
          <a:p>
            <a:pPr eaLnBrk="1" hangingPunct="1"/>
            <a:r>
              <a:rPr lang="en-US" altLang="en-US" sz="2400"/>
              <a:t>Distinguish between attacks based on frequency of occurance</a:t>
            </a:r>
          </a:p>
          <a:p>
            <a:pPr eaLnBrk="1" hangingPunct="1"/>
            <a:r>
              <a:rPr lang="en-US" altLang="en-US" sz="2400"/>
              <a:t>Qualitative risk assessment (e.g., loss of reputation, loss of trust, etc.)</a:t>
            </a:r>
          </a:p>
          <a:p>
            <a:pPr eaLnBrk="1" hangingPunct="1"/>
            <a:r>
              <a:rPr lang="en-US" altLang="en-US" sz="2400"/>
              <a:t>ROI: return-on-investment</a:t>
            </a:r>
          </a:p>
          <a:p>
            <a:pPr lvl="1" eaLnBrk="1" hangingPunct="1"/>
            <a:r>
              <a:rPr lang="en-US" altLang="en-US" sz="2400"/>
              <a:t>Note: security is more like insurance… it will never hit a “big payoff”</a:t>
            </a:r>
          </a:p>
        </p:txBody>
      </p:sp>
    </p:spTree>
    <p:extLst>
      <p:ext uri="{BB962C8B-B14F-4D97-AF65-F5344CB8AC3E}">
        <p14:creationId xmlns:p14="http://schemas.microsoft.com/office/powerpoint/2010/main" val="23169010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5">
            <a:extLst>
              <a:ext uri="{FF2B5EF4-FFF2-40B4-BE49-F238E27FC236}">
                <a16:creationId xmlns:a16="http://schemas.microsoft.com/office/drawing/2014/main" id="{FABE9AA4-3F51-8141-8DF4-A676C90EE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0DC0D4D-414B-864B-9D31-E07D1678CBD4}" type="slidenum">
              <a:rPr lang="en-US" altLang="en-US" sz="1400"/>
              <a:pPr eaLnBrk="1" hangingPunct="1"/>
              <a:t>23</a:t>
            </a:fld>
            <a:endParaRPr lang="en-US" altLang="en-US" sz="1400"/>
          </a:p>
        </p:txBody>
      </p:sp>
      <p:sp>
        <p:nvSpPr>
          <p:cNvPr id="228354" name="Rectangle 2">
            <a:extLst>
              <a:ext uri="{FF2B5EF4-FFF2-40B4-BE49-F238E27FC236}">
                <a16:creationId xmlns:a16="http://schemas.microsoft.com/office/drawing/2014/main" id="{BD605890-3E03-D348-B09B-E687CE7BEB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Limitations of Traditional Approaches </a:t>
            </a:r>
          </a:p>
        </p:txBody>
      </p:sp>
      <p:sp>
        <p:nvSpPr>
          <p:cNvPr id="23557" name="Rectangle 3">
            <a:extLst>
              <a:ext uri="{FF2B5EF4-FFF2-40B4-BE49-F238E27FC236}">
                <a16:creationId xmlns:a16="http://schemas.microsoft.com/office/drawing/2014/main" id="{EFE5A730-16E0-6847-B716-8A4D4EB414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Hard to find correct data for statistical distribution</a:t>
            </a:r>
          </a:p>
          <a:p>
            <a:pPr eaLnBrk="1" hangingPunct="1"/>
            <a:r>
              <a:rPr lang="en-US" altLang="en-US"/>
              <a:t>Do not necessarily provide an easy guide</a:t>
            </a:r>
          </a:p>
          <a:p>
            <a:pPr eaLnBrk="1" hangingPunct="1"/>
            <a:r>
              <a:rPr lang="en-US" altLang="en-US"/>
              <a:t>Modern applications are complex: contextual variability of risk</a:t>
            </a:r>
          </a:p>
        </p:txBody>
      </p:sp>
    </p:spTree>
    <p:extLst>
      <p:ext uri="{BB962C8B-B14F-4D97-AF65-F5344CB8AC3E}">
        <p14:creationId xmlns:p14="http://schemas.microsoft.com/office/powerpoint/2010/main" val="29480255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ide Number Placeholder 5">
            <a:extLst>
              <a:ext uri="{FF2B5EF4-FFF2-40B4-BE49-F238E27FC236}">
                <a16:creationId xmlns:a16="http://schemas.microsoft.com/office/drawing/2014/main" id="{99EABB74-D271-794E-9830-8B397A29F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8B3A39F-C634-BE49-B0FC-9B405C519656}" type="slidenum">
              <a:rPr lang="en-US" altLang="en-US" sz="1400"/>
              <a:pPr eaLnBrk="1" hangingPunct="1"/>
              <a:t>24</a:t>
            </a:fld>
            <a:endParaRPr lang="en-US" altLang="en-US" sz="1400"/>
          </a:p>
        </p:txBody>
      </p:sp>
      <p:sp>
        <p:nvSpPr>
          <p:cNvPr id="229378" name="Rectangle 2">
            <a:extLst>
              <a:ext uri="{FF2B5EF4-FFF2-40B4-BE49-F238E27FC236}">
                <a16:creationId xmlns:a16="http://schemas.microsoft.com/office/drawing/2014/main" id="{038534FD-AFAA-2F41-BADD-09A39A9FDD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Modern Risk Analysis</a:t>
            </a:r>
          </a:p>
        </p:txBody>
      </p:sp>
      <p:sp>
        <p:nvSpPr>
          <p:cNvPr id="24581" name="Rectangle 3">
            <a:extLst>
              <a:ext uri="{FF2B5EF4-FFF2-40B4-BE49-F238E27FC236}">
                <a16:creationId xmlns:a16="http://schemas.microsoft.com/office/drawing/2014/main" id="{F9D23903-41A8-A340-AA3A-97DAAF8A82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38862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Address risk as early as possible in the requirements level</a:t>
            </a:r>
          </a:p>
          <a:p>
            <a:pPr eaLnBrk="1" hangingPunct="1"/>
            <a:r>
              <a:rPr lang="en-US" altLang="en-US" sz="2800" dirty="0"/>
              <a:t>Impact:</a:t>
            </a:r>
          </a:p>
          <a:p>
            <a:pPr lvl="1" eaLnBrk="1" hangingPunct="1"/>
            <a:r>
              <a:rPr lang="en-US" altLang="en-US" sz="2400" dirty="0"/>
              <a:t>Legal and/or regulatory risk</a:t>
            </a:r>
          </a:p>
          <a:p>
            <a:pPr lvl="1" eaLnBrk="1" hangingPunct="1"/>
            <a:r>
              <a:rPr lang="en-US" altLang="en-US" sz="2400" dirty="0"/>
              <a:t>Financial or commercial considerations</a:t>
            </a:r>
          </a:p>
          <a:p>
            <a:pPr lvl="1" eaLnBrk="1" hangingPunct="1"/>
            <a:r>
              <a:rPr lang="en-US" altLang="en-US" sz="2400" dirty="0"/>
              <a:t>Contractual considerations</a:t>
            </a:r>
          </a:p>
          <a:p>
            <a:pPr lvl="1" eaLnBrk="1" hangingPunct="1"/>
            <a:r>
              <a:rPr lang="en-US" altLang="en-US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Social Impact</a:t>
            </a:r>
          </a:p>
          <a:p>
            <a:pPr eaLnBrk="1" hangingPunct="1"/>
            <a:r>
              <a:rPr lang="en-US" altLang="en-US" sz="2800" dirty="0"/>
              <a:t>Requirements:  “must-haves,” “important-to-have,” and “nice-but-unnecessary-to-have”</a:t>
            </a:r>
          </a:p>
        </p:txBody>
      </p:sp>
    </p:spTree>
    <p:extLst>
      <p:ext uri="{BB962C8B-B14F-4D97-AF65-F5344CB8AC3E}">
        <p14:creationId xmlns:p14="http://schemas.microsoft.com/office/powerpoint/2010/main" val="11705462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5">
            <a:extLst>
              <a:ext uri="{FF2B5EF4-FFF2-40B4-BE49-F238E27FC236}">
                <a16:creationId xmlns:a16="http://schemas.microsoft.com/office/drawing/2014/main" id="{6565A82B-916D-E149-A65D-4EAAE14B7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56CDDAE-EB8D-C84B-8928-A844872CA005}" type="slidenum">
              <a:rPr lang="en-US" altLang="en-US" sz="1400"/>
              <a:pPr eaLnBrk="1" hangingPunct="1"/>
              <a:t>25</a:t>
            </a:fld>
            <a:endParaRPr lang="en-US" altLang="en-US" sz="1400"/>
          </a:p>
        </p:txBody>
      </p:sp>
      <p:sp>
        <p:nvSpPr>
          <p:cNvPr id="230402" name="Rectangle 2">
            <a:extLst>
              <a:ext uri="{FF2B5EF4-FFF2-40B4-BE49-F238E27FC236}">
                <a16:creationId xmlns:a16="http://schemas.microsoft.com/office/drawing/2014/main" id="{38A9624A-B337-BE49-AFF6-BE9E08FB6F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Basic Risk Analysis</a:t>
            </a:r>
          </a:p>
        </p:txBody>
      </p:sp>
      <p:sp>
        <p:nvSpPr>
          <p:cNvPr id="25605" name="Rectangle 3">
            <a:extLst>
              <a:ext uri="{FF2B5EF4-FFF2-40B4-BE49-F238E27FC236}">
                <a16:creationId xmlns:a16="http://schemas.microsoft.com/office/drawing/2014/main" id="{FDD72B57-354C-EE4C-A206-25FB79EA8A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3886200"/>
          </a:xfrm>
        </p:spPr>
        <p:txBody>
          <a:bodyPr/>
          <a:lstStyle/>
          <a:p>
            <a:pPr eaLnBrk="1" hangingPunct="1"/>
            <a:r>
              <a:rPr lang="en-US" altLang="en-US" dirty="0"/>
              <a:t>Tailored for specific vulnerabilities</a:t>
            </a:r>
          </a:p>
          <a:p>
            <a:pPr eaLnBrk="1" hangingPunct="1"/>
            <a:r>
              <a:rPr lang="en-US" altLang="en-US" dirty="0"/>
              <a:t>High-level overview</a:t>
            </a:r>
          </a:p>
          <a:p>
            <a:pPr eaLnBrk="1" hangingPunct="1"/>
            <a:r>
              <a:rPr lang="en-US" altLang="en-US" dirty="0"/>
              <a:t>Meaningful results</a:t>
            </a:r>
          </a:p>
          <a:p>
            <a:pPr eaLnBrk="1" hangingPunct="1"/>
            <a:r>
              <a:rPr lang="en-US" altLang="en-US" dirty="0"/>
              <a:t>Cross-tier analysis – different trust zones</a:t>
            </a:r>
          </a:p>
          <a:p>
            <a:pPr eaLnBrk="1" hangingPunct="1"/>
            <a:r>
              <a:rPr lang="en-US" altLang="en-US" dirty="0"/>
              <a:t>Use of deployment pattern</a:t>
            </a:r>
          </a:p>
          <a:p>
            <a:pPr eaLnBrk="1" hangingPunct="1"/>
            <a:r>
              <a:rPr lang="en-US" altLang="en-US" dirty="0"/>
              <a:t>Decomposing software on a component-by-component basis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96388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5">
            <a:extLst>
              <a:ext uri="{FF2B5EF4-FFF2-40B4-BE49-F238E27FC236}">
                <a16:creationId xmlns:a16="http://schemas.microsoft.com/office/drawing/2014/main" id="{E90807D5-6B6C-4240-9206-95B2A0098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ADB219F-DCBE-4D49-A866-D3F564048087}" type="slidenum">
              <a:rPr lang="en-US" altLang="en-US" sz="1400"/>
              <a:pPr eaLnBrk="1" hangingPunct="1"/>
              <a:t>26</a:t>
            </a:fld>
            <a:endParaRPr lang="en-US" altLang="en-US" sz="1400"/>
          </a:p>
        </p:txBody>
      </p:sp>
      <p:sp>
        <p:nvSpPr>
          <p:cNvPr id="231426" name="Rectangle 2">
            <a:extLst>
              <a:ext uri="{FF2B5EF4-FFF2-40B4-BE49-F238E27FC236}">
                <a16:creationId xmlns:a16="http://schemas.microsoft.com/office/drawing/2014/main" id="{AEA4C747-A222-B04C-9AA2-61F0A110F5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Risk Analysis Practice</a:t>
            </a:r>
          </a:p>
        </p:txBody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9CFC63D0-0038-704A-B25F-B644121F3D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3886200"/>
          </a:xfrm>
        </p:spPr>
        <p:txBody>
          <a:bodyPr/>
          <a:lstStyle/>
          <a:p>
            <a:pPr eaLnBrk="1" hangingPunct="1"/>
            <a:r>
              <a:rPr lang="en-US" altLang="en-US" dirty="0"/>
              <a:t>Ad-hoc manner</a:t>
            </a:r>
          </a:p>
          <a:p>
            <a:pPr eaLnBrk="1" hangingPunct="1"/>
            <a:r>
              <a:rPr lang="en-US" altLang="en-US" dirty="0"/>
              <a:t>Does not scale and not repeatable or consistent</a:t>
            </a:r>
          </a:p>
          <a:p>
            <a:pPr eaLnBrk="1" hangingPunct="1"/>
            <a:r>
              <a:rPr lang="en-US" altLang="en-US" dirty="0"/>
              <a:t>Depends on knowledge and expertise of analyst</a:t>
            </a:r>
          </a:p>
          <a:p>
            <a:pPr eaLnBrk="1" hangingPunct="1"/>
            <a:r>
              <a:rPr lang="en-US" altLang="en-US" dirty="0"/>
              <a:t>Results are difficult to compare</a:t>
            </a:r>
          </a:p>
        </p:txBody>
      </p:sp>
    </p:spTree>
    <p:extLst>
      <p:ext uri="{BB962C8B-B14F-4D97-AF65-F5344CB8AC3E}">
        <p14:creationId xmlns:p14="http://schemas.microsoft.com/office/powerpoint/2010/main" val="16623700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89547-2490-734F-969D-488D44AE5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81619"/>
            <a:ext cx="8229600" cy="3886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9600" b="1" dirty="0">
                <a:solidFill>
                  <a:srgbClr val="002060"/>
                </a:solidFill>
              </a:rPr>
              <a:t>Questions?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FF8765-80F3-AA4D-9CD8-9012FB07C1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94525C-1EAE-864F-AD60-33FDDCC0F78A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9520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>
            <a:extLst>
              <a:ext uri="{FF2B5EF4-FFF2-40B4-BE49-F238E27FC236}">
                <a16:creationId xmlns:a16="http://schemas.microsoft.com/office/drawing/2014/main" id="{A002C501-17FB-4B4B-B057-1121FD5F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9FF44D4-51D7-3B40-9E1F-D8DF720AF674}" type="slidenum">
              <a:rPr lang="en-US" altLang="en-US" sz="1400"/>
              <a:pPr eaLnBrk="1" hangingPunct="1"/>
              <a:t>3</a:t>
            </a:fld>
            <a:endParaRPr lang="en-US" altLang="en-US" sz="1400"/>
          </a:p>
        </p:txBody>
      </p:sp>
      <p:sp>
        <p:nvSpPr>
          <p:cNvPr id="235522" name="Rectangle 2">
            <a:extLst>
              <a:ext uri="{FF2B5EF4-FFF2-40B4-BE49-F238E27FC236}">
                <a16:creationId xmlns:a16="http://schemas.microsoft.com/office/drawing/2014/main" id="{F7D87725-1AB1-8D44-8EA2-FE99F50BF4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Requirement Analysis</a:t>
            </a:r>
          </a:p>
        </p:txBody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E94DDF3D-0B83-7F4C-BB74-D289CF81D7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Identify and document the customer’s requirements for a proposed system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Client: brief idea on what the system should do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Requirement Analyst: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Detailed system requirements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Implied requirements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Regulatory requirements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Create: Software Requirements Specification (SRS)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What the product should do</a:t>
            </a:r>
          </a:p>
        </p:txBody>
      </p:sp>
    </p:spTree>
    <p:extLst>
      <p:ext uri="{BB962C8B-B14F-4D97-AF65-F5344CB8AC3E}">
        <p14:creationId xmlns:p14="http://schemas.microsoft.com/office/powerpoint/2010/main" val="1888125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>
            <a:extLst>
              <a:ext uri="{FF2B5EF4-FFF2-40B4-BE49-F238E27FC236}">
                <a16:creationId xmlns:a16="http://schemas.microsoft.com/office/drawing/2014/main" id="{422437D2-DD71-644A-93C1-61C7AEA27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4CA004C-A073-7B4F-9FE3-BB7D8DFE4990}" type="slidenum">
              <a:rPr lang="en-US" altLang="en-US" sz="1400"/>
              <a:pPr eaLnBrk="1" hangingPunct="1"/>
              <a:t>4</a:t>
            </a:fld>
            <a:endParaRPr lang="en-US" altLang="en-US" sz="1400"/>
          </a:p>
        </p:txBody>
      </p:sp>
      <p:sp>
        <p:nvSpPr>
          <p:cNvPr id="236546" name="Rectangle 2">
            <a:extLst>
              <a:ext uri="{FF2B5EF4-FFF2-40B4-BE49-F238E27FC236}">
                <a16:creationId xmlns:a16="http://schemas.microsoft.com/office/drawing/2014/main" id="{110175C3-3D77-A840-898A-7625BF1582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86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Software Requirement Specification</a:t>
            </a:r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3490C0D2-93F4-3F48-9A97-5D88A3EDC6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Functional requirements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Features a software has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Implied requirements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Non-Functional requirements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Performance, reliability, security, etc.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Effects quality of product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Regulatory requirements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Law, standards, organizational regulation, contract, etc.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External interface requirements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Interaction with other software and hardware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Acceptance criteria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Confirm that the software is working according to the client’s specification</a:t>
            </a:r>
          </a:p>
        </p:txBody>
      </p:sp>
    </p:spTree>
    <p:extLst>
      <p:ext uri="{BB962C8B-B14F-4D97-AF65-F5344CB8AC3E}">
        <p14:creationId xmlns:p14="http://schemas.microsoft.com/office/powerpoint/2010/main" val="2113170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5">
            <a:extLst>
              <a:ext uri="{FF2B5EF4-FFF2-40B4-BE49-F238E27FC236}">
                <a16:creationId xmlns:a16="http://schemas.microsoft.com/office/drawing/2014/main" id="{4A8D845A-A6D6-A44D-BDA7-465E2FEA9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60D4AB1-CDCA-2845-B1F2-886B57A7858C}" type="slidenum">
              <a:rPr lang="en-US" altLang="en-US" sz="1400"/>
              <a:pPr eaLnBrk="1" hangingPunct="1"/>
              <a:t>5</a:t>
            </a:fld>
            <a:endParaRPr lang="en-US" altLang="en-US" sz="1400"/>
          </a:p>
        </p:txBody>
      </p:sp>
      <p:sp>
        <p:nvSpPr>
          <p:cNvPr id="237570" name="Rectangle 2">
            <a:extLst>
              <a:ext uri="{FF2B5EF4-FFF2-40B4-BE49-F238E27FC236}">
                <a16:creationId xmlns:a16="http://schemas.microsoft.com/office/drawing/2014/main" id="{E4C2F2F3-DF3A-8A4D-A1B7-69559A2F7A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Review SRS</a:t>
            </a:r>
          </a:p>
        </p:txBody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21395D98-4284-7B4C-B9BF-3471498028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Cost effective: getting the requirements right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Manual review: team of experts (at least 3) for 1.5- 2 hours/session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Detection rate of good review: 60-90%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More cost effective to do requirement review than code testing alone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90795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116620E2-80B2-EE4D-B4FF-47F9FC6CC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E11578E-F2AC-AF41-8423-F4EA6178A99E}" type="slidenum">
              <a:rPr lang="en-US" altLang="en-US" sz="1400"/>
              <a:pPr eaLnBrk="1" hangingPunct="1"/>
              <a:t>6</a:t>
            </a:fld>
            <a:endParaRPr lang="en-US" altLang="en-US" sz="1400"/>
          </a:p>
        </p:txBody>
      </p:sp>
      <p:sp>
        <p:nvSpPr>
          <p:cNvPr id="221186" name="Rectangle 2">
            <a:extLst>
              <a:ext uri="{FF2B5EF4-FFF2-40B4-BE49-F238E27FC236}">
                <a16:creationId xmlns:a16="http://schemas.microsoft.com/office/drawing/2014/main" id="{9973DBEB-6098-F24F-9165-A0B7260B68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Design Flaws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B4CBCAA3-1C99-1B47-B6A2-EC3099F1B8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886200"/>
          </a:xfrm>
        </p:spPr>
        <p:txBody>
          <a:bodyPr/>
          <a:lstStyle/>
          <a:p>
            <a:pPr eaLnBrk="1" hangingPunct="1"/>
            <a:r>
              <a:rPr lang="en-US" altLang="en-US" dirty="0"/>
              <a:t>50 % of security problems</a:t>
            </a:r>
          </a:p>
          <a:p>
            <a:pPr eaLnBrk="1" hangingPunct="1"/>
            <a:r>
              <a:rPr lang="en-US" altLang="en-US" dirty="0"/>
              <a:t>Need: explicitly identifying risk</a:t>
            </a:r>
          </a:p>
          <a:p>
            <a:pPr eaLnBrk="1" hangingPunct="1"/>
            <a:r>
              <a:rPr lang="en-US" altLang="en-US" dirty="0"/>
              <a:t>Quantifying impact: tie technology issues and concerns to business</a:t>
            </a:r>
          </a:p>
          <a:p>
            <a:pPr eaLnBrk="1" hangingPunct="1"/>
            <a:r>
              <a:rPr lang="en-US" altLang="en-US" dirty="0"/>
              <a:t>Continuous risk management</a:t>
            </a:r>
          </a:p>
        </p:txBody>
      </p:sp>
    </p:spTree>
    <p:extLst>
      <p:ext uri="{BB962C8B-B14F-4D97-AF65-F5344CB8AC3E}">
        <p14:creationId xmlns:p14="http://schemas.microsoft.com/office/powerpoint/2010/main" val="1593272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>
            <a:extLst>
              <a:ext uri="{FF2B5EF4-FFF2-40B4-BE49-F238E27FC236}">
                <a16:creationId xmlns:a16="http://schemas.microsoft.com/office/drawing/2014/main" id="{15CD4640-C0A6-D74E-B8D4-7F1078263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4164E39-A3C7-D44C-973A-2A8E6CE167BF}" type="slidenum">
              <a:rPr lang="en-US" altLang="en-US" sz="1400"/>
              <a:pPr eaLnBrk="1" hangingPunct="1"/>
              <a:t>7</a:t>
            </a:fld>
            <a:endParaRPr lang="en-US" altLang="en-US" sz="1400"/>
          </a:p>
        </p:txBody>
      </p:sp>
      <p:sp>
        <p:nvSpPr>
          <p:cNvPr id="222210" name="Rectangle 2">
            <a:extLst>
              <a:ext uri="{FF2B5EF4-FFF2-40B4-BE49-F238E27FC236}">
                <a16:creationId xmlns:a16="http://schemas.microsoft.com/office/drawing/2014/main" id="{8F5DC158-13DF-5242-B6EF-2DE3B0E87B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Security Risk Analysis</a:t>
            </a:r>
          </a:p>
        </p:txBody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C441C990-5F30-5A45-84E2-053D4FBAB3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Risk analysis: identifying and ranking risks</a:t>
            </a:r>
          </a:p>
          <a:p>
            <a:pPr eaLnBrk="1" hangingPunct="1"/>
            <a:r>
              <a:rPr lang="en-US" altLang="en-US" dirty="0"/>
              <a:t>Risk management: number of discrete risk analysis exercises, tracking risk, mitigating risks</a:t>
            </a:r>
          </a:p>
          <a:p>
            <a:pPr eaLnBrk="1" hangingPunct="1"/>
            <a:r>
              <a:rPr lang="en-US" altLang="en-US" dirty="0"/>
              <a:t>Need: understanding of business impact</a:t>
            </a:r>
          </a:p>
        </p:txBody>
      </p:sp>
    </p:spTree>
    <p:extLst>
      <p:ext uri="{BB962C8B-B14F-4D97-AF65-F5344CB8AC3E}">
        <p14:creationId xmlns:p14="http://schemas.microsoft.com/office/powerpoint/2010/main" val="358129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5">
            <a:extLst>
              <a:ext uri="{FF2B5EF4-FFF2-40B4-BE49-F238E27FC236}">
                <a16:creationId xmlns:a16="http://schemas.microsoft.com/office/drawing/2014/main" id="{19EC5C88-CA46-D64D-B28C-B1BF6FBA4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49C2333-E34D-CD46-9C84-A690176E8B5E}" type="slidenum">
              <a:rPr lang="en-US" altLang="en-US" sz="1400"/>
              <a:pPr eaLnBrk="1" hangingPunct="1"/>
              <a:t>8</a:t>
            </a:fld>
            <a:endParaRPr lang="en-US" altLang="en-US" sz="1400"/>
          </a:p>
        </p:txBody>
      </p:sp>
      <p:sp>
        <p:nvSpPr>
          <p:cNvPr id="223234" name="Rectangle 2">
            <a:extLst>
              <a:ext uri="{FF2B5EF4-FFF2-40B4-BE49-F238E27FC236}">
                <a16:creationId xmlns:a16="http://schemas.microsoft.com/office/drawing/2014/main" id="{99031170-D123-0D48-9571-60FF4028E7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Security Risk Analysis</a:t>
            </a:r>
          </a:p>
        </p:txBody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042436E9-4765-5B4D-B579-39FCD04763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886200"/>
          </a:xfrm>
        </p:spPr>
        <p:txBody>
          <a:bodyPr/>
          <a:lstStyle/>
          <a:p>
            <a:pPr eaLnBrk="1" hangingPunct="1"/>
            <a:r>
              <a:rPr lang="en-US" altLang="en-US" dirty="0"/>
              <a:t>Learn about the target of analysis</a:t>
            </a:r>
          </a:p>
          <a:p>
            <a:pPr eaLnBrk="1" hangingPunct="1"/>
            <a:r>
              <a:rPr lang="en-US" altLang="en-US" dirty="0"/>
              <a:t>Discuss security issues</a:t>
            </a:r>
          </a:p>
          <a:p>
            <a:pPr eaLnBrk="1" hangingPunct="1"/>
            <a:r>
              <a:rPr lang="en-US" altLang="en-US" dirty="0"/>
              <a:t>Determine probability of compromise</a:t>
            </a:r>
          </a:p>
          <a:p>
            <a:pPr eaLnBrk="1" hangingPunct="1"/>
            <a:r>
              <a:rPr lang="en-US" altLang="en-US" dirty="0"/>
              <a:t>Perform impact analysis</a:t>
            </a:r>
          </a:p>
          <a:p>
            <a:pPr eaLnBrk="1" hangingPunct="1"/>
            <a:r>
              <a:rPr lang="en-US" altLang="en-US" dirty="0"/>
              <a:t>Rank risks</a:t>
            </a:r>
          </a:p>
          <a:p>
            <a:pPr eaLnBrk="1" hangingPunct="1"/>
            <a:r>
              <a:rPr lang="en-US" altLang="en-US" dirty="0"/>
              <a:t>Develop mitigation strategy</a:t>
            </a:r>
          </a:p>
          <a:p>
            <a:pPr eaLnBrk="1" hangingPunct="1"/>
            <a:r>
              <a:rPr lang="en-US" altLang="en-US" dirty="0"/>
              <a:t>Report findings</a:t>
            </a:r>
          </a:p>
        </p:txBody>
      </p:sp>
    </p:spTree>
    <p:extLst>
      <p:ext uri="{BB962C8B-B14F-4D97-AF65-F5344CB8AC3E}">
        <p14:creationId xmlns:p14="http://schemas.microsoft.com/office/powerpoint/2010/main" val="3388454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A4C45-03AF-1E46-9F3D-794F9B40A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Learn about the target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E1DDDC1E-0C4A-464B-B864-D97375EC8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886200"/>
          </a:xfrm>
        </p:spPr>
        <p:txBody>
          <a:bodyPr/>
          <a:lstStyle/>
          <a:p>
            <a:r>
              <a:rPr lang="en-US" altLang="en-US" dirty="0"/>
              <a:t>Specifications, documents, design, etc.</a:t>
            </a:r>
          </a:p>
          <a:p>
            <a:r>
              <a:rPr lang="en-US" altLang="en-US" dirty="0"/>
              <a:t>Discuss, brainstorm</a:t>
            </a:r>
          </a:p>
          <a:p>
            <a:r>
              <a:rPr lang="en-US" altLang="en-US" dirty="0"/>
              <a:t>Determine major components and security needs</a:t>
            </a:r>
          </a:p>
          <a:p>
            <a:r>
              <a:rPr lang="en-US" altLang="en-US" dirty="0"/>
              <a:t>Use/study software</a:t>
            </a:r>
          </a:p>
          <a:p>
            <a:r>
              <a:rPr lang="en-US" altLang="en-US" dirty="0"/>
              <a:t>Identify threats</a:t>
            </a:r>
          </a:p>
        </p:txBody>
      </p:sp>
      <p:sp>
        <p:nvSpPr>
          <p:cNvPr id="12293" name="Slide Number Placeholder 4">
            <a:extLst>
              <a:ext uri="{FF2B5EF4-FFF2-40B4-BE49-F238E27FC236}">
                <a16:creationId xmlns:a16="http://schemas.microsoft.com/office/drawing/2014/main" id="{DE6B0A32-5E43-5F4B-8064-BE5827228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465F3B3-076D-9E4D-B9D0-2FEC512ECC03}" type="slidenum">
              <a:rPr lang="en-US" altLang="en-US" sz="1400"/>
              <a:pPr eaLnBrk="1" hangingPunct="1"/>
              <a:t>9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764531803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sce824-lecture3 (1)" id="{AF9327B6-CF3E-6F4C-A2B0-7FEF8BD0A690}" vid="{644D94DE-3798-774F-A090-5AD2B12CE15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1847</TotalTime>
  <Words>900</Words>
  <Application>Microsoft Macintosh PowerPoint</Application>
  <PresentationFormat>On-screen Show (4:3)</PresentationFormat>
  <Paragraphs>210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Arial Black</vt:lpstr>
      <vt:lpstr>Times New Roman</vt:lpstr>
      <vt:lpstr>Wingdings</vt:lpstr>
      <vt:lpstr>Pixel</vt:lpstr>
      <vt:lpstr>PowerPoint Presentation</vt:lpstr>
      <vt:lpstr>Application of Touchpoints</vt:lpstr>
      <vt:lpstr>Requirement Analysis</vt:lpstr>
      <vt:lpstr>Software Requirement Specification</vt:lpstr>
      <vt:lpstr>Review SRS</vt:lpstr>
      <vt:lpstr>Design Flaws</vt:lpstr>
      <vt:lpstr>Security Risk Analysis</vt:lpstr>
      <vt:lpstr>Security Risk Analysis</vt:lpstr>
      <vt:lpstr>Learn about the target</vt:lpstr>
      <vt:lpstr>Discuss security issues</vt:lpstr>
      <vt:lpstr>Determine probability of compromise</vt:lpstr>
      <vt:lpstr>Perform impact analysis</vt:lpstr>
      <vt:lpstr>Rank risk</vt:lpstr>
      <vt:lpstr>Develop mitigation strategy</vt:lpstr>
      <vt:lpstr>Report findings</vt:lpstr>
      <vt:lpstr>Traditional Risk Analysis</vt:lpstr>
      <vt:lpstr>Terminology </vt:lpstr>
      <vt:lpstr>Knowledge Requirements</vt:lpstr>
      <vt:lpstr>Attack Resistance Analysis</vt:lpstr>
      <vt:lpstr>Ambiguity Analysis</vt:lpstr>
      <vt:lpstr>Weakness Analysis</vt:lpstr>
      <vt:lpstr>Risk Calculation</vt:lpstr>
      <vt:lpstr>Limitations of Traditional Approaches </vt:lpstr>
      <vt:lpstr>Modern Risk Analysis</vt:lpstr>
      <vt:lpstr>Basic Risk Analysis</vt:lpstr>
      <vt:lpstr>Risk Analysis Practice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ALSUWAT, EMAD</dc:creator>
  <cp:lastModifiedBy>ALSUWAT, EMAD</cp:lastModifiedBy>
  <cp:revision>65</cp:revision>
  <dcterms:created xsi:type="dcterms:W3CDTF">2020-02-13T19:25:53Z</dcterms:created>
  <dcterms:modified xsi:type="dcterms:W3CDTF">2022-05-09T11:28:57Z</dcterms:modified>
</cp:coreProperties>
</file>