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9"/>
  </p:notesMasterIdLst>
  <p:handoutMasterIdLst>
    <p:handoutMasterId r:id="rId30"/>
  </p:handoutMasterIdLst>
  <p:sldIdLst>
    <p:sldId id="256" r:id="rId2"/>
    <p:sldId id="578" r:id="rId3"/>
    <p:sldId id="420" r:id="rId4"/>
    <p:sldId id="421" r:id="rId5"/>
    <p:sldId id="422" r:id="rId6"/>
    <p:sldId id="406" r:id="rId7"/>
    <p:sldId id="407" r:id="rId8"/>
    <p:sldId id="408" r:id="rId9"/>
    <p:sldId id="423" r:id="rId10"/>
    <p:sldId id="424" r:id="rId11"/>
    <p:sldId id="425" r:id="rId12"/>
    <p:sldId id="426" r:id="rId13"/>
    <p:sldId id="427" r:id="rId14"/>
    <p:sldId id="428" r:id="rId15"/>
    <p:sldId id="429" r:id="rId16"/>
    <p:sldId id="409" r:id="rId17"/>
    <p:sldId id="410" r:id="rId18"/>
    <p:sldId id="411" r:id="rId19"/>
    <p:sldId id="417" r:id="rId20"/>
    <p:sldId id="418" r:id="rId21"/>
    <p:sldId id="419" r:id="rId22"/>
    <p:sldId id="412" r:id="rId23"/>
    <p:sldId id="413" r:id="rId24"/>
    <p:sldId id="414" r:id="rId25"/>
    <p:sldId id="415" r:id="rId26"/>
    <p:sldId id="416" r:id="rId27"/>
    <p:sldId id="57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4" autoAdjust="0"/>
    <p:restoredTop sz="85170"/>
  </p:normalViewPr>
  <p:slideViewPr>
    <p:cSldViewPr>
      <p:cViewPr varScale="1">
        <p:scale>
          <a:sx n="108" d="100"/>
          <a:sy n="108" d="100"/>
        </p:scale>
        <p:origin x="26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45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9302259-2755-2841-8414-D5013E036F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sz="4000" b="1" dirty="0">
                <a:solidFill>
                  <a:schemeClr val="accent3"/>
                </a:solidFill>
              </a:rPr>
              <a:t> Risk Analysis</a:t>
            </a:r>
          </a:p>
          <a:p>
            <a:pPr marL="609600" indent="-609600" algn="ctr" eaLnBrk="1" hangingPunct="1">
              <a:defRPr/>
            </a:pPr>
            <a:endParaRPr lang="en-US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D6D9-94DF-914F-AEE1-024162EE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Discuss security issues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11E36FF-8B31-C340-9E59-0CA06719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r>
              <a:rPr lang="en-US" altLang="en-US" dirty="0"/>
              <a:t>Argue about how the product works, areas of disagreement</a:t>
            </a:r>
          </a:p>
          <a:p>
            <a:r>
              <a:rPr lang="en-US" altLang="en-US" dirty="0"/>
              <a:t>Identify possible vulnerabilities (lists, tools)</a:t>
            </a:r>
          </a:p>
          <a:p>
            <a:r>
              <a:rPr lang="en-US" altLang="en-US" dirty="0"/>
              <a:t>Identify exploits and protection</a:t>
            </a:r>
          </a:p>
          <a:p>
            <a:r>
              <a:rPr lang="en-US" altLang="en-US" dirty="0"/>
              <a:t>Understand security controls (current, planned)</a:t>
            </a:r>
          </a:p>
        </p:txBody>
      </p:sp>
      <p:sp>
        <p:nvSpPr>
          <p:cNvPr id="13317" name="Slide Number Placeholder 4">
            <a:extLst>
              <a:ext uri="{FF2B5EF4-FFF2-40B4-BE49-F238E27FC236}">
                <a16:creationId xmlns:a16="http://schemas.microsoft.com/office/drawing/2014/main" id="{AF4C3603-BF04-4341-9C43-9F9D1022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8C1879-6CC1-F14E-9C76-1F6D329AD996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92787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CC4E7-C149-BC44-80A4-008A1D2E4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800" dirty="0"/>
              <a:t>Determine probability of compromise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320531E-51FB-BC45-A8EE-84CD4DADC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altLang="en-US" dirty="0"/>
              <a:t>Attack scenarios</a:t>
            </a:r>
          </a:p>
          <a:p>
            <a:r>
              <a:rPr lang="en-US" altLang="en-US" dirty="0"/>
              <a:t>Historical data</a:t>
            </a:r>
          </a:p>
          <a:p>
            <a:r>
              <a:rPr lang="en-US" altLang="en-US" dirty="0"/>
              <a:t>Balance control against threat</a:t>
            </a:r>
          </a:p>
          <a:p>
            <a:endParaRPr lang="en-US" altLang="en-US" dirty="0"/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F5190554-B79D-DE49-A779-AF025A26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640C950-B946-1E4C-8848-A76E16F1EB7B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0590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EC67-E190-3B47-A7E1-5E0E4DA7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Perform impact analysis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122969C4-0646-B245-A6F4-37FB6B4C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altLang="en-US" dirty="0"/>
              <a:t>Impact on assets and business goals</a:t>
            </a:r>
          </a:p>
          <a:p>
            <a:r>
              <a:rPr lang="en-US" altLang="en-US" dirty="0"/>
              <a:t>Impact on security posture</a:t>
            </a:r>
          </a:p>
          <a:p>
            <a:r>
              <a:rPr lang="en-US" altLang="en-US" dirty="0"/>
              <a:t>Impact on social sector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C82BBCFA-7698-FB46-9747-1F2C2E02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E6CBF9C-18A1-1440-91FD-BE6619E9DE07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32557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6D4BC-850C-F84E-886E-8F0F41FA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Rank risk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5A6FB857-E33B-5942-A6E8-6938EBF02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r>
              <a:rPr lang="en-US" altLang="en-US" dirty="0"/>
              <a:t>Connect to business goals</a:t>
            </a:r>
          </a:p>
          <a:p>
            <a:r>
              <a:rPr lang="en-US" altLang="en-US" dirty="0"/>
              <a:t>Regulatory requirements</a:t>
            </a:r>
          </a:p>
          <a:p>
            <a:r>
              <a:rPr lang="en-US" altLang="en-US" dirty="0"/>
              <a:t>Customer’s needs</a:t>
            </a:r>
          </a:p>
          <a:p>
            <a:r>
              <a:rPr lang="en-US" altLang="en-US" dirty="0"/>
              <a:t>Capabilities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16389" name="Slide Number Placeholder 4">
            <a:extLst>
              <a:ext uri="{FF2B5EF4-FFF2-40B4-BE49-F238E27FC236}">
                <a16:creationId xmlns:a16="http://schemas.microsoft.com/office/drawing/2014/main" id="{4CD58BF4-6926-DC48-9FD4-C6DAFB5E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D5CFC2-2D35-3B4D-A33E-74EF0EA162FD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2156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F444F-7351-FF41-96C7-47EAF985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Develop mitigation strategy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AEE2239-2318-1841-BAC3-619640FF4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altLang="en-US" dirty="0"/>
              <a:t>Countermeasures</a:t>
            </a:r>
          </a:p>
          <a:p>
            <a:pPr lvl="1"/>
            <a:r>
              <a:rPr lang="en-US" altLang="en-US" dirty="0"/>
              <a:t>Technical</a:t>
            </a:r>
          </a:p>
          <a:p>
            <a:pPr lvl="1"/>
            <a:r>
              <a:rPr lang="en-US" altLang="en-US" dirty="0"/>
              <a:t>Societal </a:t>
            </a:r>
          </a:p>
          <a:p>
            <a:pPr lvl="1"/>
            <a:r>
              <a:rPr lang="en-US" altLang="en-US" dirty="0" err="1"/>
              <a:t>Ecomonics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Capabilities and preferences</a:t>
            </a:r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17413" name="Slide Number Placeholder 4">
            <a:extLst>
              <a:ext uri="{FF2B5EF4-FFF2-40B4-BE49-F238E27FC236}">
                <a16:creationId xmlns:a16="http://schemas.microsoft.com/office/drawing/2014/main" id="{874D19A1-C5FF-594A-9A0D-68010196C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9E6EFE-4312-A14A-96FE-A2C28EF1A1A5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9173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2BDC-841F-C74A-B833-0293DC0E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Report findings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03878BC-6F09-634E-A068-BF638D39A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Major vs. minor risks</a:t>
            </a:r>
          </a:p>
          <a:p>
            <a:r>
              <a:rPr lang="en-US" altLang="en-US"/>
              <a:t>Decision support for mitigating risk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AC55E4A9-A8D4-994A-BF02-75E81C1E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796CD7-1F9B-1E4F-9603-94DB129CA716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8828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9D4DBCA6-F431-984F-BA0C-B81379C0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BD10D75-060D-6E42-8681-A85B729CF7B9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1B376A2E-D887-D04D-A4B5-D4269F671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Traditional Risk Analysis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641C067D-9E93-7348-B9B4-1B98BF2EB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Financial loss-based</a:t>
            </a:r>
          </a:p>
          <a:p>
            <a:pPr lvl="1" eaLnBrk="1" hangingPunct="1"/>
            <a:r>
              <a:rPr lang="en-US" altLang="en-US" dirty="0"/>
              <a:t>Balance cost vs. loss</a:t>
            </a:r>
          </a:p>
          <a:p>
            <a:pPr eaLnBrk="1" hangingPunct="1"/>
            <a:r>
              <a:rPr lang="en-US" altLang="en-US" dirty="0"/>
              <a:t>Mathematically derived “risk rating”</a:t>
            </a:r>
          </a:p>
          <a:p>
            <a:pPr lvl="1" eaLnBrk="1" hangingPunct="1"/>
            <a:r>
              <a:rPr lang="en-US" altLang="en-US" dirty="0"/>
              <a:t>Threat, probability, and impact</a:t>
            </a:r>
          </a:p>
          <a:p>
            <a:pPr eaLnBrk="1" hangingPunct="1"/>
            <a:r>
              <a:rPr lang="en-US" altLang="en-US" dirty="0"/>
              <a:t>Qualitative assessment</a:t>
            </a:r>
          </a:p>
          <a:p>
            <a:pPr lvl="1" eaLnBrk="1" hangingPunct="1"/>
            <a:r>
              <a:rPr lang="en-US" altLang="en-US" dirty="0"/>
              <a:t>Knowledge-driven or anecdotal factors</a:t>
            </a:r>
          </a:p>
          <a:p>
            <a:pPr lvl="1" eaLnBrk="1" hangingPunct="1"/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Social Impact</a:t>
            </a:r>
          </a:p>
        </p:txBody>
      </p:sp>
    </p:spTree>
    <p:extLst>
      <p:ext uri="{BB962C8B-B14F-4D97-AF65-F5344CB8AC3E}">
        <p14:creationId xmlns:p14="http://schemas.microsoft.com/office/powerpoint/2010/main" val="2870429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BF10F781-B263-8245-8B9A-4546BE4B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B6ACF68-6F16-BC47-BE9F-4C59C5463DA6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1A81E28F-0A89-B040-97EF-920555D3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49E50A5F-E56F-F64B-9BE1-3CC9CEA2D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Asset</a:t>
            </a:r>
            <a:r>
              <a:rPr lang="en-US" altLang="en-US" sz="2700" dirty="0"/>
              <a:t>: object of protection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Risk</a:t>
            </a:r>
            <a:r>
              <a:rPr lang="en-US" altLang="en-US" sz="2700" dirty="0"/>
              <a:t>: probability that the asset will suffer an attack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Threat</a:t>
            </a:r>
            <a:r>
              <a:rPr lang="en-US" altLang="en-US" sz="2700" dirty="0"/>
              <a:t>: the actor (agent) who is the source of danger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Vulnerability</a:t>
            </a:r>
            <a:r>
              <a:rPr lang="en-US" altLang="en-US" sz="2700" dirty="0"/>
              <a:t>: defect or weakness in the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Countermeasures</a:t>
            </a:r>
            <a:r>
              <a:rPr lang="en-US" altLang="en-US" sz="2700" dirty="0"/>
              <a:t> or </a:t>
            </a:r>
            <a:r>
              <a:rPr lang="en-US" altLang="en-US" sz="2700" u="sng" dirty="0"/>
              <a:t>safeguards</a:t>
            </a:r>
            <a:r>
              <a:rPr lang="en-US" altLang="en-US" sz="2700" dirty="0"/>
              <a:t>: management, operational, and technical control to protect confidentiality, integrity, and availability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Impact</a:t>
            </a:r>
            <a:r>
              <a:rPr lang="en-US" altLang="en-US" sz="2700" dirty="0"/>
              <a:t>: impact on the organization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700" u="sng" dirty="0"/>
              <a:t>Probability</a:t>
            </a:r>
            <a:r>
              <a:rPr lang="en-US" altLang="en-US" sz="2700" dirty="0"/>
              <a:t>: likelihood that the event will occur (high, medium, low) </a:t>
            </a:r>
          </a:p>
        </p:txBody>
      </p:sp>
    </p:spTree>
    <p:extLst>
      <p:ext uri="{BB962C8B-B14F-4D97-AF65-F5344CB8AC3E}">
        <p14:creationId xmlns:p14="http://schemas.microsoft.com/office/powerpoint/2010/main" val="371918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63BC33CA-D101-9548-9568-BC01232E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7213EEC-8D65-8B4E-AB82-5C6D7635C910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74093EE1-1FB0-9A41-B815-0C12459CE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Knowledge Requirements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80093D27-BE33-BD42-9887-E8A48AF2D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Three basic steps: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Attack resistance analysis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Attack patterns and exploit graphs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Ambiguity analysis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Knowledge of design principles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Weakness analysis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Knowledge of security issues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Forest-level view: What does the software do?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Critical components and interaction between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Identify risk related to flaws</a:t>
            </a:r>
          </a:p>
        </p:txBody>
      </p:sp>
    </p:spTree>
    <p:extLst>
      <p:ext uri="{BB962C8B-B14F-4D97-AF65-F5344CB8AC3E}">
        <p14:creationId xmlns:p14="http://schemas.microsoft.com/office/powerpoint/2010/main" val="275673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19C36CC3-0A1A-2C4E-9704-05458705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823D2F-BD81-BA47-AA0A-1F5A083235E9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4F392DCC-DFB6-5F45-A443-889A4D779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Attack Resistance Analysis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460565FD-E497-3047-AC29-FEF989F5B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Information about known attacks, attack patterns, and vulnerabilities – known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Identify general flaws: using secure design literature and checklists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Map attack patterns: based on abuse cases and attack patterns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Identify risk in the architecture: using checklist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Understand and demonstrate the viability of known attacks</a:t>
            </a:r>
          </a:p>
        </p:txBody>
      </p:sp>
    </p:spTree>
    <p:extLst>
      <p:ext uri="{BB962C8B-B14F-4D97-AF65-F5344CB8AC3E}">
        <p14:creationId xmlns:p14="http://schemas.microsoft.com/office/powerpoint/2010/main" val="178745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3222625"/>
            <a:ext cx="25343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Risk</a:t>
            </a: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lang="en-US" altLang="en-US" sz="2000" b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400" kern="0" dirty="0"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53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0D6B4E2D-503D-074D-B7D9-B36923E6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D0D6CA8-19B5-DF4D-84C5-0EDDF4A6040B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160EECE7-5EC7-1245-A602-817EB4EFF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Ambiguity Analysis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0999F8C6-0EBA-0A44-9215-D08369275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Discover new risks</a:t>
            </a:r>
          </a:p>
          <a:p>
            <a:pPr eaLnBrk="1" hangingPunct="1"/>
            <a:r>
              <a:rPr lang="en-US" altLang="en-US" dirty="0"/>
              <a:t>Parallel activities of team members </a:t>
            </a:r>
            <a:r>
              <a:rPr lang="en-US" altLang="en-US" dirty="0">
                <a:sym typeface="Wingdings" pitchFamily="2" charset="2"/>
              </a:rPr>
              <a:t> unify understanding</a:t>
            </a:r>
          </a:p>
          <a:p>
            <a:pPr lvl="1" eaLnBrk="1" hangingPunct="1"/>
            <a:r>
              <a:rPr lang="en-US" altLang="en-US" dirty="0"/>
              <a:t>Private list of possible flaws</a:t>
            </a:r>
          </a:p>
          <a:p>
            <a:pPr lvl="1" eaLnBrk="1" hangingPunct="1"/>
            <a:r>
              <a:rPr lang="en-US" altLang="en-US" dirty="0"/>
              <a:t>Describe together how the system worked</a:t>
            </a:r>
          </a:p>
          <a:p>
            <a:pPr eaLnBrk="1" hangingPunct="1"/>
            <a:r>
              <a:rPr lang="en-US" altLang="en-US" dirty="0"/>
              <a:t>Need a team of experienced analysts</a:t>
            </a:r>
          </a:p>
        </p:txBody>
      </p:sp>
    </p:spTree>
    <p:extLst>
      <p:ext uri="{BB962C8B-B14F-4D97-AF65-F5344CB8AC3E}">
        <p14:creationId xmlns:p14="http://schemas.microsoft.com/office/powerpoint/2010/main" val="15776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7D67C49C-D750-0A4A-AD85-C696EA2C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BAC5EE-FC7C-644C-8D7F-EE1094437DF0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01FD010D-F72F-3247-8719-593628435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Weakness Analysis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D720D382-C305-1947-BDE0-6C92942B2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Understanding the impact of external software dependencies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Middleware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Outside libraries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Distributed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Physical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4062992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F38CFE78-C0EE-7243-9F8D-220BBC0F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F0FD79-F71C-FE4A-8380-B906DC6F8C38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6DA8DC41-861C-B448-BCAA-BF24CE48B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Risk Calculation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4D518BE0-C99E-0B48-81AB-3A391EEEB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Financial loss: ALE = SLE x ARO</a:t>
            </a:r>
          </a:p>
          <a:p>
            <a:pPr lvl="1" eaLnBrk="1" hangingPunct="1"/>
            <a:r>
              <a:rPr lang="en-US" altLang="en-US" sz="2400"/>
              <a:t>ALE – annualized loss expectancy</a:t>
            </a:r>
          </a:p>
          <a:p>
            <a:pPr lvl="1" eaLnBrk="1" hangingPunct="1"/>
            <a:r>
              <a:rPr lang="en-US" altLang="en-US" sz="2400"/>
              <a:t>SLE – single loss expectancy</a:t>
            </a:r>
          </a:p>
          <a:p>
            <a:pPr lvl="1" eaLnBrk="1" hangingPunct="1"/>
            <a:r>
              <a:rPr lang="en-US" altLang="en-US" sz="2400"/>
              <a:t>ARO – annualized rate of occurrence </a:t>
            </a:r>
          </a:p>
          <a:p>
            <a:pPr eaLnBrk="1" hangingPunct="1"/>
            <a:r>
              <a:rPr lang="en-US" altLang="en-US" sz="2400"/>
              <a:t>Distinguish between attacks based on frequency of occurance</a:t>
            </a:r>
          </a:p>
          <a:p>
            <a:pPr eaLnBrk="1" hangingPunct="1"/>
            <a:r>
              <a:rPr lang="en-US" altLang="en-US" sz="2400"/>
              <a:t>Qualitative risk assessment (e.g., loss of reputation, loss of trust, etc.)</a:t>
            </a:r>
          </a:p>
          <a:p>
            <a:pPr eaLnBrk="1" hangingPunct="1"/>
            <a:r>
              <a:rPr lang="en-US" altLang="en-US" sz="2400"/>
              <a:t>ROI: return-on-investment</a:t>
            </a:r>
          </a:p>
          <a:p>
            <a:pPr lvl="1" eaLnBrk="1" hangingPunct="1"/>
            <a:r>
              <a:rPr lang="en-US" altLang="en-US" sz="2400"/>
              <a:t>Note: security is more like insurance… it will never hit a “big payoff”</a:t>
            </a:r>
          </a:p>
        </p:txBody>
      </p:sp>
    </p:spTree>
    <p:extLst>
      <p:ext uri="{BB962C8B-B14F-4D97-AF65-F5344CB8AC3E}">
        <p14:creationId xmlns:p14="http://schemas.microsoft.com/office/powerpoint/2010/main" val="2316901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FABE9AA4-3F51-8141-8DF4-A676C90E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0DC0D4D-414B-864B-9D31-E07D1678CBD4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BD605890-3E03-D348-B09B-E687CE7BE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Limitations of Traditional Approaches 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EFE5A730-16E0-6847-B716-8A4D4EB41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Hard to find correct data for statistical distribution</a:t>
            </a:r>
          </a:p>
          <a:p>
            <a:pPr eaLnBrk="1" hangingPunct="1"/>
            <a:r>
              <a:rPr lang="en-US" altLang="en-US"/>
              <a:t>Do not necessarily provide an easy guide</a:t>
            </a:r>
          </a:p>
          <a:p>
            <a:pPr eaLnBrk="1" hangingPunct="1"/>
            <a:r>
              <a:rPr lang="en-US" altLang="en-US"/>
              <a:t>Modern applications are complex: contextual variability of risk</a:t>
            </a:r>
          </a:p>
        </p:txBody>
      </p:sp>
    </p:spTree>
    <p:extLst>
      <p:ext uri="{BB962C8B-B14F-4D97-AF65-F5344CB8AC3E}">
        <p14:creationId xmlns:p14="http://schemas.microsoft.com/office/powerpoint/2010/main" val="2948025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99EABB74-D271-794E-9830-8B397A29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B3A39F-C634-BE49-B0FC-9B405C519656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038534FD-AFAA-2F41-BADD-09A39A9FD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Modern Risk Analysis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F9D23903-41A8-A340-AA3A-97DAAF8A8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Address risk as early as possible in the requirements level</a:t>
            </a:r>
          </a:p>
          <a:p>
            <a:pPr eaLnBrk="1" hangingPunct="1"/>
            <a:r>
              <a:rPr lang="en-US" altLang="en-US" sz="2800" dirty="0"/>
              <a:t>Impact:</a:t>
            </a:r>
          </a:p>
          <a:p>
            <a:pPr lvl="1" eaLnBrk="1" hangingPunct="1"/>
            <a:r>
              <a:rPr lang="en-US" altLang="en-US" sz="2400" dirty="0"/>
              <a:t>Legal and/or regulatory risk</a:t>
            </a:r>
          </a:p>
          <a:p>
            <a:pPr lvl="1" eaLnBrk="1" hangingPunct="1"/>
            <a:r>
              <a:rPr lang="en-US" altLang="en-US" sz="2400" dirty="0"/>
              <a:t>Financial or commercial considerations</a:t>
            </a:r>
          </a:p>
          <a:p>
            <a:pPr lvl="1" eaLnBrk="1" hangingPunct="1"/>
            <a:r>
              <a:rPr lang="en-US" altLang="en-US" sz="2400" dirty="0"/>
              <a:t>Contractual considerations</a:t>
            </a:r>
          </a:p>
          <a:p>
            <a:pPr lvl="1" eaLnBrk="1" hangingPunct="1"/>
            <a:r>
              <a:rPr lang="en-US" alt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Social Impact</a:t>
            </a:r>
          </a:p>
          <a:p>
            <a:pPr eaLnBrk="1" hangingPunct="1"/>
            <a:r>
              <a:rPr lang="en-US" altLang="en-US" sz="2800" dirty="0"/>
              <a:t>Requirements:  “must-haves,” “important-to-have,” and “nice-but-unnecessary-to-have”</a:t>
            </a:r>
          </a:p>
        </p:txBody>
      </p:sp>
    </p:spTree>
    <p:extLst>
      <p:ext uri="{BB962C8B-B14F-4D97-AF65-F5344CB8AC3E}">
        <p14:creationId xmlns:p14="http://schemas.microsoft.com/office/powerpoint/2010/main" val="1170546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6565A82B-916D-E149-A65D-4EAAE14B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6CDDAE-EB8D-C84B-8928-A844872CA005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38A9624A-B337-BE49-AFF6-BE9E08FB6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Basic Risk Analysis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FDD72B57-354C-EE4C-A206-25FB79EA8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Tailored for specific vulnerabilities</a:t>
            </a:r>
          </a:p>
          <a:p>
            <a:pPr eaLnBrk="1" hangingPunct="1"/>
            <a:r>
              <a:rPr lang="en-US" altLang="en-US" dirty="0"/>
              <a:t>High-level overview</a:t>
            </a:r>
          </a:p>
          <a:p>
            <a:pPr eaLnBrk="1" hangingPunct="1"/>
            <a:r>
              <a:rPr lang="en-US" altLang="en-US" dirty="0"/>
              <a:t>Meaningful results</a:t>
            </a:r>
          </a:p>
          <a:p>
            <a:pPr eaLnBrk="1" hangingPunct="1"/>
            <a:r>
              <a:rPr lang="en-US" altLang="en-US" dirty="0"/>
              <a:t>Cross-tier analysis – different trust zones</a:t>
            </a:r>
          </a:p>
          <a:p>
            <a:pPr eaLnBrk="1" hangingPunct="1"/>
            <a:r>
              <a:rPr lang="en-US" altLang="en-US" dirty="0"/>
              <a:t>Use of deployment pattern</a:t>
            </a:r>
          </a:p>
          <a:p>
            <a:pPr eaLnBrk="1" hangingPunct="1"/>
            <a:r>
              <a:rPr lang="en-US" altLang="en-US" dirty="0"/>
              <a:t>Decomposing software on a component-by-component basis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638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E90807D5-6B6C-4240-9206-95B2A009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DB219F-DCBE-4D49-A866-D3F564048087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AEA4C747-A222-B04C-9AA2-61F0A110F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Risk Analysis Practice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9CFC63D0-0038-704A-B25F-B644121F3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Ad-hoc manner</a:t>
            </a:r>
          </a:p>
          <a:p>
            <a:pPr eaLnBrk="1" hangingPunct="1"/>
            <a:r>
              <a:rPr lang="en-US" altLang="en-US" dirty="0"/>
              <a:t>Does not scale and not repeatable or consistent</a:t>
            </a:r>
          </a:p>
          <a:p>
            <a:pPr eaLnBrk="1" hangingPunct="1"/>
            <a:r>
              <a:rPr lang="en-US" altLang="en-US" dirty="0"/>
              <a:t>Depends on knowledge and expertise of analyst</a:t>
            </a:r>
          </a:p>
          <a:p>
            <a:pPr eaLnBrk="1" hangingPunct="1"/>
            <a:r>
              <a:rPr lang="en-US" altLang="en-US" dirty="0"/>
              <a:t>Results are difficult to compare</a:t>
            </a:r>
          </a:p>
        </p:txBody>
      </p:sp>
    </p:spTree>
    <p:extLst>
      <p:ext uri="{BB962C8B-B14F-4D97-AF65-F5344CB8AC3E}">
        <p14:creationId xmlns:p14="http://schemas.microsoft.com/office/powerpoint/2010/main" val="1662370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2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A002C501-17FB-4B4B-B057-1121FD5F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FF44D4-51D7-3B40-9E1F-D8DF720AF674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F7D87725-1AB1-8D44-8EA2-FE99F50BF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Requirement Analysis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94DDF3D-0B83-7F4C-BB74-D289CF81D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Identify and document the customer’s requirements for a proposed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Client: brief idea on what the system should do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Requirement Analyst: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Detailed system 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Implied 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Regulatory 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Create: Software Requirements Specification (SRS)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What the product should do</a:t>
            </a:r>
          </a:p>
        </p:txBody>
      </p:sp>
    </p:spTree>
    <p:extLst>
      <p:ext uri="{BB962C8B-B14F-4D97-AF65-F5344CB8AC3E}">
        <p14:creationId xmlns:p14="http://schemas.microsoft.com/office/powerpoint/2010/main" val="188812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422437D2-DD71-644A-93C1-61C7AEA2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CA004C-A073-7B4F-9FE3-BB7D8DFE4990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110175C3-3D77-A840-898A-7625BF158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Software Requirement Specification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490C0D2-93F4-3F48-9A97-5D88A3EDC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Functional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Features a software has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Implied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Non-Functional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Performance, reliability, security, etc.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Effects quality of product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Regulatory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Law, standards, organizational regulation, contract, etc.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External interface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Interaction with other software and hardware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Acceptance criteria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Confirm that the software is working according to the client’s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11317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4A8D845A-A6D6-A44D-BDA7-465E2FEA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0D4AB1-CDCA-2845-B1F2-886B57A7858C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E4C2F2F3-DF3A-8A4D-A1B7-69559A2F7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Review SRS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21395D98-4284-7B4C-B9BF-347149802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Cost effective: getting the requirements right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Manual review: team of experts (at least 3) for 1.5- 2 hours/session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Detection rate of good review: 60-90%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More cost effective to do requirement review than code testing alone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079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116620E2-80B2-EE4D-B4FF-47F9FC6C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11578E-F2AC-AF41-8423-F4EA6178A99E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9973DBEB-6098-F24F-9165-A0B7260B6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Design Flaws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4CBCAA3-1C99-1B47-B6A2-EC3099F1B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50 % of security problems</a:t>
            </a:r>
          </a:p>
          <a:p>
            <a:pPr eaLnBrk="1" hangingPunct="1"/>
            <a:r>
              <a:rPr lang="en-US" altLang="en-US" dirty="0"/>
              <a:t>Need: explicitly identifying risk</a:t>
            </a:r>
          </a:p>
          <a:p>
            <a:pPr eaLnBrk="1" hangingPunct="1"/>
            <a:r>
              <a:rPr lang="en-US" altLang="en-US" dirty="0"/>
              <a:t>Quantifying impact: tie technology issues and concerns to business</a:t>
            </a:r>
          </a:p>
          <a:p>
            <a:pPr eaLnBrk="1" hangingPunct="1"/>
            <a:r>
              <a:rPr lang="en-US" altLang="en-US" dirty="0"/>
              <a:t>Continuous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159327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15CD4640-C0A6-D74E-B8D4-7F107826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164E39-A3C7-D44C-973A-2A8E6CE167BF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8F5DC158-13DF-5242-B6EF-2DE3B0E8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Security Risk Analysis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441C990-5F30-5A45-84E2-053D4FBAB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Risk analysis: identifying and ranking risks</a:t>
            </a:r>
          </a:p>
          <a:p>
            <a:pPr eaLnBrk="1" hangingPunct="1"/>
            <a:r>
              <a:rPr lang="en-US" altLang="en-US" dirty="0"/>
              <a:t>Risk management: number of discrete risk analysis exercises, tracking risk, mitigating risks</a:t>
            </a:r>
          </a:p>
          <a:p>
            <a:pPr eaLnBrk="1" hangingPunct="1"/>
            <a:r>
              <a:rPr lang="en-US" altLang="en-US" dirty="0"/>
              <a:t>Need: understanding of business impact</a:t>
            </a:r>
          </a:p>
        </p:txBody>
      </p:sp>
    </p:spTree>
    <p:extLst>
      <p:ext uri="{BB962C8B-B14F-4D97-AF65-F5344CB8AC3E}">
        <p14:creationId xmlns:p14="http://schemas.microsoft.com/office/powerpoint/2010/main" val="35812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19EC5C88-CA46-D64D-B28C-B1BF6FBA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9C2333-E34D-CD46-9C84-A690176E8B5E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99031170-D123-0D48-9571-60FF4028E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Security Risk Analysis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042436E9-4765-5B4D-B579-39FCD0476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Learn about the target of analysis</a:t>
            </a:r>
          </a:p>
          <a:p>
            <a:pPr eaLnBrk="1" hangingPunct="1"/>
            <a:r>
              <a:rPr lang="en-US" altLang="en-US" dirty="0"/>
              <a:t>Discuss security issues</a:t>
            </a:r>
          </a:p>
          <a:p>
            <a:pPr eaLnBrk="1" hangingPunct="1"/>
            <a:r>
              <a:rPr lang="en-US" altLang="en-US" dirty="0"/>
              <a:t>Determine probability of compromise</a:t>
            </a:r>
          </a:p>
          <a:p>
            <a:pPr eaLnBrk="1" hangingPunct="1"/>
            <a:r>
              <a:rPr lang="en-US" altLang="en-US" dirty="0"/>
              <a:t>Perform impact analysis</a:t>
            </a:r>
          </a:p>
          <a:p>
            <a:pPr eaLnBrk="1" hangingPunct="1"/>
            <a:r>
              <a:rPr lang="en-US" altLang="en-US" dirty="0"/>
              <a:t>Rank risks</a:t>
            </a:r>
          </a:p>
          <a:p>
            <a:pPr eaLnBrk="1" hangingPunct="1"/>
            <a:r>
              <a:rPr lang="en-US" altLang="en-US" dirty="0"/>
              <a:t>Develop mitigation strategy</a:t>
            </a:r>
          </a:p>
          <a:p>
            <a:pPr eaLnBrk="1" hangingPunct="1"/>
            <a:r>
              <a:rPr lang="en-US" altLang="en-US" dirty="0"/>
              <a:t>Report findings</a:t>
            </a:r>
          </a:p>
        </p:txBody>
      </p:sp>
    </p:spTree>
    <p:extLst>
      <p:ext uri="{BB962C8B-B14F-4D97-AF65-F5344CB8AC3E}">
        <p14:creationId xmlns:p14="http://schemas.microsoft.com/office/powerpoint/2010/main" val="338845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A4C45-03AF-1E46-9F3D-794F9B40A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Learn about the target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1DDDC1E-0C4A-464B-B864-D97375EC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r>
              <a:rPr lang="en-US" altLang="en-US" dirty="0"/>
              <a:t>Specifications, documents, design, etc.</a:t>
            </a:r>
          </a:p>
          <a:p>
            <a:r>
              <a:rPr lang="en-US" altLang="en-US" dirty="0"/>
              <a:t>Discuss, brainstorm</a:t>
            </a:r>
          </a:p>
          <a:p>
            <a:r>
              <a:rPr lang="en-US" altLang="en-US" dirty="0"/>
              <a:t>Determine major components and security needs</a:t>
            </a:r>
          </a:p>
          <a:p>
            <a:r>
              <a:rPr lang="en-US" altLang="en-US" dirty="0"/>
              <a:t>Use/study software</a:t>
            </a:r>
          </a:p>
          <a:p>
            <a:r>
              <a:rPr lang="en-US" altLang="en-US" dirty="0"/>
              <a:t>Identify threats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DE6B0A32-5E43-5F4B-8064-BE582722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65F3B3-076D-9E4D-B9D0-2FEC512ECC03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64531803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1847</TotalTime>
  <Words>900</Words>
  <Application>Microsoft Macintosh PowerPoint</Application>
  <PresentationFormat>On-screen Show (4:3)</PresentationFormat>
  <Paragraphs>210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Times New Roman</vt:lpstr>
      <vt:lpstr>Wingdings</vt:lpstr>
      <vt:lpstr>Pixel</vt:lpstr>
      <vt:lpstr>PowerPoint Presentation</vt:lpstr>
      <vt:lpstr>Application of Touchpoints</vt:lpstr>
      <vt:lpstr>Requirement Analysis</vt:lpstr>
      <vt:lpstr>Software Requirement Specification</vt:lpstr>
      <vt:lpstr>Review SRS</vt:lpstr>
      <vt:lpstr>Design Flaws</vt:lpstr>
      <vt:lpstr>Security Risk Analysis</vt:lpstr>
      <vt:lpstr>Security Risk Analysis</vt:lpstr>
      <vt:lpstr>Learn about the target</vt:lpstr>
      <vt:lpstr>Discuss security issues</vt:lpstr>
      <vt:lpstr>Determine probability of compromise</vt:lpstr>
      <vt:lpstr>Perform impact analysis</vt:lpstr>
      <vt:lpstr>Rank risk</vt:lpstr>
      <vt:lpstr>Develop mitigation strategy</vt:lpstr>
      <vt:lpstr>Report findings</vt:lpstr>
      <vt:lpstr>Traditional Risk Analysis</vt:lpstr>
      <vt:lpstr>Terminology </vt:lpstr>
      <vt:lpstr>Knowledge Requirements</vt:lpstr>
      <vt:lpstr>Attack Resistance Analysis</vt:lpstr>
      <vt:lpstr>Ambiguity Analysis</vt:lpstr>
      <vt:lpstr>Weakness Analysis</vt:lpstr>
      <vt:lpstr>Risk Calculation</vt:lpstr>
      <vt:lpstr>Limitations of Traditional Approaches </vt:lpstr>
      <vt:lpstr>Modern Risk Analysis</vt:lpstr>
      <vt:lpstr>Basic Risk Analysis</vt:lpstr>
      <vt:lpstr>Risk Analysis 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65</cp:revision>
  <dcterms:created xsi:type="dcterms:W3CDTF">2020-02-13T19:25:53Z</dcterms:created>
  <dcterms:modified xsi:type="dcterms:W3CDTF">2022-05-09T11:28:57Z</dcterms:modified>
</cp:coreProperties>
</file>